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4" r:id="rId8"/>
    <p:sldId id="262" r:id="rId9"/>
    <p:sldId id="273" r:id="rId10"/>
    <p:sldId id="274" r:id="rId11"/>
    <p:sldId id="263" r:id="rId12"/>
    <p:sldId id="275" r:id="rId13"/>
    <p:sldId id="265" r:id="rId14"/>
    <p:sldId id="266" r:id="rId15"/>
    <p:sldId id="267" r:id="rId16"/>
    <p:sldId id="272" r:id="rId17"/>
    <p:sldId id="271" r:id="rId18"/>
    <p:sldId id="269" r:id="rId19"/>
    <p:sldId id="270" r:id="rId20"/>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42956D04-A3C8-49D4-B877-B45534FE3A10}" type="datetimeFigureOut">
              <a:rPr lang="lt-LT" smtClean="0"/>
              <a:t>2015.03.26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226E2A6-6D93-4997-8D45-933F879E6E5B}" type="slidenum">
              <a:rPr lang="lt-LT" smtClean="0"/>
              <a:t>‹#›</a:t>
            </a:fld>
            <a:endParaRPr lang="lt-LT"/>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lt-LT" smtClean="0"/>
              <a:t>Spustelėję redag. ruoš. pavad. stilių</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p>
            <a:fld id="{42956D04-A3C8-49D4-B877-B45534FE3A10}" type="datetimeFigureOut">
              <a:rPr lang="lt-LT" smtClean="0"/>
              <a:t>2015.03.26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p>
            <a:fld id="{42956D04-A3C8-49D4-B877-B45534FE3A10}" type="datetimeFigureOut">
              <a:rPr lang="lt-LT" smtClean="0"/>
              <a:t>2015.03.26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lt-LT" smtClean="0"/>
              <a:t>Spustelėję redag. ruoš. pavad. stilių</a:t>
            </a:r>
            <a:endParaRPr lang="en-US" dirty="0"/>
          </a:p>
        </p:txBody>
      </p:sp>
      <p:sp>
        <p:nvSpPr>
          <p:cNvPr id="4" name="Date Placeholder 3"/>
          <p:cNvSpPr>
            <a:spLocks noGrp="1"/>
          </p:cNvSpPr>
          <p:nvPr>
            <p:ph type="dt" sz="half" idx="10"/>
          </p:nvPr>
        </p:nvSpPr>
        <p:spPr/>
        <p:txBody>
          <a:bodyPr/>
          <a:lstStyle/>
          <a:p>
            <a:fld id="{42956D04-A3C8-49D4-B877-B45534FE3A10}" type="datetimeFigureOut">
              <a:rPr lang="lt-LT" smtClean="0"/>
              <a:t>2015.03.26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226E2A6-6D93-4997-8D45-933F879E6E5B}" type="slidenum">
              <a:rPr lang="lt-LT" smtClean="0"/>
              <a:t>‹#›</a:t>
            </a:fld>
            <a:endParaRPr lang="lt-LT"/>
          </a:p>
        </p:txBody>
      </p:sp>
      <p:sp>
        <p:nvSpPr>
          <p:cNvPr id="8" name="Content Placeholder 7"/>
          <p:cNvSpPr>
            <a:spLocks noGrp="1"/>
          </p:cNvSpPr>
          <p:nvPr>
            <p:ph sz="quarter" idx="13"/>
          </p:nvPr>
        </p:nvSpPr>
        <p:spPr>
          <a:xfrm>
            <a:off x="609600" y="1600200"/>
            <a:ext cx="7924800" cy="41148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lt-LT" smtClean="0"/>
              <a:t>Spustelėję redag. ruoš. pavad. stilių</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42956D04-A3C8-49D4-B877-B45534FE3A10}" type="datetimeFigureOut">
              <a:rPr lang="lt-LT" smtClean="0"/>
              <a:t>2015.03.26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smtClean="0"/>
          </a:p>
        </p:txBody>
      </p:sp>
      <p:sp>
        <p:nvSpPr>
          <p:cNvPr id="2" name="Title 1"/>
          <p:cNvSpPr>
            <a:spLocks noGrp="1"/>
          </p:cNvSpPr>
          <p:nvPr>
            <p:ph type="title"/>
          </p:nvPr>
        </p:nvSpPr>
        <p:spPr>
          <a:xfrm>
            <a:off x="609600" y="274638"/>
            <a:ext cx="7924800" cy="1143000"/>
          </a:xfrm>
        </p:spPr>
        <p:txBody>
          <a:bodyPr/>
          <a:lstStyle/>
          <a:p>
            <a:r>
              <a:rPr lang="lt-LT" smtClean="0"/>
              <a:t>Spustelėję redag. ruoš. pavad. stilių</a:t>
            </a:r>
            <a:endParaRPr lang="en-US" dirty="0"/>
          </a:p>
        </p:txBody>
      </p:sp>
      <p:sp>
        <p:nvSpPr>
          <p:cNvPr id="5" name="Date Placeholder 4"/>
          <p:cNvSpPr>
            <a:spLocks noGrp="1"/>
          </p:cNvSpPr>
          <p:nvPr>
            <p:ph type="dt" sz="half" idx="10"/>
          </p:nvPr>
        </p:nvSpPr>
        <p:spPr/>
        <p:txBody>
          <a:bodyPr/>
          <a:lstStyle/>
          <a:p>
            <a:fld id="{42956D04-A3C8-49D4-B877-B45534FE3A10}" type="datetimeFigureOut">
              <a:rPr lang="lt-LT" smtClean="0"/>
              <a:t>2015.03.26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lt-LT" smtClean="0"/>
              <a:t>Spustelėję redag. ruoš. pavad. stilių</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7" name="Date Placeholder 6"/>
          <p:cNvSpPr>
            <a:spLocks noGrp="1"/>
          </p:cNvSpPr>
          <p:nvPr>
            <p:ph type="dt" sz="half" idx="10"/>
          </p:nvPr>
        </p:nvSpPr>
        <p:spPr/>
        <p:txBody>
          <a:bodyPr/>
          <a:lstStyle/>
          <a:p>
            <a:fld id="{42956D04-A3C8-49D4-B877-B45534FE3A10}" type="datetimeFigureOut">
              <a:rPr lang="lt-LT" smtClean="0"/>
              <a:t>2015.03.26</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lt-LT" smtClean="0"/>
              <a:t>Spustelėję redag. ruoš. pavad. stilių</a:t>
            </a:r>
            <a:endParaRPr lang="en-US" dirty="0"/>
          </a:p>
        </p:txBody>
      </p:sp>
      <p:sp>
        <p:nvSpPr>
          <p:cNvPr id="3" name="Date Placeholder 2"/>
          <p:cNvSpPr>
            <a:spLocks noGrp="1"/>
          </p:cNvSpPr>
          <p:nvPr>
            <p:ph type="dt" sz="half" idx="10"/>
          </p:nvPr>
        </p:nvSpPr>
        <p:spPr/>
        <p:txBody>
          <a:bodyPr/>
          <a:lstStyle/>
          <a:p>
            <a:fld id="{42956D04-A3C8-49D4-B877-B45534FE3A10}" type="datetimeFigureOut">
              <a:rPr lang="lt-LT" smtClean="0"/>
              <a:t>2015.03.26</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56D04-A3C8-49D4-B877-B45534FE3A10}" type="datetimeFigureOut">
              <a:rPr lang="lt-LT" smtClean="0"/>
              <a:t>2015.03.26</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lt-LT" smtClean="0"/>
              <a:t>Spustelėję redag. ruoš. pavad. stilių</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fld id="{42956D04-A3C8-49D4-B877-B45534FE3A10}" type="datetimeFigureOut">
              <a:rPr lang="lt-LT" smtClean="0"/>
              <a:t>2015.03.26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lt-LT" smtClean="0"/>
              <a:t>Spustelėję redag. ruoš. pavad. stilių</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smtClean="0"/>
              <a:t>Spustelėkite piktogr. norėdami įtraukti pav.</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e Placeholder 4"/>
          <p:cNvSpPr>
            <a:spLocks noGrp="1"/>
          </p:cNvSpPr>
          <p:nvPr>
            <p:ph type="dt" sz="half" idx="10"/>
          </p:nvPr>
        </p:nvSpPr>
        <p:spPr/>
        <p:txBody>
          <a:bodyPr/>
          <a:lstStyle/>
          <a:p>
            <a:fld id="{42956D04-A3C8-49D4-B877-B45534FE3A10}" type="datetimeFigureOut">
              <a:rPr lang="lt-LT" smtClean="0"/>
              <a:t>2015.03.26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42956D04-A3C8-49D4-B877-B45534FE3A10}" type="datetimeFigureOut">
              <a:rPr lang="lt-LT" smtClean="0"/>
              <a:t>2015.03.26</a:t>
            </a:fld>
            <a:endParaRPr lang="lt-LT"/>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lt-LT"/>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A226E2A6-6D93-4997-8D45-933F879E6E5B}" type="slidenum">
              <a:rPr lang="lt-LT" smtClean="0"/>
              <a:t>‹#›</a:t>
            </a:fld>
            <a:endParaRPr lang="lt-LT"/>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ateiviai.lt/tag/gyvybe-marse/#axzz3ULRWCOlx" TargetMode="External"/><Relationship Id="rId3" Type="http://schemas.openxmlformats.org/officeDocument/2006/relationships/hyperlink" Target="http://www.mokslofestivalis.eu/" TargetMode="External"/><Relationship Id="rId7" Type="http://schemas.openxmlformats.org/officeDocument/2006/relationships/hyperlink" Target="http://www.technologijos.lt/n/mokslas/astronomija_ir_kosmonautika/zyme/Gyvybes-pedsakai-Marse?tid=7080"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astro.res.lt/planet/mars/mars.htm" TargetMode="External"/><Relationship Id="rId5" Type="http://schemas.openxmlformats.org/officeDocument/2006/relationships/hyperlink" Target="http://www.fotonas.su.lt/studdarbai/astronomija/priedai/marsas.html" TargetMode="External"/><Relationship Id="rId10" Type="http://schemas.openxmlformats.org/officeDocument/2006/relationships/hyperlink" Target="http://www.15min.lt/mokslasit/straipsnis/kosmosas/kiek-kainuotu-kelione-ir-gyvenimas-marse-651-298812" TargetMode="External"/><Relationship Id="rId4" Type="http://schemas.openxmlformats.org/officeDocument/2006/relationships/hyperlink" Target="http://lt.wikipedia.org/wiki/Marsas_(planeta)" TargetMode="External"/><Relationship Id="rId9" Type="http://schemas.openxmlformats.org/officeDocument/2006/relationships/hyperlink" Target="http://www.tandemas.lt/bakas/space/planetos/ssistema.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ntrinis pavadinimas 2"/>
          <p:cNvSpPr>
            <a:spLocks noGrp="1"/>
          </p:cNvSpPr>
          <p:nvPr>
            <p:ph type="subTitle" idx="1"/>
          </p:nvPr>
        </p:nvSpPr>
        <p:spPr>
          <a:xfrm>
            <a:off x="7020272" y="6379096"/>
            <a:ext cx="2123728" cy="478904"/>
          </a:xfrm>
        </p:spPr>
        <p:txBody>
          <a:bodyPr/>
          <a:lstStyle/>
          <a:p>
            <a:pPr algn="r"/>
            <a:r>
              <a:rPr lang="lt-LT" dirty="0" smtClean="0"/>
              <a:t>Lukas </a:t>
            </a:r>
            <a:r>
              <a:rPr lang="lt-LT" dirty="0" err="1" smtClean="0"/>
              <a:t>Kuznecov</a:t>
            </a:r>
            <a:r>
              <a:rPr lang="lt-LT" dirty="0" smtClean="0"/>
              <a:t> 12c</a:t>
            </a:r>
            <a:endParaRPr lang="lt-LT" dirty="0"/>
          </a:p>
        </p:txBody>
      </p:sp>
      <p:sp>
        <p:nvSpPr>
          <p:cNvPr id="2" name="Antraštė 1"/>
          <p:cNvSpPr>
            <a:spLocks noGrp="1"/>
          </p:cNvSpPr>
          <p:nvPr>
            <p:ph type="ctrTitle"/>
          </p:nvPr>
        </p:nvSpPr>
        <p:spPr/>
        <p:txBody>
          <a:bodyPr/>
          <a:lstStyle/>
          <a:p>
            <a:r>
              <a:rPr lang="lt-LT" sz="2800" dirty="0" smtClean="0"/>
              <a:t>Marsas</a:t>
            </a:r>
            <a:endParaRPr lang="lt-LT" sz="2800" dirty="0"/>
          </a:p>
        </p:txBody>
      </p:sp>
      <p:pic>
        <p:nvPicPr>
          <p:cNvPr id="6" name="jason-pedder-ashley-barnes-douglas-brown-spectrums_fmusic_mob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9868" y="23421"/>
            <a:ext cx="609600" cy="609600"/>
          </a:xfrm>
          <a:prstGeom prst="rect">
            <a:avLst/>
          </a:prstGeom>
        </p:spPr>
      </p:pic>
    </p:spTree>
    <p:extLst>
      <p:ext uri="{BB962C8B-B14F-4D97-AF65-F5344CB8AC3E}">
        <p14:creationId xmlns:p14="http://schemas.microsoft.com/office/powerpoint/2010/main" val="207470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3429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196752"/>
            <a:ext cx="3931989" cy="3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4319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09600" y="274638"/>
            <a:ext cx="7924800" cy="922114"/>
          </a:xfrm>
        </p:spPr>
        <p:txBody>
          <a:bodyPr/>
          <a:lstStyle/>
          <a:p>
            <a:pPr algn="ctr"/>
            <a:r>
              <a:rPr lang="lt-LT" sz="2800" dirty="0" smtClean="0"/>
              <a:t>Gyvybė</a:t>
            </a:r>
            <a:endParaRPr lang="lt-LT" sz="2800" dirty="0"/>
          </a:p>
        </p:txBody>
      </p:sp>
      <p:sp>
        <p:nvSpPr>
          <p:cNvPr id="3" name="Turinio vietos rezervavimo ženklas 2"/>
          <p:cNvSpPr>
            <a:spLocks noGrp="1"/>
          </p:cNvSpPr>
          <p:nvPr>
            <p:ph sz="quarter" idx="13"/>
          </p:nvPr>
        </p:nvSpPr>
        <p:spPr/>
        <p:txBody>
          <a:bodyPr/>
          <a:lstStyle/>
          <a:p>
            <a:r>
              <a:rPr lang="lt-LT" sz="2400" dirty="0"/>
              <a:t>NASA </a:t>
            </a:r>
            <a:r>
              <a:rPr lang="lt-LT" sz="2400" dirty="0" err="1"/>
              <a:t>marsaeigis</a:t>
            </a:r>
            <a:r>
              <a:rPr lang="lt-LT" sz="2400" dirty="0"/>
              <a:t> „</a:t>
            </a:r>
            <a:r>
              <a:rPr lang="lt-LT" sz="2400" dirty="0" err="1"/>
              <a:t>Curiosity</a:t>
            </a:r>
            <a:r>
              <a:rPr lang="lt-LT" sz="2400" dirty="0"/>
              <a:t>“ </a:t>
            </a:r>
            <a:r>
              <a:rPr lang="lt-LT" sz="2400" dirty="0" smtClean="0"/>
              <a:t>aptiko </a:t>
            </a:r>
            <a:r>
              <a:rPr lang="lt-LT" sz="2400" dirty="0"/>
              <a:t>p</a:t>
            </a:r>
            <a:r>
              <a:rPr lang="lt-LT" sz="2400" dirty="0" smtClean="0"/>
              <a:t>aslaptingus </a:t>
            </a:r>
            <a:r>
              <a:rPr lang="lt-LT" sz="2400" dirty="0"/>
              <a:t>metano dujų likučius, kuriuos </a:t>
            </a:r>
            <a:r>
              <a:rPr lang="lt-LT" sz="2400" dirty="0" smtClean="0"/>
              <a:t>gali </a:t>
            </a:r>
            <a:r>
              <a:rPr lang="lt-LT" sz="2400" dirty="0"/>
              <a:t>skleisti bakterijos arba kiti itin maži organizmai – Žemėje 95 proc. metano dujų kyla iš mikrobiologinių organizmų</a:t>
            </a:r>
            <a:r>
              <a:rPr lang="lt-LT" sz="2400" dirty="0" smtClean="0"/>
              <a:t>. </a:t>
            </a:r>
            <a:r>
              <a:rPr lang="lt-LT" sz="2400" dirty="0"/>
              <a:t>Tačiau </a:t>
            </a:r>
            <a:r>
              <a:rPr lang="lt-LT" sz="2400" dirty="0" err="1"/>
              <a:t>space.com</a:t>
            </a:r>
            <a:r>
              <a:rPr lang="lt-LT" sz="2400" dirty="0"/>
              <a:t> portalas pažymi, kad metano radybos Marse nėra garantuotas ženklas, kad planetoje yra </a:t>
            </a:r>
            <a:r>
              <a:rPr lang="lt-LT" sz="2400" dirty="0" smtClean="0"/>
              <a:t>gyvybės.</a:t>
            </a:r>
            <a:r>
              <a:rPr lang="lt-LT" dirty="0"/>
              <a:t/>
            </a:r>
            <a:br>
              <a:rPr lang="lt-LT" dirty="0"/>
            </a:br>
            <a:r>
              <a:rPr lang="lt-LT" dirty="0"/>
              <a:t/>
            </a:r>
            <a:br>
              <a:rPr lang="lt-LT" dirty="0"/>
            </a:br>
            <a:r>
              <a:rPr lang="lt-LT" dirty="0"/>
              <a:t/>
            </a:r>
            <a:br>
              <a:rPr lang="lt-LT" dirty="0"/>
            </a:br>
            <a:r>
              <a:rPr lang="lt-LT" dirty="0"/>
              <a:t/>
            </a:r>
            <a:br>
              <a:rPr lang="lt-LT" dirty="0"/>
            </a:br>
            <a:endParaRPr lang="lt-LT" dirty="0"/>
          </a:p>
        </p:txBody>
      </p:sp>
    </p:spTree>
    <p:extLst>
      <p:ext uri="{BB962C8B-B14F-4D97-AF65-F5344CB8AC3E}">
        <p14:creationId xmlns:p14="http://schemas.microsoft.com/office/powerpoint/2010/main" val="3840258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2"/>
            <a:ext cx="9144000" cy="673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01008"/>
            <a:ext cx="4354858" cy="3193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16" y="3501008"/>
            <a:ext cx="406495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16632"/>
            <a:ext cx="4067944" cy="313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25519"/>
            <a:ext cx="4354858" cy="313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0695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863" y="3789040"/>
            <a:ext cx="7128792" cy="2870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ntraštė 1"/>
          <p:cNvSpPr>
            <a:spLocks noGrp="1"/>
          </p:cNvSpPr>
          <p:nvPr>
            <p:ph type="title"/>
          </p:nvPr>
        </p:nvSpPr>
        <p:spPr>
          <a:xfrm>
            <a:off x="574859" y="44624"/>
            <a:ext cx="7924800" cy="1143000"/>
          </a:xfrm>
        </p:spPr>
        <p:txBody>
          <a:bodyPr/>
          <a:lstStyle/>
          <a:p>
            <a:pPr algn="ctr"/>
            <a:r>
              <a:rPr lang="lt-LT" sz="2800" dirty="0"/>
              <a:t>Vanduo Marse</a:t>
            </a:r>
            <a:r>
              <a:rPr lang="lt-LT" dirty="0"/>
              <a:t/>
            </a:r>
            <a:br>
              <a:rPr lang="lt-LT" dirty="0"/>
            </a:br>
            <a:endParaRPr lang="lt-LT" dirty="0"/>
          </a:p>
        </p:txBody>
      </p:sp>
      <p:sp>
        <p:nvSpPr>
          <p:cNvPr id="3" name="Turinio vietos rezervavimo ženklas 2"/>
          <p:cNvSpPr>
            <a:spLocks noGrp="1"/>
          </p:cNvSpPr>
          <p:nvPr>
            <p:ph sz="quarter" idx="13"/>
          </p:nvPr>
        </p:nvSpPr>
        <p:spPr>
          <a:xfrm>
            <a:off x="574859" y="1052736"/>
            <a:ext cx="7924800" cy="4878288"/>
          </a:xfrm>
        </p:spPr>
        <p:txBody>
          <a:bodyPr>
            <a:normAutofit/>
          </a:bodyPr>
          <a:lstStyle/>
          <a:p>
            <a:r>
              <a:rPr lang="lt-LT" sz="2400" dirty="0" smtClean="0"/>
              <a:t>„</a:t>
            </a:r>
            <a:r>
              <a:rPr lang="lt-LT" sz="2400" dirty="0"/>
              <a:t>Mokslininkai manė, kad nuotraukoje matomas įdubas </a:t>
            </a:r>
            <a:r>
              <a:rPr lang="lt-LT" sz="2400" dirty="0" smtClean="0"/>
              <a:t>suformuotas ledynų. </a:t>
            </a:r>
            <a:r>
              <a:rPr lang="lt-LT" sz="2400" dirty="0"/>
              <a:t>Ledas išgaravo prieš maždaug keturis milijardus metų, kartu su išnykusia planetos atmosfera. Tačiau kaip paaiškinti atsiradimą siauro griovio, jungiančio dvi įdubas? Gimė nauja hipotezė, kurios autoriai tvirtina, jog šiuo kanalu vanduo tekėjo kur kas vėliau</a:t>
            </a:r>
            <a:r>
              <a:rPr lang="lt-LT" sz="2400" dirty="0" smtClean="0"/>
              <a:t>.“</a:t>
            </a:r>
            <a:endParaRPr lang="lt-LT" sz="2400" dirty="0"/>
          </a:p>
        </p:txBody>
      </p:sp>
    </p:spTree>
    <p:extLst>
      <p:ext uri="{BB962C8B-B14F-4D97-AF65-F5344CB8AC3E}">
        <p14:creationId xmlns:p14="http://schemas.microsoft.com/office/powerpoint/2010/main" val="86845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11560" y="44624"/>
            <a:ext cx="7924800" cy="1008112"/>
          </a:xfrm>
        </p:spPr>
        <p:txBody>
          <a:bodyPr/>
          <a:lstStyle/>
          <a:p>
            <a:pPr algn="ctr"/>
            <a:r>
              <a:rPr lang="lt-LT" sz="2800" dirty="0" smtClean="0"/>
              <a:t>Įdomus faktai apie Marsą</a:t>
            </a:r>
            <a:endParaRPr lang="lt-LT" sz="2800" dirty="0"/>
          </a:p>
        </p:txBody>
      </p:sp>
      <p:sp>
        <p:nvSpPr>
          <p:cNvPr id="3" name="Turinio vietos rezervavimo ženklas 2"/>
          <p:cNvSpPr>
            <a:spLocks noGrp="1"/>
          </p:cNvSpPr>
          <p:nvPr>
            <p:ph sz="quarter" idx="13"/>
          </p:nvPr>
        </p:nvSpPr>
        <p:spPr/>
        <p:txBody>
          <a:bodyPr/>
          <a:lstStyle/>
          <a:p>
            <a:pPr>
              <a:buFont typeface="+mj-lt"/>
              <a:buAutoNum type="arabicPeriod"/>
            </a:pPr>
            <a:r>
              <a:rPr lang="lt-LT" sz="2400" dirty="0"/>
              <a:t>Jeigu tu sveri 100 svarų, tavo svoris Marse gali būti 38 svarai</a:t>
            </a:r>
            <a:r>
              <a:rPr lang="lt-LT" sz="2400" dirty="0" smtClean="0"/>
              <a:t>.</a:t>
            </a:r>
          </a:p>
          <a:p>
            <a:pPr>
              <a:buFont typeface="+mj-lt"/>
              <a:buAutoNum type="arabicPeriod"/>
            </a:pPr>
            <a:r>
              <a:rPr lang="lt-LT" sz="2400" dirty="0"/>
              <a:t>Marse vieni metai atitinka 686.98 dienas Žemėje</a:t>
            </a:r>
            <a:r>
              <a:rPr lang="lt-LT" sz="2400" dirty="0" smtClean="0"/>
              <a:t>.</a:t>
            </a:r>
          </a:p>
          <a:p>
            <a:pPr>
              <a:buFont typeface="+mj-lt"/>
              <a:buAutoNum type="arabicPeriod"/>
            </a:pPr>
            <a:r>
              <a:rPr lang="lt-LT" sz="2400" dirty="0"/>
              <a:t>Diena Marse lygi 24.6 valandas Žemėje</a:t>
            </a:r>
            <a:r>
              <a:rPr lang="lt-LT" sz="2400" dirty="0" smtClean="0"/>
              <a:t>.</a:t>
            </a:r>
          </a:p>
          <a:p>
            <a:pPr>
              <a:buFont typeface="+mj-lt"/>
              <a:buAutoNum type="arabicPeriod"/>
            </a:pPr>
            <a:r>
              <a:rPr lang="lt-LT" sz="2400" dirty="0" smtClean="0"/>
              <a:t>Marsas yra karo dievas Romos mitologijoje</a:t>
            </a:r>
          </a:p>
          <a:p>
            <a:pPr>
              <a:buFont typeface="+mj-lt"/>
              <a:buAutoNum type="arabicPeriod"/>
            </a:pPr>
            <a:r>
              <a:rPr lang="lt-LT" sz="2400" dirty="0"/>
              <a:t>120 kvadratinių metrų ploto būstas Marse kainuotų: NASA – 267 mln. dolerių; „</a:t>
            </a:r>
            <a:r>
              <a:rPr lang="lt-LT" sz="2400" dirty="0" err="1"/>
              <a:t>SpaceX</a:t>
            </a:r>
            <a:r>
              <a:rPr lang="lt-LT" sz="2400" dirty="0"/>
              <a:t>“ – 150 mln. dolerių</a:t>
            </a:r>
            <a:r>
              <a:rPr lang="lt-LT" sz="2400" dirty="0" smtClean="0"/>
              <a:t>.</a:t>
            </a:r>
          </a:p>
          <a:p>
            <a:pPr>
              <a:buFont typeface="+mj-lt"/>
              <a:buAutoNum type="arabicPeriod"/>
            </a:pPr>
            <a:endParaRPr lang="lt-LT" dirty="0"/>
          </a:p>
        </p:txBody>
      </p:sp>
    </p:spTree>
    <p:extLst>
      <p:ext uri="{BB962C8B-B14F-4D97-AF65-F5344CB8AC3E}">
        <p14:creationId xmlns:p14="http://schemas.microsoft.com/office/powerpoint/2010/main" val="30030711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ntraštė 1"/>
          <p:cNvSpPr>
            <a:spLocks noGrp="1"/>
          </p:cNvSpPr>
          <p:nvPr>
            <p:ph type="title"/>
          </p:nvPr>
        </p:nvSpPr>
        <p:spPr>
          <a:xfrm>
            <a:off x="611560" y="-4272"/>
            <a:ext cx="7924800" cy="768976"/>
          </a:xfrm>
        </p:spPr>
        <p:txBody>
          <a:bodyPr/>
          <a:lstStyle/>
          <a:p>
            <a:pPr algn="ctr"/>
            <a:r>
              <a:rPr lang="lt-LT" sz="2800" dirty="0" smtClean="0"/>
              <a:t>Klausimai</a:t>
            </a:r>
            <a:endParaRPr lang="lt-LT" sz="2800" dirty="0"/>
          </a:p>
        </p:txBody>
      </p:sp>
      <p:sp>
        <p:nvSpPr>
          <p:cNvPr id="3" name="Turinio vietos rezervavimo ženklas 2"/>
          <p:cNvSpPr>
            <a:spLocks noGrp="1"/>
          </p:cNvSpPr>
          <p:nvPr>
            <p:ph sz="quarter" idx="13"/>
          </p:nvPr>
        </p:nvSpPr>
        <p:spPr>
          <a:xfrm>
            <a:off x="251520" y="980728"/>
            <a:ext cx="8568952" cy="5877272"/>
          </a:xfrm>
        </p:spPr>
        <p:txBody>
          <a:bodyPr>
            <a:normAutofit fontScale="70000" lnSpcReduction="20000"/>
          </a:bodyPr>
          <a:lstStyle/>
          <a:p>
            <a:pPr>
              <a:buFont typeface="Wingdings" panose="05000000000000000000" pitchFamily="2" charset="2"/>
              <a:buChar char="Ø"/>
            </a:pPr>
            <a:r>
              <a:rPr lang="lt-LT" sz="3400" dirty="0" smtClean="0"/>
              <a:t>Kokio ilgio yra </a:t>
            </a:r>
            <a:r>
              <a:rPr lang="lt-LT" sz="3400" dirty="0" err="1" smtClean="0"/>
              <a:t>Marinerio</a:t>
            </a:r>
            <a:r>
              <a:rPr lang="lt-LT" sz="3400" dirty="0" smtClean="0"/>
              <a:t> slėnis?</a:t>
            </a:r>
          </a:p>
          <a:p>
            <a:pPr>
              <a:buFont typeface="Wingdings" panose="05000000000000000000" pitchFamily="2" charset="2"/>
              <a:buChar char="q"/>
            </a:pPr>
            <a:r>
              <a:rPr lang="lt-LT" sz="3400" dirty="0"/>
              <a:t>4000km.</a:t>
            </a:r>
          </a:p>
          <a:p>
            <a:pPr>
              <a:buFont typeface="Wingdings" panose="05000000000000000000" pitchFamily="2" charset="2"/>
              <a:buChar char="Ø"/>
            </a:pPr>
            <a:r>
              <a:rPr lang="lt-LT" sz="3400" dirty="0" smtClean="0"/>
              <a:t>Kiek kartų didesnis Olimpo ugnikalnis už Everesto kalną?</a:t>
            </a:r>
          </a:p>
          <a:p>
            <a:pPr>
              <a:buFont typeface="Wingdings" panose="05000000000000000000" pitchFamily="2" charset="2"/>
              <a:buChar char="q"/>
            </a:pPr>
            <a:r>
              <a:rPr lang="lt-LT" sz="3400" dirty="0"/>
              <a:t>3 </a:t>
            </a:r>
            <a:endParaRPr lang="lt-LT" sz="3400" dirty="0" smtClean="0"/>
          </a:p>
          <a:p>
            <a:pPr>
              <a:buFont typeface="Wingdings" panose="05000000000000000000" pitchFamily="2" charset="2"/>
              <a:buChar char="Ø"/>
            </a:pPr>
            <a:r>
              <a:rPr lang="lt-LT" sz="3400" dirty="0" smtClean="0"/>
              <a:t>Kada buvo atrasti Marso palydovai? Kas juos atrado?</a:t>
            </a:r>
          </a:p>
          <a:p>
            <a:pPr>
              <a:buFont typeface="Wingdings" panose="05000000000000000000" pitchFamily="2" charset="2"/>
              <a:buChar char="q"/>
            </a:pPr>
            <a:r>
              <a:rPr lang="lt-LT" sz="3400" dirty="0"/>
              <a:t>1877m. </a:t>
            </a:r>
            <a:r>
              <a:rPr lang="lt-LT" sz="3400" dirty="0" err="1"/>
              <a:t>Asafas</a:t>
            </a:r>
            <a:r>
              <a:rPr lang="lt-LT" sz="3400" dirty="0"/>
              <a:t> Holas (</a:t>
            </a:r>
            <a:r>
              <a:rPr lang="lt-LT" sz="3400" dirty="0" err="1"/>
              <a:t>Asaph</a:t>
            </a:r>
            <a:r>
              <a:rPr lang="lt-LT" sz="3400" dirty="0"/>
              <a:t> </a:t>
            </a:r>
            <a:r>
              <a:rPr lang="lt-LT" sz="3400" dirty="0" err="1"/>
              <a:t>Hall</a:t>
            </a:r>
            <a:r>
              <a:rPr lang="lt-LT" sz="3400" dirty="0"/>
              <a:t>)</a:t>
            </a:r>
          </a:p>
          <a:p>
            <a:pPr>
              <a:buFont typeface="Wingdings" panose="05000000000000000000" pitchFamily="2" charset="2"/>
              <a:buChar char="Ø"/>
            </a:pPr>
            <a:r>
              <a:rPr lang="lt-LT" sz="3400" dirty="0" smtClean="0"/>
              <a:t>Kaip Aukštaičiai vadindavo Marsą?</a:t>
            </a:r>
          </a:p>
          <a:p>
            <a:pPr>
              <a:buFont typeface="Wingdings" panose="05000000000000000000" pitchFamily="2" charset="2"/>
              <a:buChar char="q"/>
            </a:pPr>
            <a:r>
              <a:rPr lang="lt-LT" sz="3400" dirty="0"/>
              <a:t>Žiezdre </a:t>
            </a:r>
          </a:p>
          <a:p>
            <a:pPr>
              <a:buFont typeface="Wingdings" panose="05000000000000000000" pitchFamily="2" charset="2"/>
              <a:buChar char="Ø"/>
            </a:pPr>
            <a:r>
              <a:rPr lang="lt-LT" sz="3400" dirty="0" smtClean="0"/>
              <a:t>Dešimtoje skaidrėje buvo pavaizduotas griovys. Kokios jis ilgio?</a:t>
            </a:r>
          </a:p>
          <a:p>
            <a:pPr>
              <a:buFont typeface="Wingdings" panose="05000000000000000000" pitchFamily="2" charset="2"/>
              <a:buChar char="q"/>
            </a:pPr>
            <a:r>
              <a:rPr lang="lt-LT" sz="3400" dirty="0"/>
              <a:t>2km</a:t>
            </a:r>
            <a:r>
              <a:rPr lang="lt-LT" sz="3400" dirty="0" smtClean="0"/>
              <a:t>.</a:t>
            </a:r>
          </a:p>
          <a:p>
            <a:pPr>
              <a:buFont typeface="Wingdings" panose="05000000000000000000" pitchFamily="2" charset="2"/>
              <a:buChar char="Ø"/>
            </a:pPr>
            <a:r>
              <a:rPr lang="lt-LT" sz="3400" dirty="0"/>
              <a:t>Kokios spalvos yra Marsas</a:t>
            </a:r>
            <a:r>
              <a:rPr lang="lt-LT" sz="3400" dirty="0" smtClean="0"/>
              <a:t>?</a:t>
            </a:r>
          </a:p>
          <a:p>
            <a:pPr>
              <a:buFont typeface="Wingdings" panose="05000000000000000000" pitchFamily="2" charset="2"/>
              <a:buChar char="q"/>
            </a:pPr>
            <a:r>
              <a:rPr lang="lt-LT" sz="3400" dirty="0"/>
              <a:t>Žalios</a:t>
            </a:r>
          </a:p>
          <a:p>
            <a:pPr>
              <a:buFont typeface="Wingdings" panose="05000000000000000000" pitchFamily="2" charset="2"/>
              <a:buChar char="q"/>
            </a:pPr>
            <a:r>
              <a:rPr lang="lt-LT" sz="3400" dirty="0"/>
              <a:t> Juokauju - rausvos </a:t>
            </a:r>
          </a:p>
          <a:p>
            <a:pPr marL="0" indent="0">
              <a:buNone/>
            </a:pPr>
            <a:endParaRPr lang="lt-LT" dirty="0" smtClean="0"/>
          </a:p>
          <a:p>
            <a:pPr>
              <a:buFont typeface="+mj-lt"/>
              <a:buAutoNum type="arabicPeriod"/>
            </a:pPr>
            <a:endParaRPr lang="lt-LT" dirty="0" smtClean="0"/>
          </a:p>
          <a:p>
            <a:pPr>
              <a:buFont typeface="+mj-lt"/>
              <a:buAutoNum type="arabicPeriod"/>
            </a:pPr>
            <a:endParaRPr lang="lt-LT" dirty="0"/>
          </a:p>
        </p:txBody>
      </p:sp>
    </p:spTree>
    <p:extLst>
      <p:ext uri="{BB962C8B-B14F-4D97-AF65-F5344CB8AC3E}">
        <p14:creationId xmlns:p14="http://schemas.microsoft.com/office/powerpoint/2010/main" val="152233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Effect transition="in" filter="fade">
                                      <p:cBhvr>
                                        <p:cTn id="91" dur="1000"/>
                                        <p:tgtEl>
                                          <p:spTgt spid="3">
                                            <p:txEl>
                                              <p:pRg st="12" end="12"/>
                                            </p:txEl>
                                          </p:spTgt>
                                        </p:tgtEl>
                                      </p:cBhvr>
                                    </p:animEffect>
                                    <p:anim calcmode="lin" valueType="num">
                                      <p:cBhvr>
                                        <p:cTn id="9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04" y="2884553"/>
            <a:ext cx="4968552" cy="3973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a:stretch>
            <a:fillRect/>
          </a:stretch>
        </p:blipFill>
        <p:spPr bwMode="auto">
          <a:xfrm>
            <a:off x="323528" y="260648"/>
            <a:ext cx="3384376" cy="277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726" y="116632"/>
            <a:ext cx="3096344" cy="2812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3356992"/>
            <a:ext cx="3577580" cy="3356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3801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51519" y="1052736"/>
            <a:ext cx="4488861"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5629" y="1052736"/>
            <a:ext cx="3974843"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19672" y="48490"/>
            <a:ext cx="1728192" cy="1077218"/>
          </a:xfrm>
          <a:prstGeom prst="rect">
            <a:avLst/>
          </a:prstGeom>
          <a:noFill/>
        </p:spPr>
        <p:txBody>
          <a:bodyPr wrap="square" rtlCol="0">
            <a:spAutoFit/>
          </a:bodyPr>
          <a:lstStyle/>
          <a:p>
            <a:pPr algn="ctr"/>
            <a:r>
              <a:rPr lang="lt-LT" b="1" dirty="0"/>
              <a:t/>
            </a:r>
            <a:br>
              <a:rPr lang="lt-LT" b="1" dirty="0"/>
            </a:br>
            <a:r>
              <a:rPr lang="lt-LT" sz="2800" dirty="0" err="1"/>
              <a:t>Curiosity</a:t>
            </a:r>
            <a:endParaRPr lang="lt-LT" sz="2800" dirty="0"/>
          </a:p>
          <a:p>
            <a:endParaRPr lang="lt-LT" dirty="0"/>
          </a:p>
        </p:txBody>
      </p:sp>
      <p:sp>
        <p:nvSpPr>
          <p:cNvPr id="11" name="TextBox 10"/>
          <p:cNvSpPr txBox="1"/>
          <p:nvPr/>
        </p:nvSpPr>
        <p:spPr>
          <a:xfrm>
            <a:off x="5968954" y="48490"/>
            <a:ext cx="1728192" cy="1077218"/>
          </a:xfrm>
          <a:prstGeom prst="rect">
            <a:avLst/>
          </a:prstGeom>
          <a:noFill/>
        </p:spPr>
        <p:txBody>
          <a:bodyPr wrap="square" rtlCol="0">
            <a:spAutoFit/>
          </a:bodyPr>
          <a:lstStyle/>
          <a:p>
            <a:pPr algn="ctr"/>
            <a:r>
              <a:rPr lang="lt-LT" b="1" dirty="0"/>
              <a:t/>
            </a:r>
            <a:br>
              <a:rPr lang="lt-LT" b="1" dirty="0"/>
            </a:br>
            <a:r>
              <a:rPr lang="lt-LT" sz="2800" dirty="0" err="1" smtClean="0"/>
              <a:t>Wall-e</a:t>
            </a:r>
            <a:endParaRPr lang="lt-LT" sz="2800" dirty="0"/>
          </a:p>
          <a:p>
            <a:endParaRPr lang="lt-LT" dirty="0"/>
          </a:p>
        </p:txBody>
      </p:sp>
      <p:sp>
        <p:nvSpPr>
          <p:cNvPr id="12" name="TextBox 11"/>
          <p:cNvSpPr txBox="1"/>
          <p:nvPr/>
        </p:nvSpPr>
        <p:spPr>
          <a:xfrm>
            <a:off x="3699212" y="5013176"/>
            <a:ext cx="1728192" cy="1077218"/>
          </a:xfrm>
          <a:prstGeom prst="rect">
            <a:avLst/>
          </a:prstGeom>
          <a:noFill/>
        </p:spPr>
        <p:txBody>
          <a:bodyPr wrap="square" rtlCol="0">
            <a:spAutoFit/>
          </a:bodyPr>
          <a:lstStyle/>
          <a:p>
            <a:pPr algn="ctr"/>
            <a:r>
              <a:rPr lang="lt-LT" b="1" dirty="0"/>
              <a:t/>
            </a:r>
            <a:br>
              <a:rPr lang="lt-LT" b="1" dirty="0"/>
            </a:br>
            <a:r>
              <a:rPr lang="lt-LT" sz="2800" dirty="0" smtClean="0"/>
              <a:t>Panašūs</a:t>
            </a:r>
            <a:endParaRPr lang="lt-LT" sz="2800" dirty="0"/>
          </a:p>
          <a:p>
            <a:endParaRPr lang="lt-LT" dirty="0"/>
          </a:p>
        </p:txBody>
      </p:sp>
    </p:spTree>
    <p:extLst>
      <p:ext uri="{BB962C8B-B14F-4D97-AF65-F5344CB8AC3E}">
        <p14:creationId xmlns:p14="http://schemas.microsoft.com/office/powerpoint/2010/main" val="3519728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ntraštė 1"/>
          <p:cNvSpPr>
            <a:spLocks noGrp="1"/>
          </p:cNvSpPr>
          <p:nvPr>
            <p:ph type="title"/>
          </p:nvPr>
        </p:nvSpPr>
        <p:spPr>
          <a:xfrm>
            <a:off x="611560" y="0"/>
            <a:ext cx="7924800" cy="908720"/>
          </a:xfrm>
        </p:spPr>
        <p:txBody>
          <a:bodyPr/>
          <a:lstStyle/>
          <a:p>
            <a:pPr algn="ctr"/>
            <a:r>
              <a:rPr lang="lt-LT" sz="2800" dirty="0" smtClean="0"/>
              <a:t>Šaltiniai</a:t>
            </a:r>
            <a:endParaRPr lang="lt-LT" sz="2800" dirty="0"/>
          </a:p>
        </p:txBody>
      </p:sp>
      <p:sp>
        <p:nvSpPr>
          <p:cNvPr id="3" name="Turinio vietos rezervavimo ženklas 2"/>
          <p:cNvSpPr>
            <a:spLocks noGrp="1"/>
          </p:cNvSpPr>
          <p:nvPr>
            <p:ph sz="quarter" idx="13"/>
          </p:nvPr>
        </p:nvSpPr>
        <p:spPr>
          <a:xfrm>
            <a:off x="609600" y="1124744"/>
            <a:ext cx="7924800" cy="5472608"/>
          </a:xfrm>
        </p:spPr>
        <p:txBody>
          <a:bodyPr>
            <a:normAutofit/>
          </a:bodyPr>
          <a:lstStyle/>
          <a:p>
            <a:r>
              <a:rPr lang="lt-LT" sz="2400" dirty="0">
                <a:hlinkClick r:id="rId3"/>
              </a:rPr>
              <a:t>http://www.mokslofestivalis.eu</a:t>
            </a:r>
            <a:r>
              <a:rPr lang="lt-LT" sz="2400" dirty="0" smtClean="0">
                <a:hlinkClick r:id="rId3"/>
              </a:rPr>
              <a:t>/</a:t>
            </a:r>
            <a:endParaRPr lang="lt-LT" sz="2400" dirty="0" smtClean="0"/>
          </a:p>
          <a:p>
            <a:r>
              <a:rPr lang="lt-LT" sz="2400" dirty="0">
                <a:hlinkClick r:id="rId4"/>
              </a:rPr>
              <a:t>http://lt.wikipedia.org/wiki/Marsas_%</a:t>
            </a:r>
            <a:r>
              <a:rPr lang="lt-LT" sz="2400" dirty="0" smtClean="0">
                <a:hlinkClick r:id="rId4"/>
              </a:rPr>
              <a:t>28planeta%29</a:t>
            </a:r>
            <a:endParaRPr lang="lt-LT" sz="2400" dirty="0" smtClean="0"/>
          </a:p>
          <a:p>
            <a:r>
              <a:rPr lang="lt-LT" sz="2400" dirty="0">
                <a:hlinkClick r:id="rId5"/>
              </a:rPr>
              <a:t>http://</a:t>
            </a:r>
            <a:r>
              <a:rPr lang="lt-LT" sz="2400" dirty="0" smtClean="0">
                <a:hlinkClick r:id="rId5"/>
              </a:rPr>
              <a:t>www.fotonas.su.lt/studdarbai/astronomija/priedai/marsas.html</a:t>
            </a:r>
            <a:endParaRPr lang="lt-LT" sz="2400" dirty="0" smtClean="0"/>
          </a:p>
          <a:p>
            <a:r>
              <a:rPr lang="lt-LT" sz="2400" dirty="0">
                <a:hlinkClick r:id="rId6"/>
              </a:rPr>
              <a:t>http://</a:t>
            </a:r>
            <a:r>
              <a:rPr lang="lt-LT" sz="2400" dirty="0" smtClean="0">
                <a:hlinkClick r:id="rId6"/>
              </a:rPr>
              <a:t>astro.res.lt/planet/mars/mars.htm</a:t>
            </a:r>
            <a:endParaRPr lang="lt-LT" sz="2400" dirty="0" smtClean="0"/>
          </a:p>
          <a:p>
            <a:r>
              <a:rPr lang="lt-LT" sz="2400" dirty="0">
                <a:hlinkClick r:id="rId7"/>
              </a:rPr>
              <a:t>http://</a:t>
            </a:r>
            <a:r>
              <a:rPr lang="lt-LT" sz="2400" dirty="0" smtClean="0">
                <a:hlinkClick r:id="rId7"/>
              </a:rPr>
              <a:t>www.technologijos.lt/n/mokslas/astronomija_ir_kosmonautika/zyme/Gyvybes-pedsakai-Marse?tid=7080</a:t>
            </a:r>
            <a:endParaRPr lang="lt-LT" sz="2400" dirty="0" smtClean="0"/>
          </a:p>
          <a:p>
            <a:r>
              <a:rPr lang="lt-LT" sz="2400" dirty="0">
                <a:hlinkClick r:id="rId8"/>
              </a:rPr>
              <a:t>http://www.ateiviai.lt/tag/gyvybe-marse/#</a:t>
            </a:r>
            <a:r>
              <a:rPr lang="lt-LT" sz="2400" dirty="0" smtClean="0">
                <a:hlinkClick r:id="rId8"/>
              </a:rPr>
              <a:t>axzz3ULRWCOlx</a:t>
            </a:r>
            <a:endParaRPr lang="lt-LT" sz="2400" dirty="0" smtClean="0"/>
          </a:p>
          <a:p>
            <a:r>
              <a:rPr lang="lt-LT" sz="2400" dirty="0">
                <a:hlinkClick r:id="rId9"/>
              </a:rPr>
              <a:t>http://</a:t>
            </a:r>
            <a:r>
              <a:rPr lang="lt-LT" sz="2400" dirty="0" smtClean="0">
                <a:hlinkClick r:id="rId9"/>
              </a:rPr>
              <a:t>www.tandemas.lt/bakas/space/planetos/ssistema.html</a:t>
            </a:r>
            <a:endParaRPr lang="lt-LT" sz="2400" dirty="0" smtClean="0"/>
          </a:p>
          <a:p>
            <a:r>
              <a:rPr lang="lt-LT" sz="2400" dirty="0">
                <a:hlinkClick r:id="rId10"/>
              </a:rPr>
              <a:t>http://</a:t>
            </a:r>
            <a:r>
              <a:rPr lang="lt-LT" sz="2400" dirty="0" smtClean="0">
                <a:hlinkClick r:id="rId10"/>
              </a:rPr>
              <a:t>www.15min.lt/</a:t>
            </a:r>
            <a:r>
              <a:rPr lang="lt-LT" sz="2400" dirty="0" err="1" smtClean="0">
                <a:hlinkClick r:id="rId10"/>
              </a:rPr>
              <a:t>mokslasit</a:t>
            </a:r>
            <a:r>
              <a:rPr lang="lt-LT" sz="2400" dirty="0" smtClean="0">
                <a:hlinkClick r:id="rId10"/>
              </a:rPr>
              <a:t>/straipsnis/kosmosas/kiek-kainuotu-kelione-ir-gyvenimas-</a:t>
            </a:r>
            <a:r>
              <a:rPr lang="lt-LT" sz="2400" dirty="0" err="1" smtClean="0">
                <a:hlinkClick r:id="rId10"/>
              </a:rPr>
              <a:t>marse-651-298812</a:t>
            </a:r>
            <a:endParaRPr lang="lt-LT" sz="2400" dirty="0" smtClean="0"/>
          </a:p>
          <a:p>
            <a:endParaRPr lang="lt-LT" dirty="0"/>
          </a:p>
        </p:txBody>
      </p:sp>
    </p:spTree>
    <p:extLst>
      <p:ext uri="{BB962C8B-B14F-4D97-AF65-F5344CB8AC3E}">
        <p14:creationId xmlns:p14="http://schemas.microsoft.com/office/powerpoint/2010/main" val="3464028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 y="0"/>
            <a:ext cx="91425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ntraštė 1"/>
          <p:cNvSpPr>
            <a:spLocks noGrp="1"/>
          </p:cNvSpPr>
          <p:nvPr>
            <p:ph type="title"/>
          </p:nvPr>
        </p:nvSpPr>
        <p:spPr>
          <a:xfrm>
            <a:off x="179512" y="2293332"/>
            <a:ext cx="7924800" cy="1143000"/>
          </a:xfrm>
        </p:spPr>
        <p:txBody>
          <a:bodyPr/>
          <a:lstStyle/>
          <a:p>
            <a:pPr algn="ctr"/>
            <a:r>
              <a:rPr lang="lt-LT" sz="2800" dirty="0" smtClean="0"/>
              <a:t>Ačiū už dėmesį</a:t>
            </a:r>
            <a:endParaRPr lang="lt-LT" sz="2800" dirty="0"/>
          </a:p>
        </p:txBody>
      </p:sp>
    </p:spTree>
    <p:extLst>
      <p:ext uri="{BB962C8B-B14F-4D97-AF65-F5344CB8AC3E}">
        <p14:creationId xmlns:p14="http://schemas.microsoft.com/office/powerpoint/2010/main" val="864344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67544" y="0"/>
            <a:ext cx="7924800" cy="836712"/>
          </a:xfrm>
        </p:spPr>
        <p:txBody>
          <a:bodyPr/>
          <a:lstStyle/>
          <a:p>
            <a:pPr algn="ctr"/>
            <a:r>
              <a:rPr lang="lt-LT" sz="2800" dirty="0" smtClean="0"/>
              <a:t>Marsas</a:t>
            </a:r>
            <a:endParaRPr lang="lt-LT" sz="2800" dirty="0"/>
          </a:p>
        </p:txBody>
      </p:sp>
      <p:sp>
        <p:nvSpPr>
          <p:cNvPr id="3" name="Turinio vietos rezervavimo ženklas 2"/>
          <p:cNvSpPr>
            <a:spLocks noGrp="1"/>
          </p:cNvSpPr>
          <p:nvPr>
            <p:ph sz="quarter" idx="13"/>
          </p:nvPr>
        </p:nvSpPr>
        <p:spPr>
          <a:xfrm>
            <a:off x="609600" y="908720"/>
            <a:ext cx="7924800" cy="4806280"/>
          </a:xfrm>
        </p:spPr>
        <p:txBody>
          <a:bodyPr>
            <a:normAutofit/>
          </a:bodyPr>
          <a:lstStyle/>
          <a:p>
            <a:r>
              <a:rPr lang="lt-LT" sz="2400" dirty="0" smtClean="0"/>
              <a:t>Marsas yra ketvirtoji nutolusi nuo Saulės ir septinta pagal dydį </a:t>
            </a:r>
            <a:r>
              <a:rPr lang="lt-LT" sz="2400" dirty="0"/>
              <a:t>planeta</a:t>
            </a:r>
            <a:r>
              <a:rPr lang="lt-LT" sz="2400" dirty="0" smtClean="0"/>
              <a:t>. Ši planeta matoma iš Žemės plika akimi kaip ryški rausvos spalvos žvaigždė. </a:t>
            </a:r>
            <a:r>
              <a:rPr lang="lt-LT" sz="2400" dirty="0"/>
              <a:t>Aukštaičiai ją vadino Saulės dukra Žiezdre</a:t>
            </a:r>
            <a:r>
              <a:rPr lang="lt-LT" sz="2400" dirty="0" smtClean="0"/>
              <a:t>. </a:t>
            </a:r>
            <a:r>
              <a:rPr lang="lt-LT" sz="2400" dirty="0"/>
              <a:t>K</a:t>
            </a:r>
            <a:r>
              <a:rPr lang="lt-LT" sz="2400" dirty="0" smtClean="0"/>
              <a:t>raują </a:t>
            </a:r>
            <a:r>
              <a:rPr lang="lt-LT" sz="2400" dirty="0"/>
              <a:t>primenanti spalva lėmė jos vardo susiejimą su kruvinuoju karo dievu Marsu.</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1547" y="3086227"/>
            <a:ext cx="4572000" cy="2802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086227"/>
            <a:ext cx="3848243" cy="2802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37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ntraštė 1"/>
          <p:cNvSpPr>
            <a:spLocks noGrp="1"/>
          </p:cNvSpPr>
          <p:nvPr>
            <p:ph type="title"/>
          </p:nvPr>
        </p:nvSpPr>
        <p:spPr>
          <a:xfrm>
            <a:off x="1259632" y="0"/>
            <a:ext cx="6232104" cy="1143000"/>
          </a:xfrm>
        </p:spPr>
        <p:txBody>
          <a:bodyPr/>
          <a:lstStyle/>
          <a:p>
            <a:pPr algn="ctr"/>
            <a:r>
              <a:rPr lang="lt-LT" sz="2800" dirty="0" smtClean="0"/>
              <a:t>Marso Charakteristika</a:t>
            </a:r>
            <a:endParaRPr lang="lt-LT" sz="2800" dirty="0"/>
          </a:p>
        </p:txBody>
      </p:sp>
      <p:sp>
        <p:nvSpPr>
          <p:cNvPr id="3" name="Turinio vietos rezervavimo ženklas 2"/>
          <p:cNvSpPr>
            <a:spLocks noGrp="1"/>
          </p:cNvSpPr>
          <p:nvPr>
            <p:ph sz="quarter" idx="13"/>
          </p:nvPr>
        </p:nvSpPr>
        <p:spPr>
          <a:xfrm>
            <a:off x="0" y="4800600"/>
            <a:ext cx="7924800" cy="4114800"/>
          </a:xfrm>
        </p:spPr>
        <p:txBody>
          <a:bodyPr>
            <a:normAutofit/>
          </a:bodyPr>
          <a:lstStyle/>
          <a:p>
            <a:r>
              <a:rPr lang="lt-LT" sz="2400" dirty="0" smtClean="0"/>
              <a:t>Ši planeta skrieja aplink Saulę 24,1 km/s ir apskrenda  ją per 1,8 metus (pagal Žemės metus). </a:t>
            </a:r>
            <a:r>
              <a:rPr lang="lt-LT" sz="2400" dirty="0"/>
              <a:t>Marsas turi labai retą atmosferą, kurios slėgis 170 kartų mažesnis už </a:t>
            </a:r>
            <a:r>
              <a:rPr lang="lt-LT" sz="2400" dirty="0" smtClean="0"/>
              <a:t>Žemės. Taip pat Marso skersmuo mažesnis už Žemės 1,9 karto, o masė 9,3 karto. </a:t>
            </a:r>
            <a:endParaRPr lang="lt-LT" sz="2400" dirty="0"/>
          </a:p>
        </p:txBody>
      </p:sp>
    </p:spTree>
    <p:extLst>
      <p:ext uri="{BB962C8B-B14F-4D97-AF65-F5344CB8AC3E}">
        <p14:creationId xmlns:p14="http://schemas.microsoft.com/office/powerpoint/2010/main" val="891604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827" y="2564904"/>
            <a:ext cx="3827165" cy="351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ntraštė 1"/>
          <p:cNvSpPr>
            <a:spLocks noGrp="1"/>
          </p:cNvSpPr>
          <p:nvPr>
            <p:ph type="title"/>
          </p:nvPr>
        </p:nvSpPr>
        <p:spPr>
          <a:xfrm>
            <a:off x="661902" y="188640"/>
            <a:ext cx="7924800" cy="706090"/>
          </a:xfrm>
        </p:spPr>
        <p:txBody>
          <a:bodyPr/>
          <a:lstStyle/>
          <a:p>
            <a:pPr algn="ctr"/>
            <a:r>
              <a:rPr lang="lt-LT" sz="2800" dirty="0" smtClean="0"/>
              <a:t>Marso Palydovai</a:t>
            </a:r>
            <a:endParaRPr lang="lt-LT" sz="2800" dirty="0"/>
          </a:p>
        </p:txBody>
      </p:sp>
      <p:sp>
        <p:nvSpPr>
          <p:cNvPr id="3" name="Turinio vietos rezervavimo ženklas 2"/>
          <p:cNvSpPr>
            <a:spLocks noGrp="1"/>
          </p:cNvSpPr>
          <p:nvPr>
            <p:ph sz="quarter" idx="13"/>
          </p:nvPr>
        </p:nvSpPr>
        <p:spPr>
          <a:xfrm>
            <a:off x="672827" y="1077482"/>
            <a:ext cx="7924800" cy="4114800"/>
          </a:xfrm>
        </p:spPr>
        <p:txBody>
          <a:bodyPr>
            <a:normAutofit/>
          </a:bodyPr>
          <a:lstStyle/>
          <a:p>
            <a:r>
              <a:rPr lang="lt-LT" sz="2400" dirty="0" smtClean="0"/>
              <a:t>Marsas kaip ir dauguma Saulės sistemos planetų turi palydovus – </a:t>
            </a:r>
            <a:r>
              <a:rPr lang="lt-LT" sz="2400" dirty="0" err="1" smtClean="0"/>
              <a:t>Fobą</a:t>
            </a:r>
            <a:r>
              <a:rPr lang="lt-LT" sz="2400" dirty="0" smtClean="0"/>
              <a:t> ir </a:t>
            </a:r>
            <a:r>
              <a:rPr lang="lt-LT" sz="2400" dirty="0" err="1" smtClean="0"/>
              <a:t>Deimą</a:t>
            </a:r>
            <a:r>
              <a:rPr lang="lt-LT" sz="2400" dirty="0" smtClean="0"/>
              <a:t>. Šiuos du palydovus atrado amerikiečių astronomas </a:t>
            </a:r>
            <a:r>
              <a:rPr lang="lt-LT" sz="2400" dirty="0" err="1"/>
              <a:t>Asafas</a:t>
            </a:r>
            <a:r>
              <a:rPr lang="lt-LT" sz="2400" dirty="0"/>
              <a:t> Holas</a:t>
            </a:r>
            <a:r>
              <a:rPr lang="lt-LT" sz="2400" dirty="0" smtClean="0"/>
              <a:t> (</a:t>
            </a:r>
            <a:r>
              <a:rPr lang="lt-LT" sz="2400" dirty="0" err="1" smtClean="0"/>
              <a:t>Asaph</a:t>
            </a:r>
            <a:r>
              <a:rPr lang="lt-LT" sz="2400" dirty="0" smtClean="0"/>
              <a:t> </a:t>
            </a:r>
            <a:r>
              <a:rPr lang="lt-LT" sz="2400" dirty="0" err="1" smtClean="0"/>
              <a:t>Hall</a:t>
            </a:r>
            <a:r>
              <a:rPr lang="lt-LT" sz="2400" dirty="0" smtClean="0"/>
              <a:t>) 1877m. Abu jie yra netaisyklingos formos.</a:t>
            </a:r>
            <a:endParaRPr lang="lt-LT" sz="24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780928"/>
            <a:ext cx="4327533" cy="3395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tačiakampis 3"/>
          <p:cNvSpPr/>
          <p:nvPr/>
        </p:nvSpPr>
        <p:spPr>
          <a:xfrm>
            <a:off x="5606428" y="6158347"/>
            <a:ext cx="280831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200" dirty="0" err="1" smtClean="0">
                <a:solidFill>
                  <a:schemeClr val="tx1"/>
                </a:solidFill>
              </a:rPr>
              <a:t>Fobas</a:t>
            </a:r>
            <a:endParaRPr lang="lt-LT" sz="3200" dirty="0">
              <a:solidFill>
                <a:schemeClr val="tx1"/>
              </a:solidFill>
            </a:endParaRPr>
          </a:p>
        </p:txBody>
      </p:sp>
      <p:sp>
        <p:nvSpPr>
          <p:cNvPr id="8" name="Stačiakampis 7"/>
          <p:cNvSpPr/>
          <p:nvPr/>
        </p:nvSpPr>
        <p:spPr>
          <a:xfrm>
            <a:off x="1182253" y="6158347"/>
            <a:ext cx="280831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200" dirty="0" err="1" smtClean="0">
                <a:solidFill>
                  <a:schemeClr val="tx1"/>
                </a:solidFill>
              </a:rPr>
              <a:t>Deimas</a:t>
            </a:r>
            <a:endParaRPr lang="lt-LT" sz="3200" dirty="0">
              <a:solidFill>
                <a:schemeClr val="tx1"/>
              </a:solidFill>
            </a:endParaRPr>
          </a:p>
        </p:txBody>
      </p:sp>
    </p:spTree>
    <p:extLst>
      <p:ext uri="{BB962C8B-B14F-4D97-AF65-F5344CB8AC3E}">
        <p14:creationId xmlns:p14="http://schemas.microsoft.com/office/powerpoint/2010/main" val="2328690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996953"/>
            <a:ext cx="7920880"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ntraštė 1"/>
          <p:cNvSpPr>
            <a:spLocks noGrp="1"/>
          </p:cNvSpPr>
          <p:nvPr>
            <p:ph type="title"/>
          </p:nvPr>
        </p:nvSpPr>
        <p:spPr>
          <a:xfrm>
            <a:off x="611560" y="116632"/>
            <a:ext cx="7924800" cy="724942"/>
          </a:xfrm>
        </p:spPr>
        <p:txBody>
          <a:bodyPr/>
          <a:lstStyle/>
          <a:p>
            <a:pPr algn="ctr"/>
            <a:r>
              <a:rPr lang="lt-LT" sz="2800" dirty="0" err="1" smtClean="0"/>
              <a:t>Deimas</a:t>
            </a:r>
            <a:endParaRPr lang="lt-LT" sz="2800" dirty="0"/>
          </a:p>
        </p:txBody>
      </p:sp>
      <p:sp>
        <p:nvSpPr>
          <p:cNvPr id="3" name="Turinio vietos rezervavimo ženklas 2"/>
          <p:cNvSpPr>
            <a:spLocks noGrp="1"/>
          </p:cNvSpPr>
          <p:nvPr>
            <p:ph sz="quarter" idx="13"/>
          </p:nvPr>
        </p:nvSpPr>
        <p:spPr>
          <a:xfrm>
            <a:off x="611560" y="1052736"/>
            <a:ext cx="7924800" cy="4114800"/>
          </a:xfrm>
        </p:spPr>
        <p:txBody>
          <a:bodyPr>
            <a:normAutofit/>
          </a:bodyPr>
          <a:lstStyle/>
          <a:p>
            <a:pPr marL="0" indent="0">
              <a:buNone/>
            </a:pPr>
            <a:r>
              <a:rPr lang="lt-LT" sz="2400" dirty="0" smtClean="0"/>
              <a:t>Šiam palydovui pavadinimą pasiūlė suteikti Didžiosios Britanijos mokslininkas Henris </a:t>
            </a:r>
            <a:r>
              <a:rPr lang="lt-LT" sz="2400" dirty="0" err="1" smtClean="0"/>
              <a:t>Madanas</a:t>
            </a:r>
            <a:r>
              <a:rPr lang="lt-LT" sz="2400" dirty="0" smtClean="0"/>
              <a:t>. Jo reikšmė graikų mitologijoje – siaubo dievas. </a:t>
            </a:r>
            <a:r>
              <a:rPr lang="lt-LT" sz="2400" dirty="0" err="1" smtClean="0"/>
              <a:t>Deimas</a:t>
            </a:r>
            <a:r>
              <a:rPr lang="lt-LT" sz="2400" dirty="0" smtClean="0"/>
              <a:t>, mokslininku nuomone yra asteroidas, kuris nutolo nuo Jupiterio planetos ir pradėjo suktis aplink Marsą. Jis sudarytas iš anglinių uolienų ir ledo, o paviršiuje turi du kraterius. </a:t>
            </a:r>
            <a:endParaRPr lang="lt-LT" sz="2400" dirty="0"/>
          </a:p>
        </p:txBody>
      </p:sp>
    </p:spTree>
    <p:extLst>
      <p:ext uri="{BB962C8B-B14F-4D97-AF65-F5344CB8AC3E}">
        <p14:creationId xmlns:p14="http://schemas.microsoft.com/office/powerpoint/2010/main" val="1744336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3568" y="0"/>
            <a:ext cx="7924800" cy="980728"/>
          </a:xfrm>
        </p:spPr>
        <p:txBody>
          <a:bodyPr/>
          <a:lstStyle/>
          <a:p>
            <a:pPr algn="ctr"/>
            <a:r>
              <a:rPr lang="lt-LT" sz="2800" dirty="0" err="1" smtClean="0"/>
              <a:t>Fobas</a:t>
            </a:r>
            <a:endParaRPr lang="lt-LT" sz="2800" dirty="0"/>
          </a:p>
        </p:txBody>
      </p:sp>
      <p:sp>
        <p:nvSpPr>
          <p:cNvPr id="3" name="Turinio vietos rezervavimo ženklas 2"/>
          <p:cNvSpPr>
            <a:spLocks noGrp="1"/>
          </p:cNvSpPr>
          <p:nvPr>
            <p:ph sz="quarter" idx="13"/>
          </p:nvPr>
        </p:nvSpPr>
        <p:spPr>
          <a:xfrm>
            <a:off x="609600" y="1600200"/>
            <a:ext cx="3746376" cy="4114800"/>
          </a:xfrm>
        </p:spPr>
        <p:txBody>
          <a:bodyPr>
            <a:normAutofit/>
          </a:bodyPr>
          <a:lstStyle/>
          <a:p>
            <a:r>
              <a:rPr lang="lt-LT" sz="2400" dirty="0" err="1" smtClean="0"/>
              <a:t>Fobas</a:t>
            </a:r>
            <a:r>
              <a:rPr lang="lt-LT" sz="2400" dirty="0" smtClean="0"/>
              <a:t> yra didžiausias Marso palydovas. Šis palydovas pavadintas graikų mitologijos baimės dievo vardu. Jis yra vienas iš mažiausių palydovu visoje Saulės sistemoje. Manoma, kad </a:t>
            </a:r>
            <a:r>
              <a:rPr lang="lt-LT" sz="2400" dirty="0" err="1" smtClean="0"/>
              <a:t>Fobas</a:t>
            </a:r>
            <a:r>
              <a:rPr lang="lt-LT" sz="2400" dirty="0" smtClean="0"/>
              <a:t> yra sudarytas C-tipo medžiagų, kuriu pagrindas yra anglis.</a:t>
            </a:r>
            <a:endParaRPr lang="lt-LT" sz="24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484784"/>
            <a:ext cx="3528392" cy="378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4891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1" y="1628800"/>
            <a:ext cx="4938818"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ntraštė 1"/>
          <p:cNvSpPr>
            <a:spLocks noGrp="1"/>
          </p:cNvSpPr>
          <p:nvPr>
            <p:ph type="title"/>
          </p:nvPr>
        </p:nvSpPr>
        <p:spPr>
          <a:xfrm>
            <a:off x="611560" y="21366"/>
            <a:ext cx="7924800" cy="887354"/>
          </a:xfrm>
        </p:spPr>
        <p:txBody>
          <a:bodyPr/>
          <a:lstStyle/>
          <a:p>
            <a:pPr algn="ctr"/>
            <a:r>
              <a:rPr lang="lt-LT" sz="2800" dirty="0" smtClean="0"/>
              <a:t>Marso paviršius</a:t>
            </a:r>
            <a:endParaRPr lang="lt-LT" sz="2800" dirty="0"/>
          </a:p>
        </p:txBody>
      </p:sp>
      <p:sp>
        <p:nvSpPr>
          <p:cNvPr id="3" name="Turinio vietos rezervavimo ženklas 2"/>
          <p:cNvSpPr>
            <a:spLocks noGrp="1"/>
          </p:cNvSpPr>
          <p:nvPr>
            <p:ph sz="quarter" idx="13"/>
          </p:nvPr>
        </p:nvSpPr>
        <p:spPr>
          <a:xfrm>
            <a:off x="609600" y="1196752"/>
            <a:ext cx="3530352" cy="4896544"/>
          </a:xfrm>
        </p:spPr>
        <p:txBody>
          <a:bodyPr>
            <a:normAutofit fontScale="92500" lnSpcReduction="20000"/>
          </a:bodyPr>
          <a:lstStyle/>
          <a:p>
            <a:r>
              <a:rPr lang="lt-LT" sz="2400" dirty="0" smtClean="0"/>
              <a:t>Marso paviršiuje yra daug kraterių kuriuos sudarė meteorai, taip pat yra kanjonų, lygumų ir ugnikalnių, </a:t>
            </a:r>
            <a:r>
              <a:rPr lang="lt-LT" sz="2400" dirty="0"/>
              <a:t>v</a:t>
            </a:r>
            <a:r>
              <a:rPr lang="lt-LT" sz="2400" dirty="0" smtClean="0"/>
              <a:t>ietomis </a:t>
            </a:r>
            <a:r>
              <a:rPr lang="lt-LT" sz="2400" dirty="0"/>
              <a:t>vingiuoja sausos upių vagos</a:t>
            </a:r>
            <a:r>
              <a:rPr lang="lt-LT" sz="2400" dirty="0" smtClean="0"/>
              <a:t>. Aukščiausi planetos kalnai yra keturi ugnikalniai: Olimpas, </a:t>
            </a:r>
            <a:r>
              <a:rPr lang="lt-LT" sz="2400" dirty="0" err="1" smtClean="0"/>
              <a:t>Arsija</a:t>
            </a:r>
            <a:r>
              <a:rPr lang="lt-LT" sz="2400" dirty="0" smtClean="0"/>
              <a:t>, </a:t>
            </a:r>
            <a:r>
              <a:rPr lang="lt-LT" sz="2400" dirty="0" err="1" smtClean="0"/>
              <a:t>Askrėja</a:t>
            </a:r>
            <a:r>
              <a:rPr lang="lt-LT" sz="2400" dirty="0" smtClean="0"/>
              <a:t> ir Povas. Jų aukštis siekia nuo 26 iki 27 km. Didžiausias ugnikalnis yra Olimpas, kuris susiformavo maždaug prieš 1,8 milijardų metų. </a:t>
            </a:r>
            <a:r>
              <a:rPr lang="nb-NO" sz="2400" dirty="0"/>
              <a:t>Jis tris kartus aukštesnis už </a:t>
            </a:r>
            <a:r>
              <a:rPr lang="lt-LT" sz="2400" dirty="0" smtClean="0"/>
              <a:t>Everesto Kalną.</a:t>
            </a:r>
            <a:endParaRPr lang="lt-LT" sz="2400" dirty="0"/>
          </a:p>
        </p:txBody>
      </p:sp>
    </p:spTree>
    <p:extLst>
      <p:ext uri="{BB962C8B-B14F-4D97-AF65-F5344CB8AC3E}">
        <p14:creationId xmlns:p14="http://schemas.microsoft.com/office/powerpoint/2010/main" val="2717130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95754" y="260648"/>
            <a:ext cx="7924800" cy="922114"/>
          </a:xfrm>
        </p:spPr>
        <p:txBody>
          <a:bodyPr/>
          <a:lstStyle/>
          <a:p>
            <a:pPr algn="ctr"/>
            <a:r>
              <a:rPr lang="lt-LT" sz="2800" dirty="0" smtClean="0"/>
              <a:t>Marso pasididžiavimas - </a:t>
            </a:r>
            <a:r>
              <a:rPr lang="lt-LT" sz="2800" dirty="0" err="1"/>
              <a:t>Marinerio</a:t>
            </a:r>
            <a:r>
              <a:rPr lang="lt-LT" sz="2800" dirty="0"/>
              <a:t> slėnis</a:t>
            </a:r>
            <a:r>
              <a:rPr lang="lt-LT" dirty="0"/>
              <a:t/>
            </a:r>
            <a:br>
              <a:rPr lang="lt-LT" dirty="0"/>
            </a:br>
            <a:endParaRPr lang="lt-LT" dirty="0"/>
          </a:p>
        </p:txBody>
      </p:sp>
      <p:sp>
        <p:nvSpPr>
          <p:cNvPr id="3" name="Turinio vietos rezervavimo ženklas 2"/>
          <p:cNvSpPr>
            <a:spLocks noGrp="1"/>
          </p:cNvSpPr>
          <p:nvPr>
            <p:ph sz="quarter" idx="13"/>
          </p:nvPr>
        </p:nvSpPr>
        <p:spPr>
          <a:xfrm>
            <a:off x="695755" y="1052736"/>
            <a:ext cx="7924800" cy="4721696"/>
          </a:xfrm>
        </p:spPr>
        <p:txBody>
          <a:bodyPr>
            <a:normAutofit/>
          </a:bodyPr>
          <a:lstStyle/>
          <a:p>
            <a:r>
              <a:rPr lang="lt-LT" sz="2400" dirty="0" smtClean="0"/>
              <a:t>Šis slėnis yra didžiausias darinys Saulės sistemoje. Jis yra daug didesnis negu Žemėje esantys kanjonai. Jo ilgis yra apie 4000km. Kodėl jis atsirado buvo daug teorijų, bet labiausiai pripažįstama yra, kad slėnis susidarė po Marso plutos sutrūkinėjimo.</a:t>
            </a:r>
            <a:endParaRPr lang="lt-LT"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1" y="3429000"/>
            <a:ext cx="7517127" cy="3098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135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pPr algn="ctr"/>
            <a:r>
              <a:rPr lang="lt-LT" sz="2800" dirty="0"/>
              <a:t>Marso sfinksas</a:t>
            </a:r>
            <a:r>
              <a:rPr lang="lt-LT" dirty="0"/>
              <a:t/>
            </a:r>
            <a:br>
              <a:rPr lang="lt-LT" dirty="0"/>
            </a:br>
            <a:endParaRPr lang="lt-LT" dirty="0"/>
          </a:p>
        </p:txBody>
      </p:sp>
      <p:sp>
        <p:nvSpPr>
          <p:cNvPr id="3" name="Turinio vietos rezervavimo ženklas 2"/>
          <p:cNvSpPr>
            <a:spLocks noGrp="1"/>
          </p:cNvSpPr>
          <p:nvPr>
            <p:ph sz="quarter" idx="13"/>
          </p:nvPr>
        </p:nvSpPr>
        <p:spPr/>
        <p:txBody>
          <a:bodyPr>
            <a:normAutofit/>
          </a:bodyPr>
          <a:lstStyle/>
          <a:p>
            <a:r>
              <a:rPr lang="lt-LT" sz="2400" b="1" dirty="0"/>
              <a:t>Marso </a:t>
            </a:r>
            <a:r>
              <a:rPr lang="lt-LT" sz="2400" b="1" dirty="0" smtClean="0"/>
              <a:t>sfinksas - </a:t>
            </a:r>
            <a:r>
              <a:rPr lang="lt-LT" sz="2400" dirty="0"/>
              <a:t> į žmogaus veidą panašus darinys. Jo skersmuo apie 1,5 km. Netoli matomi ir šiek tiek Egipto </a:t>
            </a:r>
            <a:r>
              <a:rPr lang="lt-LT" sz="2400" dirty="0" smtClean="0"/>
              <a:t>piramides primenantys </a:t>
            </a:r>
            <a:r>
              <a:rPr lang="lt-LT" sz="2400" dirty="0"/>
              <a:t>dariniai</a:t>
            </a:r>
            <a:r>
              <a:rPr lang="lt-LT" sz="2400" dirty="0" smtClean="0"/>
              <a:t>. </a:t>
            </a:r>
            <a:r>
              <a:rPr lang="lt-LT" sz="2400" dirty="0"/>
              <a:t>Greičiausiai tai yra natūrali formacija, tačiau paplitusi hipotezė ir apie dirbtinę jo kilmę. Iš to neretai vedamos išvados apie Marse egzistavusią gyvybę ir nežemišką civilizaciją.</a:t>
            </a:r>
          </a:p>
        </p:txBody>
      </p:sp>
    </p:spTree>
    <p:extLst>
      <p:ext uri="{BB962C8B-B14F-4D97-AF65-F5344CB8AC3E}">
        <p14:creationId xmlns:p14="http://schemas.microsoft.com/office/powerpoint/2010/main" val="3422938527"/>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tas">
  <a:themeElements>
    <a:clrScheme name="Horizontas">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as">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as">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420</TotalTime>
  <Words>617</Words>
  <Application>Microsoft Office PowerPoint</Application>
  <PresentationFormat>Demonstracija ekrane (4:3)</PresentationFormat>
  <Paragraphs>58</Paragraphs>
  <Slides>19</Slides>
  <Notes>0</Notes>
  <HiddenSlides>0</HiddenSlides>
  <MMClips>1</MMClips>
  <ScaleCrop>false</ScaleCrop>
  <HeadingPairs>
    <vt:vector size="4" baseType="variant">
      <vt:variant>
        <vt:lpstr>Tema</vt:lpstr>
      </vt:variant>
      <vt:variant>
        <vt:i4>1</vt:i4>
      </vt:variant>
      <vt:variant>
        <vt:lpstr>Skaidrių pavadinimai</vt:lpstr>
      </vt:variant>
      <vt:variant>
        <vt:i4>19</vt:i4>
      </vt:variant>
    </vt:vector>
  </HeadingPairs>
  <TitlesOfParts>
    <vt:vector size="20" baseType="lpstr">
      <vt:lpstr>Horizontas</vt:lpstr>
      <vt:lpstr>Marsas</vt:lpstr>
      <vt:lpstr>Marsas</vt:lpstr>
      <vt:lpstr>Marso Charakteristika</vt:lpstr>
      <vt:lpstr>Marso Palydovai</vt:lpstr>
      <vt:lpstr>Deimas</vt:lpstr>
      <vt:lpstr>Fobas</vt:lpstr>
      <vt:lpstr>Marso paviršius</vt:lpstr>
      <vt:lpstr>Marso pasididžiavimas - Marinerio slėnis </vt:lpstr>
      <vt:lpstr>Marso sfinksas </vt:lpstr>
      <vt:lpstr>PowerPoint pristatymas</vt:lpstr>
      <vt:lpstr>Gyvybė</vt:lpstr>
      <vt:lpstr>PowerPoint pristatymas</vt:lpstr>
      <vt:lpstr>Vanduo Marse </vt:lpstr>
      <vt:lpstr>Įdomus faktai apie Marsą</vt:lpstr>
      <vt:lpstr>Klausimai</vt:lpstr>
      <vt:lpstr>PowerPoint pristatymas</vt:lpstr>
      <vt:lpstr>PowerPoint pristatymas</vt:lpstr>
      <vt:lpstr>Šaltiniai</vt:lpstr>
      <vt:lpstr>Ačiū už dėmesį</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Marsas</dc:title>
  <dc:creator>Lukas</dc:creator>
  <cp:lastModifiedBy>Lukas</cp:lastModifiedBy>
  <cp:revision>48</cp:revision>
  <dcterms:created xsi:type="dcterms:W3CDTF">2015-03-14T07:16:55Z</dcterms:created>
  <dcterms:modified xsi:type="dcterms:W3CDTF">2015-03-26T14:35:51Z</dcterms:modified>
</cp:coreProperties>
</file>