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4" r:id="rId1"/>
  </p:sldMasterIdLst>
  <p:notesMasterIdLst>
    <p:notesMasterId r:id="rId29"/>
  </p:notesMasterIdLst>
  <p:sldIdLst>
    <p:sldId id="256" r:id="rId2"/>
    <p:sldId id="257" r:id="rId3"/>
    <p:sldId id="258" r:id="rId4"/>
    <p:sldId id="266" r:id="rId5"/>
    <p:sldId id="279" r:id="rId6"/>
    <p:sldId id="260" r:id="rId7"/>
    <p:sldId id="262" r:id="rId8"/>
    <p:sldId id="265" r:id="rId9"/>
    <p:sldId id="264" r:id="rId10"/>
    <p:sldId id="263" r:id="rId11"/>
    <p:sldId id="267" r:id="rId12"/>
    <p:sldId id="268" r:id="rId13"/>
    <p:sldId id="259" r:id="rId14"/>
    <p:sldId id="26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0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6" autoAdjust="0"/>
    <p:restoredTop sz="94660"/>
  </p:normalViewPr>
  <p:slideViewPr>
    <p:cSldViewPr snapToGrid="0">
      <p:cViewPr>
        <p:scale>
          <a:sx n="71" d="100"/>
          <a:sy n="71" d="100"/>
        </p:scale>
        <p:origin x="-45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5BA587-9564-40C9-AB50-7B6E36BE20A2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0C4046-3246-45E6-92C3-E7DFA9950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077B3-2861-4AF6-97A4-7B20BBA2976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2FA0A-448C-4924-8201-B68EC23DF9B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A08624-27BC-45C7-8C87-351B01A7572D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AEBD3CF-52DC-4521-8EC7-49FAC2795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3B2B-6923-4F37-A3B8-8B5D7FA6055F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B40-318C-4298-A334-D30F36B64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4B84-32BA-405D-B0B8-B44D6044D52E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500E-ED72-449E-B0CA-610A3A5FE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0CD0-F3EB-46D1-BEB5-BF74991FE71E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2032-6509-450C-B29F-CA766E552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FC44-228C-4BEC-8F05-97B5D748A06E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7EE0-9136-4EB4-9C26-44DBBF7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99F0-BC8B-4F86-AB0E-7E0C3B521FFF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5175-8479-4BFA-A5CF-32E2FDFF4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E3F8-DC09-4117-B906-CB35D5062A95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130B2-736D-4B79-BB65-B7F933D53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8516-A7FB-4DBB-B262-7EA49F55257F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F4A5-32E5-454C-ABA4-7967C3EEF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4952-1DFC-43C0-93DD-3279F594B31A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51B2-15CC-4E48-ADD6-3829B18AA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63750"/>
            <a:ext cx="5121275" cy="331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9475" y="2063750"/>
            <a:ext cx="5122863" cy="331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A6E9-B319-441D-BD87-A26823C7972C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F113-3422-4989-87E1-26931840D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63750"/>
            <a:ext cx="5121275" cy="331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9475" y="2063750"/>
            <a:ext cx="5122863" cy="331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8050-2CBE-4EAE-A694-960BC61E7CBE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DF75-5E0A-4EFE-ACD6-F7DCDC5F5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3F8F-3DBE-489B-988A-E4F0F44772B5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8812-8C24-49BF-832B-F832E3D70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2D4E-BE71-44E3-9FFF-54B41B57F455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B226-8648-4CF1-A72F-D211A4A0A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E8F6-8DFB-4181-8399-E595C13C4D20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6F61-A43B-431B-A810-6D8B44F3C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7BC1-CB64-4C61-8C99-FDD593808187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18C7-FCDC-47E7-B638-123F7DF6E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DAC7-65AD-4977-BC93-23C38E686930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A14C-3375-4E65-9002-4BB037222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CBFF-7488-4368-B28F-9ABA87228BCB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E50D-2F9E-4E10-8AAC-D64F41DE3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4697-1485-4654-BFBD-330556EE1BD3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5A56-8862-4ED2-9ED7-FE9F65761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0B7D-379F-4345-868D-484006EACCEC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A6F4-71D6-41B1-8726-D5BAC91A2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3E326D-927E-4748-88D6-FE1220E84DA0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0E8442-D7E3-4027-9AB3-0B483C64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45" r:id="rId12"/>
    <p:sldLayoutId id="2147484337" r:id="rId13"/>
    <p:sldLayoutId id="2147484338" r:id="rId14"/>
    <p:sldLayoutId id="2147484339" r:id="rId15"/>
    <p:sldLayoutId id="2147484340" r:id="rId16"/>
    <p:sldLayoutId id="2147484341" r:id="rId17"/>
    <p:sldLayoutId id="2147484342" r:id="rId18"/>
    <p:sldLayoutId id="214748434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lm.lt/content/view/780/1049/" TargetMode="External"/><Relationship Id="rId7" Type="http://schemas.openxmlformats.org/officeDocument/2006/relationships/hyperlink" Target="https://images.google.lt/" TargetMode="External"/><Relationship Id="rId2" Type="http://schemas.openxmlformats.org/officeDocument/2006/relationships/hyperlink" Target="https://sodas.ugdome.lt/grotuvas/6d3838c6-4a43-4e6f-8ec9-f236a2e8baf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google.com/" TargetMode="External"/><Relationship Id="rId5" Type="http://schemas.openxmlformats.org/officeDocument/2006/relationships/hyperlink" Target="https://www.google.com/" TargetMode="External"/><Relationship Id="rId4" Type="http://schemas.openxmlformats.org/officeDocument/2006/relationships/hyperlink" Target="https://www.google.lt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11213" y="469900"/>
            <a:ext cx="9755187" cy="29352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lt-LT" dirty="0"/>
              <a:t>Elektrinės grandinės</a:t>
            </a:r>
            <a:endParaRPr lang="en-US" dirty="0"/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 bwMode="auto">
          <a:xfrm rot="21420000">
            <a:off x="873125" y="3051175"/>
            <a:ext cx="10414000" cy="2762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endParaRPr lang="lt-LT" sz="2400" cap="none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lt-LT" sz="2600" cap="none" smtClean="0">
                <a:solidFill>
                  <a:srgbClr val="0070C0"/>
                </a:solidFill>
              </a:rPr>
              <a:t>DARBĄ PARENGĖ 7B KLASĖS MOKINYS JUSTAS DIJOKAS</a:t>
            </a:r>
          </a:p>
          <a:p>
            <a:pPr eaLnBrk="1" hangingPunct="1">
              <a:lnSpc>
                <a:spcPct val="110000"/>
              </a:lnSpc>
            </a:pPr>
            <a:endParaRPr lang="lt-LT" sz="2400" cap="none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lt-LT" sz="3200" cap="none" smtClean="0">
                <a:solidFill>
                  <a:srgbClr val="FFFF00"/>
                </a:solidFill>
              </a:rPr>
              <a:t>FIZIKOS MOKYTOJA MARTA PETRAUSKIENĖ</a:t>
            </a:r>
            <a:endParaRPr lang="lt-LT" sz="3200" cap="none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lt-LT" sz="1800" cap="none" smtClean="0">
                <a:solidFill>
                  <a:srgbClr val="14F078"/>
                </a:solidFill>
                <a:latin typeface="Arial" charset="0"/>
              </a:rPr>
              <a:t>Vilniaus Barboros Radvilaitės pagrindinė mokykla, 2014-2015 m.m.</a:t>
            </a:r>
            <a:endParaRPr lang="en-US" sz="1800" cap="none" smtClean="0">
              <a:solidFill>
                <a:srgbClr val="14F078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Bandymas</a:t>
            </a:r>
          </a:p>
        </p:txBody>
      </p:sp>
      <p:pic>
        <p:nvPicPr>
          <p:cNvPr id="33794" name="Picture 6" descr="2015-03-09 1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088" y="1550988"/>
            <a:ext cx="5006975" cy="3756025"/>
          </a:xfrm>
        </p:spPr>
      </p:pic>
      <p:sp>
        <p:nvSpPr>
          <p:cNvPr id="33795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5959475" y="2063750"/>
            <a:ext cx="5122863" cy="33115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z="1800" cap="none" smtClean="0">
                <a:latin typeface="Arial" charset="0"/>
              </a:rPr>
              <a:t>Prie sujungtų laidų prijungus bateriją bei lemputę ir </a:t>
            </a:r>
            <a:r>
              <a:rPr lang="lt-LT" sz="1800" u="sng" cap="none" smtClean="0">
                <a:latin typeface="Arial" charset="0"/>
              </a:rPr>
              <a:t>palikus išjungtą jungiklį</a:t>
            </a:r>
            <a:r>
              <a:rPr lang="lt-LT" sz="1800" cap="none" smtClean="0">
                <a:latin typeface="Arial" charset="0"/>
              </a:rPr>
              <a:t>, taip pat galime išvysti, jog lemputė nešviečia. Tokia grandinė taip pat vadinama atvirąja grandine.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38163" y="5257800"/>
            <a:ext cx="4935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lt-LT" b="1"/>
              <a:t>Savadarbės gamybos elektros grandinė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Elektrinės grandinės schema</a:t>
            </a:r>
          </a:p>
        </p:txBody>
      </p:sp>
      <p:sp>
        <p:nvSpPr>
          <p:cNvPr id="34818" name="Rectangle 5"/>
          <p:cNvSpPr>
            <a:spLocks noGrp="1"/>
          </p:cNvSpPr>
          <p:nvPr>
            <p:ph type="body" sz="half" idx="1"/>
          </p:nvPr>
        </p:nvSpPr>
        <p:spPr bwMode="auto">
          <a:xfrm>
            <a:off x="536575" y="2063750"/>
            <a:ext cx="5472113" cy="3311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cap="none" smtClean="0">
                <a:latin typeface="Arial" charset="0"/>
              </a:rPr>
              <a:t>Elektrinės grandinės schema – tai elektrinės grandinės brėžinys, kuriame elektrinės grandinės dalys vaizduojamos sutartiniais ženklais. Šioje schemoje pavaizduota paprasčiausia elektrinė grandinė, susidedanti iš galvaninio elemento, lemputės, jungiklio ir elektros laidų.</a:t>
            </a:r>
          </a:p>
        </p:txBody>
      </p:sp>
      <p:pic>
        <p:nvPicPr>
          <p:cNvPr id="34819" name="Picture 8" descr="electric-circ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2306">
            <a:off x="6799263" y="1692275"/>
            <a:ext cx="40767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Elektrinės schemos sutartiniai ženklai</a:t>
            </a:r>
          </a:p>
        </p:txBody>
      </p:sp>
      <p:sp>
        <p:nvSpPr>
          <p:cNvPr id="35842" name="Rectangle 8"/>
          <p:cNvSpPr>
            <a:spLocks noGrp="1"/>
          </p:cNvSpPr>
          <p:nvPr>
            <p:ph type="body" sz="half" idx="4294967295"/>
          </p:nvPr>
        </p:nvSpPr>
        <p:spPr bwMode="auto">
          <a:xfrm>
            <a:off x="5878513" y="3905250"/>
            <a:ext cx="5122862" cy="1752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sz="1800" b="1" cap="none" smtClean="0">
                <a:latin typeface="Arial" charset="0"/>
              </a:rPr>
              <a:t>Šie elektrinės schemos sutartiniai ženklai supaprastina schemos vaizdavimą. Pagrindiniai ženklai, kuriuos reiktų įsidėmėti, pateikiami paveikslėliuose</a:t>
            </a:r>
          </a:p>
        </p:txBody>
      </p:sp>
      <p:pic>
        <p:nvPicPr>
          <p:cNvPr id="35843" name="Picture 9" descr="Ampermetra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32838" y="2660650"/>
            <a:ext cx="2544762" cy="706438"/>
          </a:xfrm>
        </p:spPr>
      </p:pic>
      <p:pic>
        <p:nvPicPr>
          <p:cNvPr id="35844" name="Picture 10" descr="Baterij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61300" y="1504950"/>
            <a:ext cx="2863850" cy="795338"/>
          </a:xfrm>
        </p:spPr>
      </p:pic>
      <p:pic>
        <p:nvPicPr>
          <p:cNvPr id="35845" name="Picture 11" descr="Galvanin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925" y="2112963"/>
            <a:ext cx="3071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2" descr="Jungikli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9088" y="3233738"/>
            <a:ext cx="28511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Laid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488" y="1349375"/>
            <a:ext cx="294957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4" descr="Lemputė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8250" y="4025900"/>
            <a:ext cx="20510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5" descr="skambuti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625" y="4545013"/>
            <a:ext cx="31527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6" descr="Volmetra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59163" y="5102225"/>
            <a:ext cx="22225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Elektrinių grandinių jungimo būdai</a:t>
            </a:r>
          </a:p>
        </p:txBody>
      </p:sp>
      <p:sp>
        <p:nvSpPr>
          <p:cNvPr id="36866" name="Rectangle 6"/>
          <p:cNvSpPr>
            <a:spLocks noGrp="1"/>
          </p:cNvSpPr>
          <p:nvPr>
            <p:ph type="body" sz="half" idx="2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u="sng" cap="none" smtClean="0">
                <a:latin typeface="Arial" charset="0"/>
              </a:rPr>
              <a:t>Nuoseklusis jungimas </a:t>
            </a:r>
            <a:r>
              <a:rPr lang="lt-LT" u="sng" cap="none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lt-LT" b="1" cap="none" smtClean="0">
                <a:solidFill>
                  <a:schemeClr val="accent1"/>
                </a:solidFill>
                <a:latin typeface="Arial" charset="0"/>
              </a:rPr>
              <a:t>- </a:t>
            </a:r>
            <a:r>
              <a:rPr lang="lt-LT" cap="none" smtClean="0">
                <a:solidFill>
                  <a:schemeClr val="accent1"/>
                </a:solidFill>
                <a:latin typeface="Arial" charset="0"/>
              </a:rPr>
              <a:t> toks jungimas, kai grandinės elementai jungiami paeiliui, vienas po kito (t.y. vieno laidininko galas jungiamas su kito laidininko pradžia ir t.t.) Nuosekliai sujungta grandinė neturi atšakų.</a:t>
            </a:r>
            <a:r>
              <a:rPr lang="lt-LT" cap="none" smtClean="0">
                <a:solidFill>
                  <a:schemeClr val="hlink"/>
                </a:solidFill>
                <a:latin typeface="Arial" charset="0"/>
              </a:rPr>
              <a:t> </a:t>
            </a:r>
            <a:endParaRPr lang="lt-LT" u="sng" cap="none" smtClean="0">
              <a:solidFill>
                <a:schemeClr val="hlink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lt-LT" cap="none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867" name="AutoShape 5" descr="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36868" name="AutoShape 7" descr="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  <p:pic>
        <p:nvPicPr>
          <p:cNvPr id="36869" name="Picture 6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4329">
            <a:off x="338138" y="1770063"/>
            <a:ext cx="4054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2144">
            <a:off x="2152650" y="3521075"/>
            <a:ext cx="37814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Elektrinių grandinių jungimo būdai</a:t>
            </a:r>
          </a:p>
        </p:txBody>
      </p:sp>
      <p:sp>
        <p:nvSpPr>
          <p:cNvPr id="37890" name="Rectangle 6"/>
          <p:cNvSpPr>
            <a:spLocks noGrp="1"/>
          </p:cNvSpPr>
          <p:nvPr>
            <p:ph type="body" sz="half"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u="sng" cap="none" smtClean="0">
                <a:latin typeface="Arial" charset="0"/>
              </a:rPr>
              <a:t>Lygiagretusis jungimas</a:t>
            </a:r>
            <a:r>
              <a:rPr lang="lt-LT" b="1" cap="none" smtClean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lt-LT" b="1" cap="none" smtClean="0">
                <a:solidFill>
                  <a:schemeClr val="accent1"/>
                </a:solidFill>
                <a:latin typeface="Arial" charset="0"/>
              </a:rPr>
              <a:t>-  </a:t>
            </a:r>
            <a:r>
              <a:rPr lang="lt-LT" cap="none" smtClean="0">
                <a:solidFill>
                  <a:schemeClr val="accent1"/>
                </a:solidFill>
                <a:latin typeface="Arial" charset="0"/>
              </a:rPr>
              <a:t>toks jungimas, kai visų laidininkų vieni galai sujungti viename taške, kiti galai – kitame. Tarp dviejų grandinės mazgų sudaromos atskiros šakos. </a:t>
            </a:r>
          </a:p>
          <a:p>
            <a:pPr>
              <a:buFont typeface="Arial" charset="0"/>
              <a:buNone/>
            </a:pPr>
            <a:endParaRPr lang="lt-LT" cap="none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7891" name="AutoShape 4" descr="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37892" name="AutoShape 5" descr="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  <p:pic>
        <p:nvPicPr>
          <p:cNvPr id="37893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8936">
            <a:off x="7604125" y="1901825"/>
            <a:ext cx="36798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Circuito-El%C3%A9ctr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7837">
            <a:off x="5681663" y="3554413"/>
            <a:ext cx="27400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1. Elektros grandinių jungimo būdai : nuoseklusis ir...?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Nenuoseklusis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Lygiagretusis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Bekraštis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2. Kuris iš šių prietaisų yra imtuvas?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Jungiklis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Galvaninis elementas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Šildymo prietaisas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3. Kas žymima šiuo ženklu?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Volmetras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Lemputė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Ampermetras</a:t>
            </a:r>
          </a:p>
        </p:txBody>
      </p:sp>
      <p:pic>
        <p:nvPicPr>
          <p:cNvPr id="44037" name="Picture 5" descr="Am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025" y="2414588"/>
            <a:ext cx="21383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 4. Kaip žymimas elektrinis skambutis?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cap="none" smtClean="0">
                <a:latin typeface="Arial" charset="0"/>
              </a:rPr>
              <a:t> 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cap="none" smtClean="0">
                <a:latin typeface="Arial" charset="0"/>
              </a:rPr>
              <a:t> 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cap="none" smtClean="0">
                <a:latin typeface="Arial" charset="0"/>
              </a:rPr>
              <a:t> </a:t>
            </a:r>
          </a:p>
        </p:txBody>
      </p:sp>
      <p:pic>
        <p:nvPicPr>
          <p:cNvPr id="45061" name="Picture 5" descr="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563" y="3281363"/>
            <a:ext cx="137318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battery_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3330575"/>
            <a:ext cx="1379538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,,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363" y="4318000"/>
            <a:ext cx="7112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5. Paprastai elektrinės grandinės susideda iš srovės šaltinio, imtuvų, valdymo prietaisų ir ...?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Ampermetro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Jungiamųjų laidų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Lempučių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/>
              <a:t>Turinys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685800" y="1733550"/>
            <a:ext cx="10394950" cy="37258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ELEKTRINĖS GRANDINĖS - KAS TAI?</a:t>
            </a:r>
            <a:endParaRPr lang="lt-LT" sz="2200" cap="none" smtClean="0">
              <a:latin typeface="Arial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GRANDINĖS SUDEDAMOSIOS DALYS</a:t>
            </a:r>
            <a:endParaRPr lang="lt-LT" sz="2200" cap="none" smtClean="0">
              <a:latin typeface="Arial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ELEKTRINĖS GRANDINĖS MŪSŲ NAMUOSE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UŽDARA BEI ATVIRA GRANDINĖS </a:t>
            </a:r>
            <a:r>
              <a:rPr lang="lt-LT" sz="2200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(BANDYMAS)</a:t>
            </a:r>
            <a:endParaRPr lang="lt-LT" sz="2200" cap="none" smtClean="0"/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ELEKTRINĖS GRANDINĖS SCHEMA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ELEKTRINĖS SCHEMOS SUTARTINIAI ŽENKLAI</a:t>
            </a:r>
            <a:endParaRPr lang="lt-LT" sz="2200" cap="none" smtClean="0">
              <a:latin typeface="Arial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ELEKTRINIŲ GRANDINIŲ JUNGIMO BŪDAI</a:t>
            </a:r>
            <a:endParaRPr lang="lt-LT" sz="2200" cap="none" smtClean="0">
              <a:latin typeface="Arial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TESTAS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lt-LT" sz="2200" cap="none" smtClean="0"/>
              <a:t>ŠALTINIŲ SĄRAŠAS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6. Kokia elektros grandinė matoma nuotraukoje?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Atvira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Uždara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Ilga</a:t>
            </a:r>
          </a:p>
        </p:txBody>
      </p:sp>
      <p:pic>
        <p:nvPicPr>
          <p:cNvPr id="47108" name="Picture 5" descr="open_circ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9589">
            <a:off x="8002588" y="3143250"/>
            <a:ext cx="28209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7. Nuosekliai sujungta grandinė neturi :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Laidų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Jungiklių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Atšakų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8. Kodėl šioje grandinėje nedega </a:t>
            </a:r>
          </a:p>
          <a:p>
            <a:pPr marL="381000" indent="-381000">
              <a:buFont typeface="Arial" charset="0"/>
              <a:buNone/>
            </a:pPr>
            <a:r>
              <a:rPr lang="lt-LT" sz="2600" cap="none" smtClean="0">
                <a:latin typeface="Arial" charset="0"/>
              </a:rPr>
              <a:t>elektros lemputė?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Vietomis laidai atskirti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Išjungtas jungiklis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Nėra srovės šaltinio</a:t>
            </a:r>
          </a:p>
        </p:txBody>
      </p:sp>
      <p:pic>
        <p:nvPicPr>
          <p:cNvPr id="50180" name="Picture 8" descr="2015-03-09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775" y="1622425"/>
            <a:ext cx="47339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9. Kodėl elektros grandinė žymima sutartiniais ženklais? 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Tam, kad pasunkintų jos vaizdavimą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Tam, kad palengvintų jos vaizdavimą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Tam, kad ji gražiau atrodytų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Testas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lt-LT" sz="2600" cap="none" smtClean="0">
                <a:latin typeface="Arial" charset="0"/>
              </a:rPr>
              <a:t>10. Koks elektrinės grandinės jungimo būdas vaizduojamas nuotraukoje?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Nuoseklusis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Lygiagretusis</a:t>
            </a:r>
          </a:p>
          <a:p>
            <a:pPr marL="381000" indent="-381000">
              <a:buFont typeface="Arial" charset="0"/>
              <a:buAutoNum type="alphaLcParenR"/>
            </a:pPr>
            <a:r>
              <a:rPr lang="lt-LT" sz="2600" cap="none" smtClean="0">
                <a:latin typeface="Arial" charset="0"/>
              </a:rPr>
              <a:t>Šakotasis</a:t>
            </a:r>
          </a:p>
        </p:txBody>
      </p:sp>
      <p:pic>
        <p:nvPicPr>
          <p:cNvPr id="52228" name="Picture 7" descr="Circuito-El%C3%A9ctr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7837">
            <a:off x="7164388" y="3609975"/>
            <a:ext cx="30305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619125" y="590550"/>
            <a:ext cx="10396538" cy="1152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Atsakymai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71513" y="2025650"/>
            <a:ext cx="10396537" cy="33115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B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C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C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C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B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A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C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A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B</a:t>
            </a:r>
          </a:p>
          <a:p>
            <a:pPr marL="381000" indent="-381000">
              <a:lnSpc>
                <a:spcPct val="100000"/>
              </a:lnSpc>
              <a:buFont typeface="Arial" charset="0"/>
              <a:buAutoNum type="arabicPeriod"/>
            </a:pPr>
            <a:r>
              <a:rPr lang="lt-LT" sz="1800" cap="none" smtClean="0">
                <a:latin typeface="Arial" charset="0"/>
              </a:rPr>
              <a:t>B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Šaltinių sąrašas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lt-LT" cap="none" smtClean="0">
                <a:latin typeface="Arial" charset="0"/>
              </a:rPr>
              <a:t>Arvydas Kanapickas, Rigonda Skorulskienė „Fizika 7 “ , 2011 m.</a:t>
            </a:r>
          </a:p>
          <a:p>
            <a:pPr>
              <a:lnSpc>
                <a:spcPct val="110000"/>
              </a:lnSpc>
            </a:pPr>
            <a:r>
              <a:rPr lang="lt-LT" cap="none" smtClean="0">
                <a:latin typeface="Arial" charset="0"/>
                <a:hlinkClick r:id="rId2"/>
              </a:rPr>
              <a:t>https://sodas.ugdome.lt/grotuvas/6d3838c6-4a43-4e6f-8ec9-f236a2e8baf7</a:t>
            </a:r>
            <a:endParaRPr lang="lt-LT" cap="none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cap="none" smtClean="0">
                <a:latin typeface="Arial" charset="0"/>
                <a:hlinkClick r:id="rId3"/>
              </a:rPr>
              <a:t>http://www.fizika.lm.lt/content/view/780/1049/</a:t>
            </a:r>
            <a:endParaRPr lang="lt-LT" cap="none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cap="none" smtClean="0">
                <a:latin typeface="Arial" charset="0"/>
                <a:hlinkClick r:id="rId4"/>
              </a:rPr>
              <a:t>https://www.google.lt/</a:t>
            </a:r>
            <a:endParaRPr lang="lt-LT" cap="none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cap="none" smtClean="0">
                <a:latin typeface="Arial" charset="0"/>
                <a:hlinkClick r:id="rId5"/>
              </a:rPr>
              <a:t>https://www.google.com/</a:t>
            </a:r>
            <a:endParaRPr lang="lt-LT" cap="none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cap="none" smtClean="0">
                <a:latin typeface="Arial" charset="0"/>
                <a:hlinkClick r:id="rId6"/>
              </a:rPr>
              <a:t>https://images.google.com/</a:t>
            </a:r>
            <a:endParaRPr lang="lt-LT" cap="none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lt-LT" cap="none" smtClean="0">
                <a:latin typeface="Arial" charset="0"/>
                <a:hlinkClick r:id="rId7"/>
              </a:rPr>
              <a:t>https://images.google.lt/</a:t>
            </a:r>
            <a:endParaRPr lang="lt-LT" cap="none" smtClean="0"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gamtos-stebejimai-2-20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8" y="176213"/>
            <a:ext cx="738187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Elektrinės grandinės – kas tai?</a:t>
            </a:r>
          </a:p>
        </p:txBody>
      </p:sp>
      <p:sp>
        <p:nvSpPr>
          <p:cNvPr id="26643" name="Rectangle 14"/>
          <p:cNvSpPr>
            <a:spLocks noGrp="1"/>
          </p:cNvSpPr>
          <p:nvPr>
            <p:ph type="body" sz="half" idx="4294967295"/>
          </p:nvPr>
        </p:nvSpPr>
        <p:spPr bwMode="auto">
          <a:xfrm>
            <a:off x="685800" y="2063750"/>
            <a:ext cx="5121275" cy="33115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cap="none" smtClean="0">
                <a:solidFill>
                  <a:schemeClr val="accent1"/>
                </a:solidFill>
                <a:latin typeface="Arial" charset="0"/>
              </a:rPr>
              <a:t>Elektrinė grandinė – tai laidais sujungtas elektros srovės šaltinis, elektros energijos imtuvai bei valdymo prietaisas (jungiklis), kurį įjungus grandine teka elektros srovė.</a:t>
            </a:r>
          </a:p>
        </p:txBody>
      </p:sp>
      <p:pic>
        <p:nvPicPr>
          <p:cNvPr id="26644" name="Picture 8" descr="FCUGXYZGSUSNO0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4905">
            <a:off x="6469063" y="2003425"/>
            <a:ext cx="4335462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Grandinės sudedamosios dalys</a:t>
            </a:r>
          </a:p>
        </p:txBody>
      </p:sp>
      <p:sp>
        <p:nvSpPr>
          <p:cNvPr id="27650" name="Rectangle 5"/>
          <p:cNvSpPr>
            <a:spLocks noGrp="1"/>
          </p:cNvSpPr>
          <p:nvPr>
            <p:ph type="body" sz="half" idx="2"/>
          </p:nvPr>
        </p:nvSpPr>
        <p:spPr bwMode="auto">
          <a:xfrm>
            <a:off x="5784850" y="2063750"/>
            <a:ext cx="5741988" cy="3270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charset="0"/>
              <a:buNone/>
            </a:pPr>
            <a:r>
              <a:rPr lang="lt-LT" sz="2300" cap="none" smtClean="0">
                <a:latin typeface="Arial" charset="0"/>
              </a:rPr>
              <a:t>Elektrinės grandinės susideda iš šių dalių :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cap="none" smtClean="0">
                <a:latin typeface="Arial" charset="0"/>
              </a:rPr>
              <a:t>Srovės šaltinio (galvaninis elementas, elementų baterija)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cap="none" smtClean="0">
                <a:latin typeface="Arial" charset="0"/>
              </a:rPr>
              <a:t>Imtuvų (lemputė, šildymo prietaisas ar kt.)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cap="none" smtClean="0">
                <a:latin typeface="Arial" charset="0"/>
              </a:rPr>
              <a:t>Valdymo prietaisų (jungiklis)</a:t>
            </a:r>
          </a:p>
          <a:p>
            <a:pPr marL="457200" indent="-457200">
              <a:buFont typeface="Arial" charset="0"/>
              <a:buAutoNum type="romanUcPeriod"/>
            </a:pPr>
            <a:r>
              <a:rPr lang="lt-LT" cap="none" smtClean="0">
                <a:latin typeface="Arial" charset="0"/>
              </a:rPr>
              <a:t>Jungiamųjų laidų</a:t>
            </a:r>
          </a:p>
        </p:txBody>
      </p:sp>
      <p:pic>
        <p:nvPicPr>
          <p:cNvPr id="27651" name="Picture 6" descr="1194989707579933886battery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3181">
            <a:off x="3641725" y="4335463"/>
            <a:ext cx="13636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bulb_PNG1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6148">
            <a:off x="4191000" y="1963738"/>
            <a:ext cx="12446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13mm-19mm-Illuminated-Rocker-Switch-Electrical-Switch-R19-R9-Series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6497">
            <a:off x="522288" y="1730375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4" descr="submersible-pump-w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3588"/>
            <a:ext cx="3048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Elektrinės grandinės mūsų namuose</a:t>
            </a:r>
          </a:p>
        </p:txBody>
      </p:sp>
      <p:pic>
        <p:nvPicPr>
          <p:cNvPr id="28674" name="Picture 5" descr="plug-house-wi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963" y="1968500"/>
            <a:ext cx="72612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11175" y="1574800"/>
            <a:ext cx="313213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lt-LT" sz="2000"/>
              <a:t> Elektros energija gaminama įvairaus tipo elektrinėse, iš kur ji elektros laidais atkeliauja iki mūsų namų. 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lt-LT" sz="2000"/>
              <a:t>Elektros laidai yra išvedžioti po visus mūsų namus (dažniausiai sienose), o jų pagalba mes galime naudotis įvairiais prietaisais (pvz : televizorius, šaldytuvas)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Uždara grandinė</a:t>
            </a:r>
          </a:p>
        </p:txBody>
      </p:sp>
      <p:sp>
        <p:nvSpPr>
          <p:cNvPr id="29698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5959475" y="2063750"/>
            <a:ext cx="5122863" cy="33115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cap="none" smtClean="0">
                <a:latin typeface="Arial" charset="0"/>
              </a:rPr>
              <a:t>Uždara grandinė – tai veikianti elektros grandinė, kurioje nėra oro tarpų, įjungtas jungiklis.</a:t>
            </a:r>
          </a:p>
        </p:txBody>
      </p:sp>
      <p:pic>
        <p:nvPicPr>
          <p:cNvPr id="29699" name="Picture 5" descr="100742-004-9C5F5E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8110">
            <a:off x="1166813" y="2073275"/>
            <a:ext cx="404018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bulb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8531">
            <a:off x="8482013" y="554038"/>
            <a:ext cx="29051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Bandymas</a:t>
            </a:r>
          </a:p>
        </p:txBody>
      </p:sp>
      <p:sp>
        <p:nvSpPr>
          <p:cNvPr id="30722" name="Rectangle 5"/>
          <p:cNvSpPr>
            <a:spLocks noGrp="1"/>
          </p:cNvSpPr>
          <p:nvPr>
            <p:ph type="body" sz="half" idx="2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cap="none" smtClean="0">
                <a:latin typeface="Arial" charset="0"/>
              </a:rPr>
              <a:t>Prie sujungtų laidų prijungus bateriją bei lemputę ir įjungus jungiklį, galime išvysti, jog lemputė šviečia. Tokia grandinė vadinama uždarąja grandine.</a:t>
            </a:r>
          </a:p>
        </p:txBody>
      </p:sp>
      <p:pic>
        <p:nvPicPr>
          <p:cNvPr id="30723" name="Picture 6" descr="2015-03-09 1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313" y="1543050"/>
            <a:ext cx="5019675" cy="3765550"/>
          </a:xfrm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8163" y="5257800"/>
            <a:ext cx="4935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b="1"/>
              <a:t>Savadarbės gamybos elektros grandinė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Atvira grandinė</a:t>
            </a:r>
          </a:p>
        </p:txBody>
      </p:sp>
      <p:sp>
        <p:nvSpPr>
          <p:cNvPr id="31746" name="Rectangle 4"/>
          <p:cNvSpPr>
            <a:spLocks noGrp="1"/>
          </p:cNvSpPr>
          <p:nvPr>
            <p:ph type="body" sz="half"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cap="none" smtClean="0">
                <a:latin typeface="Arial" charset="0"/>
              </a:rPr>
              <a:t>Atvira grandinė – tai neveikianti elektros grandinė, kurioje yra oro tarpų, išjungtas jungiklis. </a:t>
            </a:r>
          </a:p>
        </p:txBody>
      </p:sp>
      <p:pic>
        <p:nvPicPr>
          <p:cNvPr id="31747" name="Picture 5" descr="open_circ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9589">
            <a:off x="6829425" y="1897063"/>
            <a:ext cx="37830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eyo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1334">
            <a:off x="214313" y="490538"/>
            <a:ext cx="29067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4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Bandymas</a:t>
            </a:r>
          </a:p>
        </p:txBody>
      </p:sp>
      <p:sp>
        <p:nvSpPr>
          <p:cNvPr id="32770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685800" y="2063750"/>
            <a:ext cx="5121275" cy="33115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lt-LT" cap="none" smtClean="0">
                <a:latin typeface="Arial" charset="0"/>
              </a:rPr>
              <a:t>Prie laidų, kurie </a:t>
            </a:r>
            <a:r>
              <a:rPr lang="lt-LT" u="sng" cap="none" smtClean="0">
                <a:latin typeface="Arial" charset="0"/>
              </a:rPr>
              <a:t>vietomis nesujungti</a:t>
            </a:r>
            <a:r>
              <a:rPr lang="lt-LT" cap="none" smtClean="0">
                <a:latin typeface="Arial" charset="0"/>
              </a:rPr>
              <a:t>, prijungus bateriją bei lemputę ir įjungus jungiklį, galime išvysti, jog lemputė nešviečia. Tokia grandinė vadinama atvirąja grandine.</a:t>
            </a:r>
          </a:p>
        </p:txBody>
      </p:sp>
      <p:pic>
        <p:nvPicPr>
          <p:cNvPr id="32771" name="Picture 8" descr="2015-03-09 1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4763" y="1606550"/>
            <a:ext cx="4951412" cy="3714750"/>
          </a:xfrm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427788" y="5243513"/>
            <a:ext cx="493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b="1"/>
              <a:t>Savadarbės gamybos elektros grandinė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grindinis įvykis">
  <a:themeElements>
    <a:clrScheme name="Pagrindinis įvyk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agrindinis įvykis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grindinis įvyk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TM04033927[[fn=Pagrindinis įvykis]]</Template>
  <TotalTime>1955</TotalTime>
  <Words>522</Words>
  <Application>Microsoft Office PowerPoint</Application>
  <PresentationFormat>Custom</PresentationFormat>
  <Paragraphs>120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Impact</vt:lpstr>
      <vt:lpstr>Calibri</vt:lpstr>
      <vt:lpstr>Pagrindinis įvykis</vt:lpstr>
      <vt:lpstr>Pagrindinis įvykis</vt:lpstr>
      <vt:lpstr>Pagrindinis įvykis</vt:lpstr>
      <vt:lpstr>ELEKTRINĖS GRANDINĖS</vt:lpstr>
      <vt:lpstr>TURINYS</vt:lpstr>
      <vt:lpstr>Elektrinės grandinės – kas tai?</vt:lpstr>
      <vt:lpstr>Grandinės sudedamosios dalys</vt:lpstr>
      <vt:lpstr>Elektrinės grandinės mūsų namuose</vt:lpstr>
      <vt:lpstr>Uždara grandinė</vt:lpstr>
      <vt:lpstr>Bandymas</vt:lpstr>
      <vt:lpstr>Atvira grandinė</vt:lpstr>
      <vt:lpstr>Bandymas</vt:lpstr>
      <vt:lpstr>Bandymas</vt:lpstr>
      <vt:lpstr>Elektrinės grandinės schema</vt:lpstr>
      <vt:lpstr>Elektrinės schemos sutartiniai ženklai</vt:lpstr>
      <vt:lpstr>Elektrinių grandinių jungimo būdai</vt:lpstr>
      <vt:lpstr>Elektrinių grandinių jungimo būdai</vt:lpstr>
      <vt:lpstr>Testas</vt:lpstr>
      <vt:lpstr>Testas</vt:lpstr>
      <vt:lpstr>Testas</vt:lpstr>
      <vt:lpstr>Testas</vt:lpstr>
      <vt:lpstr>Testas</vt:lpstr>
      <vt:lpstr>Testas</vt:lpstr>
      <vt:lpstr>Testas</vt:lpstr>
      <vt:lpstr>Testas</vt:lpstr>
      <vt:lpstr>Testas</vt:lpstr>
      <vt:lpstr>Testas</vt:lpstr>
      <vt:lpstr>Atsakymai</vt:lpstr>
      <vt:lpstr>Šaltinių sąrašas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Justas Dijokas</dc:creator>
  <cp:lastModifiedBy>justokas20@gmail.com</cp:lastModifiedBy>
  <cp:revision>40</cp:revision>
  <dcterms:created xsi:type="dcterms:W3CDTF">2014-09-12T02:12:56Z</dcterms:created>
  <dcterms:modified xsi:type="dcterms:W3CDTF">2015-03-19T19:02:15Z</dcterms:modified>
</cp:coreProperties>
</file>