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1" r:id="rId3"/>
    <p:sldId id="281" r:id="rId4"/>
    <p:sldId id="283" r:id="rId5"/>
    <p:sldId id="284" r:id="rId6"/>
    <p:sldId id="289" r:id="rId7"/>
    <p:sldId id="293" r:id="rId8"/>
    <p:sldId id="294" r:id="rId9"/>
    <p:sldId id="295" r:id="rId10"/>
    <p:sldId id="298" r:id="rId11"/>
    <p:sldId id="296" r:id="rId12"/>
    <p:sldId id="291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slos Transformatorius" id="{ABA716BF-3A5C-4ADB-94C9-CFEF84EBA240}">
          <p14:sldIdLst>
            <p14:sldId id="259"/>
            <p14:sldId id="261"/>
            <p14:sldId id="281"/>
            <p14:sldId id="283"/>
            <p14:sldId id="284"/>
            <p14:sldId id="289"/>
            <p14:sldId id="293"/>
            <p14:sldId id="294"/>
            <p14:sldId id="295"/>
            <p14:sldId id="298"/>
            <p14:sldId id="296"/>
            <p14:sldId id="291"/>
            <p14:sldId id="29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83977" autoAdjust="0"/>
  </p:normalViewPr>
  <p:slideViewPr>
    <p:cSldViewPr>
      <p:cViewPr>
        <p:scale>
          <a:sx n="66" d="100"/>
          <a:sy n="66" d="100"/>
        </p:scale>
        <p:origin x="16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D83FDC75-7F73-4A4A-A77C-09AADF00E0EA}" type="datetimeFigureOut">
              <a:rPr lang="lt-LT" smtClean="0"/>
              <a:pPr/>
              <a:t>2015.04.06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459226BF-1F13-42D3-80DC-373E7ADD1EBC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379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48AEF76B-3757-4A0B-AF93-28494465C1DD}" type="datetimeFigureOut">
              <a:pPr/>
              <a:t>2015.04.06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75693FD4-8F83-4EF7-AC3F-0DC0388986B0}" type="slidenum"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232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lt-LT"/>
            </a:pPr>
            <a:r>
              <a:rPr lang="lt-LT" dirty="0" smtClean="0"/>
              <a:t>Šį šabloną galima naudoti kai pradinį failą pateikiant mokomąją medžiagą grupei.</a:t>
            </a:r>
          </a:p>
          <a:p>
            <a:endParaRPr lang="lt-LT" dirty="0" smtClean="0"/>
          </a:p>
          <a:p>
            <a:pPr lvl="0"/>
            <a:r>
              <a:rPr lang="lt-LT" sz="1200" b="1" dirty="0" smtClean="0"/>
              <a:t>Sekcijos</a:t>
            </a:r>
            <a:endParaRPr lang="lt-LT" sz="1200" b="0" dirty="0" smtClean="0"/>
          </a:p>
          <a:p>
            <a:pPr lvl="0"/>
            <a:r>
              <a:rPr lang="lt-LT" sz="1200" b="0" dirty="0" smtClean="0"/>
              <a:t>Dešiniuoju pelės mygtuku spustelėję skaidrę įtraukite sekcijas.</a:t>
            </a:r>
            <a:r>
              <a:rPr lang="lt-LT" sz="1200" b="0" baseline="0" dirty="0" smtClean="0"/>
              <a:t> Sekcijos gali padėti sutvarkyti skaidres arba palengvinti keleto autorių bendradarbiavimą.</a:t>
            </a:r>
            <a:endParaRPr lang="lt-LT" sz="1200" b="0" dirty="0" smtClean="0"/>
          </a:p>
          <a:p>
            <a:pPr lvl="0"/>
            <a:endParaRPr lang="lt-LT" sz="1200" b="1" dirty="0" smtClean="0"/>
          </a:p>
          <a:p>
            <a:pPr lvl="0"/>
            <a:r>
              <a:rPr lang="lt-LT" sz="1200" b="1" dirty="0" smtClean="0"/>
              <a:t>Pastabos</a:t>
            </a:r>
          </a:p>
          <a:p>
            <a:pPr lvl="0"/>
            <a:r>
              <a:rPr lang="lt-LT" sz="1200" dirty="0" smtClean="0"/>
              <a:t>Sekciją Pastabos naudokite pristatymo pastaboms arba jei norite pateikti papildomos išsamios informacijos auditorijai.</a:t>
            </a:r>
            <a:r>
              <a:rPr lang="lt-LT" sz="1200" baseline="0" dirty="0" smtClean="0"/>
              <a:t> Pristatydami pateiktį šias pastabas matysite pateikties rodinyje. </a:t>
            </a:r>
          </a:p>
          <a:p>
            <a:pPr lvl="0">
              <a:buFontTx/>
              <a:buNone/>
            </a:pPr>
            <a:r>
              <a:rPr lang="lt-LT" sz="1200" dirty="0" smtClean="0"/>
              <a:t>Atkreipkite dėmesį į šrifto dydį (tai svarbu dėl pritaikymo neįgaliesiems, matomumo, įrašant vaizdą į juostą ir pateikiant internete)</a:t>
            </a:r>
          </a:p>
          <a:p>
            <a:pPr lvl="0"/>
            <a:endParaRPr lang="lt-LT" sz="1200" dirty="0" smtClean="0"/>
          </a:p>
          <a:p>
            <a:pPr lvl="0">
              <a:buFontTx/>
              <a:buNone/>
            </a:pPr>
            <a:r>
              <a:rPr lang="lt-LT" sz="1200" b="1" dirty="0" smtClean="0"/>
              <a:t>Suderintos spalvos </a:t>
            </a:r>
          </a:p>
          <a:p>
            <a:pPr lvl="0">
              <a:buFontTx/>
              <a:buNone/>
            </a:pPr>
            <a:r>
              <a:rPr lang="lt-LT" sz="1200" dirty="0" smtClean="0"/>
              <a:t>Būkite itin dėmesingi dirbdami su grafikais, diagramomis ir teksto laukais.</a:t>
            </a:r>
            <a:r>
              <a:rPr lang="lt-LT" sz="1200" baseline="0" dirty="0" smtClean="0"/>
              <a:t> </a:t>
            </a:r>
            <a:endParaRPr lang="lt-LT" sz="1200" dirty="0" smtClean="0"/>
          </a:p>
          <a:p>
            <a:pPr lvl="0"/>
            <a:r>
              <a:rPr lang="lt-LT" sz="1200" dirty="0" smtClean="0"/>
              <a:t>Pagalvokite, ar dalyviai spausdins nespalvotai, ar </a:t>
            </a:r>
            <a:r>
              <a:rPr lang="lt-LT" sz="1200" dirty="0" err="1" smtClean="0"/>
              <a:t>pilkio pustoniai</a:t>
            </a:r>
            <a:r>
              <a:rPr lang="lt-LT" sz="1200" dirty="0" smtClean="0"/>
              <a:t>. Paleiskite bandomąjį spausdinimą ir įsitikinkite, kad spalvos yra tinkamos spausdinant visai nespalvotai </a:t>
            </a:r>
            <a:r>
              <a:rPr lang="lt-LT" sz="1200" dirty="0" err="1" smtClean="0"/>
              <a:t>pilkio pustoniai</a:t>
            </a:r>
            <a:r>
              <a:rPr lang="lt-LT" sz="1200" dirty="0" smtClean="0"/>
              <a:t>.</a:t>
            </a:r>
          </a:p>
          <a:p>
            <a:pPr lvl="0">
              <a:buFontTx/>
              <a:buNone/>
            </a:pPr>
            <a:endParaRPr lang="lt-LT" sz="1200" dirty="0" smtClean="0"/>
          </a:p>
          <a:p>
            <a:pPr lvl="0">
              <a:buFontTx/>
              <a:buNone/>
            </a:pPr>
            <a:r>
              <a:rPr lang="lt-LT" sz="1200" b="1" dirty="0" smtClean="0"/>
              <a:t>Grafikai, lentelės ir diagramos</a:t>
            </a:r>
          </a:p>
          <a:p>
            <a:pPr lvl="0"/>
            <a:r>
              <a:rPr lang="lt-LT" sz="1200" dirty="0" smtClean="0"/>
              <a:t>Padarykite ją paprastą: jei įmanoma, naudokite nuoseklius, neblaškančius dėmesio stilius ir spalvas.</a:t>
            </a:r>
          </a:p>
          <a:p>
            <a:pPr lvl="0"/>
            <a:r>
              <a:rPr lang="lt-LT" sz="1200" dirty="0" smtClean="0"/>
              <a:t>Į visas diagramas ir lenteles įtraukite žymas.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726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lt-LT" dirty="0" smtClean="0"/>
              <a:t>Pateikite trumpą pristatymo apžvalgą.</a:t>
            </a:r>
            <a:r>
              <a:rPr lang="lt-LT" baseline="0" dirty="0" smtClean="0"/>
              <a:t> A</a:t>
            </a:r>
            <a:r>
              <a:rPr lang="lt-LT" dirty="0" smtClean="0"/>
              <a:t>Apibrėžkite pagrindinį pristatymo akcentą ir kodėl jis svarbus.</a:t>
            </a:r>
          </a:p>
          <a:p>
            <a:pPr>
              <a:lnSpc>
                <a:spcPct val="80000"/>
              </a:lnSpc>
            </a:pPr>
            <a:r>
              <a:rPr lang="lt-LT" dirty="0" smtClean="0"/>
              <a:t>Pristatykite kiekvieną pagrindinę temą.</a:t>
            </a:r>
          </a:p>
          <a:p>
            <a:r>
              <a:rPr lang="lt-LT" dirty="0" smtClean="0"/>
              <a:t>Norėdami auditorijai pateikti planą,</a:t>
            </a:r>
            <a:r>
              <a:rPr lang="lt-LT" baseline="0" dirty="0" smtClean="0"/>
              <a:t> galite </a:t>
            </a:r>
            <a:r>
              <a:rPr lang="lt-LT" dirty="0" smtClean="0"/>
              <a:t>pakartoti šią Apžvalgos skaidrę pristatymo metu, akcentuodami konkrečią temą, kurią aptarsite toliau.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lt-LT" smtClean="0"/>
              <a:pPr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659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lt-LT"/>
            </a:pPr>
            <a:r>
              <a:rPr lang="lt-LT" sz="1200" dirty="0" smtClean="0"/>
              <a:t>Tai yra kita galimybė</a:t>
            </a:r>
            <a:r>
              <a:rPr lang="lt-LT" sz="1200" baseline="0" dirty="0" smtClean="0"/>
              <a:t> pateikti apžvalgos skaidres naudojant perėjimą.</a:t>
            </a:r>
            <a:endParaRPr lang="lt-LT" sz="1200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697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210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847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lt-LT" smtClean="0"/>
              <a:pPr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25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lt-LT" smtClean="0"/>
              <a:pPr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157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lt-L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lt-LT"/>
              <a:t>Spustelėję redag. ruoš. pavad. stilių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lt-L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lt-L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lt-LT" smtClean="0"/>
              <a:t>Spustelėję redag. ruoš. paantrš. stilių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lt-LT" sz="2000" baseline="0"/>
            </a:lvl1pPr>
          </a:lstStyle>
          <a:p>
            <a:r>
              <a:rPr kumimoji="0" lang="lt-LT"/>
              <a:t>Įmonės logotipas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k f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lt-L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lt-LT"/>
              <a:t>Spustelėję redag. ruoš. pavad.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lt-LT" sz="1800"/>
            </a:lvl1pPr>
          </a:lstStyle>
          <a:p>
            <a:r>
              <a:rPr kumimoji="0" lang="lt-LT"/>
              <a:t>Įmonės logotipas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lt-LT"/>
            </a:lvl1pPr>
          </a:lstStyle>
          <a:p>
            <a:r>
              <a:rPr kumimoji="0" lang="lt-LT"/>
              <a:t>Spustelėję redag. ruoš. pavad. stilių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lt-LT" sz="3200">
                <a:latin typeface="+mn-lt"/>
              </a:defRPr>
            </a:lvl1pPr>
            <a:lvl2pPr eaLnBrk="1" latinLnBrk="0" hangingPunct="1">
              <a:defRPr kumimoji="0" lang="lt-LT" sz="2800">
                <a:latin typeface="+mn-lt"/>
              </a:defRPr>
            </a:lvl2pPr>
            <a:lvl3pPr eaLnBrk="1" latinLnBrk="0" hangingPunct="1">
              <a:defRPr kumimoji="0" lang="lt-LT" sz="2400">
                <a:latin typeface="+mn-lt"/>
              </a:defRPr>
            </a:lvl3pPr>
            <a:lvl4pPr eaLnBrk="1" latinLnBrk="0" hangingPunct="1">
              <a:defRPr kumimoji="0" lang="lt-LT" sz="2400">
                <a:latin typeface="+mn-lt"/>
              </a:defRPr>
            </a:lvl4pPr>
            <a:lvl5pPr eaLnBrk="1" latinLnBrk="0" hangingPunct="1">
              <a:defRPr kumimoji="0" lang="lt-LT" sz="2400">
                <a:latin typeface="+mn-lt"/>
              </a:defRPr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lt-LT" sz="2800"/>
            </a:lvl1pPr>
            <a:lvl2pPr eaLnBrk="1" latinLnBrk="0" hangingPunct="1">
              <a:defRPr kumimoji="0" lang="lt-LT" sz="2400"/>
            </a:lvl2pPr>
            <a:lvl3pPr eaLnBrk="1" latinLnBrk="0" hangingPunct="1">
              <a:defRPr kumimoji="0" lang="lt-LT" sz="2000"/>
            </a:lvl3pPr>
            <a:lvl4pPr eaLnBrk="1" latinLnBrk="0" hangingPunct="1">
              <a:defRPr kumimoji="0" lang="lt-LT" sz="1800"/>
            </a:lvl4pPr>
            <a:lvl5pPr eaLnBrk="1" latinLnBrk="0" hangingPunct="1">
              <a:defRPr kumimoji="0" lang="lt-LT" sz="1800"/>
            </a:lvl5pPr>
            <a:lvl6pPr eaLnBrk="1" latinLnBrk="0" hangingPunct="1">
              <a:defRPr kumimoji="0" lang="lt-LT" sz="1800"/>
            </a:lvl6pPr>
            <a:lvl7pPr eaLnBrk="1" latinLnBrk="0" hangingPunct="1">
              <a:defRPr kumimoji="0" lang="lt-LT" sz="1800"/>
            </a:lvl7pPr>
            <a:lvl8pPr eaLnBrk="1" latinLnBrk="0" hangingPunct="1">
              <a:defRPr kumimoji="0" lang="lt-LT" sz="1800"/>
            </a:lvl8pPr>
            <a:lvl9pPr eaLnBrk="1" latinLnBrk="0" hangingPunct="1">
              <a:defRPr kumimoji="0" lang="lt-LT" sz="18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lt-LT" sz="2800"/>
            </a:lvl1pPr>
            <a:lvl2pPr eaLnBrk="1" latinLnBrk="0" hangingPunct="1">
              <a:defRPr kumimoji="0" lang="lt-LT" sz="2400"/>
            </a:lvl2pPr>
            <a:lvl3pPr eaLnBrk="1" latinLnBrk="0" hangingPunct="1">
              <a:defRPr kumimoji="0" lang="lt-LT" sz="2000"/>
            </a:lvl3pPr>
            <a:lvl4pPr eaLnBrk="1" latinLnBrk="0" hangingPunct="1">
              <a:defRPr kumimoji="0" lang="lt-LT" sz="1800"/>
            </a:lvl4pPr>
            <a:lvl5pPr eaLnBrk="1" latinLnBrk="0" hangingPunct="1">
              <a:defRPr kumimoji="0" lang="lt-LT" sz="1800"/>
            </a:lvl5pPr>
            <a:lvl6pPr eaLnBrk="1" latinLnBrk="0" hangingPunct="1">
              <a:defRPr kumimoji="0" lang="lt-LT" sz="1800"/>
            </a:lvl6pPr>
            <a:lvl7pPr eaLnBrk="1" latinLnBrk="0" hangingPunct="1">
              <a:defRPr kumimoji="0" lang="lt-LT" sz="1800"/>
            </a:lvl7pPr>
            <a:lvl8pPr eaLnBrk="1" latinLnBrk="0" hangingPunct="1">
              <a:defRPr kumimoji="0" lang="lt-LT" sz="1800"/>
            </a:lvl8pPr>
            <a:lvl9pPr eaLnBrk="1" latinLnBrk="0" hangingPunct="1">
              <a:defRPr kumimoji="0" lang="lt-LT" sz="18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lt-LT"/>
            </a:lvl1pPr>
          </a:lstStyle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lt-LT" sz="2400" b="1"/>
            </a:lvl1pPr>
            <a:lvl2pPr marL="457200" indent="0" eaLnBrk="1" latinLnBrk="0" hangingPunct="1">
              <a:buNone/>
              <a:defRPr kumimoji="0" lang="lt-LT" sz="2000" b="1"/>
            </a:lvl2pPr>
            <a:lvl3pPr marL="914400" indent="0" eaLnBrk="1" latinLnBrk="0" hangingPunct="1">
              <a:buNone/>
              <a:defRPr kumimoji="0" lang="lt-LT" sz="1800" b="1"/>
            </a:lvl3pPr>
            <a:lvl4pPr marL="1371600" indent="0" eaLnBrk="1" latinLnBrk="0" hangingPunct="1">
              <a:buNone/>
              <a:defRPr kumimoji="0" lang="lt-LT" sz="1600" b="1"/>
            </a:lvl4pPr>
            <a:lvl5pPr marL="1828800" indent="0" eaLnBrk="1" latinLnBrk="0" hangingPunct="1">
              <a:buNone/>
              <a:defRPr kumimoji="0" lang="lt-LT" sz="1600" b="1"/>
            </a:lvl5pPr>
            <a:lvl6pPr marL="2286000" indent="0" eaLnBrk="1" latinLnBrk="0" hangingPunct="1">
              <a:buNone/>
              <a:defRPr kumimoji="0" lang="lt-LT" sz="1600" b="1"/>
            </a:lvl6pPr>
            <a:lvl7pPr marL="2743200" indent="0" eaLnBrk="1" latinLnBrk="0" hangingPunct="1">
              <a:buNone/>
              <a:defRPr kumimoji="0" lang="lt-LT" sz="1600" b="1"/>
            </a:lvl7pPr>
            <a:lvl8pPr marL="3200400" indent="0" eaLnBrk="1" latinLnBrk="0" hangingPunct="1">
              <a:buNone/>
              <a:defRPr kumimoji="0" lang="lt-LT" sz="1600" b="1"/>
            </a:lvl8pPr>
            <a:lvl9pPr marL="3657600" indent="0" eaLnBrk="1" latinLnBrk="0" hangingPunct="1">
              <a:buNone/>
              <a:defRPr kumimoji="0" lang="lt-LT" sz="1600" b="1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lt-LT" sz="2400"/>
            </a:lvl1pPr>
            <a:lvl2pPr eaLnBrk="1" latinLnBrk="0" hangingPunct="1">
              <a:defRPr kumimoji="0" lang="lt-LT" sz="2000"/>
            </a:lvl2pPr>
            <a:lvl3pPr eaLnBrk="1" latinLnBrk="0" hangingPunct="1">
              <a:defRPr kumimoji="0" lang="lt-LT" sz="1800"/>
            </a:lvl3pPr>
            <a:lvl4pPr eaLnBrk="1" latinLnBrk="0" hangingPunct="1">
              <a:defRPr kumimoji="0" lang="lt-LT" sz="1600"/>
            </a:lvl4pPr>
            <a:lvl5pPr eaLnBrk="1" latinLnBrk="0" hangingPunct="1">
              <a:defRPr kumimoji="0" lang="lt-LT" sz="1600"/>
            </a:lvl5pPr>
            <a:lvl6pPr eaLnBrk="1" latinLnBrk="0" hangingPunct="1">
              <a:defRPr kumimoji="0" lang="lt-LT" sz="1600"/>
            </a:lvl6pPr>
            <a:lvl7pPr eaLnBrk="1" latinLnBrk="0" hangingPunct="1">
              <a:defRPr kumimoji="0" lang="lt-LT" sz="1600"/>
            </a:lvl7pPr>
            <a:lvl8pPr eaLnBrk="1" latinLnBrk="0" hangingPunct="1">
              <a:defRPr kumimoji="0" lang="lt-LT" sz="1600"/>
            </a:lvl8pPr>
            <a:lvl9pPr eaLnBrk="1" latinLnBrk="0" hangingPunct="1">
              <a:defRPr kumimoji="0" lang="lt-LT" sz="16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lt-LT" sz="2400" b="1"/>
            </a:lvl1pPr>
            <a:lvl2pPr marL="457200" indent="0" eaLnBrk="1" latinLnBrk="0" hangingPunct="1">
              <a:buNone/>
              <a:defRPr kumimoji="0" lang="lt-LT" sz="2000" b="1"/>
            </a:lvl2pPr>
            <a:lvl3pPr marL="914400" indent="0" eaLnBrk="1" latinLnBrk="0" hangingPunct="1">
              <a:buNone/>
              <a:defRPr kumimoji="0" lang="lt-LT" sz="1800" b="1"/>
            </a:lvl3pPr>
            <a:lvl4pPr marL="1371600" indent="0" eaLnBrk="1" latinLnBrk="0" hangingPunct="1">
              <a:buNone/>
              <a:defRPr kumimoji="0" lang="lt-LT" sz="1600" b="1"/>
            </a:lvl4pPr>
            <a:lvl5pPr marL="1828800" indent="0" eaLnBrk="1" latinLnBrk="0" hangingPunct="1">
              <a:buNone/>
              <a:defRPr kumimoji="0" lang="lt-LT" sz="1600" b="1"/>
            </a:lvl5pPr>
            <a:lvl6pPr marL="2286000" indent="0" eaLnBrk="1" latinLnBrk="0" hangingPunct="1">
              <a:buNone/>
              <a:defRPr kumimoji="0" lang="lt-LT" sz="1600" b="1"/>
            </a:lvl6pPr>
            <a:lvl7pPr marL="2743200" indent="0" eaLnBrk="1" latinLnBrk="0" hangingPunct="1">
              <a:buNone/>
              <a:defRPr kumimoji="0" lang="lt-LT" sz="1600" b="1"/>
            </a:lvl7pPr>
            <a:lvl8pPr marL="3200400" indent="0" eaLnBrk="1" latinLnBrk="0" hangingPunct="1">
              <a:buNone/>
              <a:defRPr kumimoji="0" lang="lt-LT" sz="1600" b="1"/>
            </a:lvl8pPr>
            <a:lvl9pPr marL="3657600" indent="0" eaLnBrk="1" latinLnBrk="0" hangingPunct="1">
              <a:buNone/>
              <a:defRPr kumimoji="0" lang="lt-LT" sz="1600" b="1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lt-LT" sz="2400"/>
            </a:lvl1pPr>
            <a:lvl2pPr eaLnBrk="1" latinLnBrk="0" hangingPunct="1">
              <a:defRPr kumimoji="0" lang="lt-LT" sz="2000"/>
            </a:lvl2pPr>
            <a:lvl3pPr eaLnBrk="1" latinLnBrk="0" hangingPunct="1">
              <a:defRPr kumimoji="0" lang="lt-LT" sz="1800"/>
            </a:lvl3pPr>
            <a:lvl4pPr eaLnBrk="1" latinLnBrk="0" hangingPunct="1">
              <a:defRPr kumimoji="0" lang="lt-LT" sz="1600"/>
            </a:lvl4pPr>
            <a:lvl5pPr eaLnBrk="1" latinLnBrk="0" hangingPunct="1">
              <a:defRPr kumimoji="0" lang="lt-LT" sz="1600"/>
            </a:lvl5pPr>
            <a:lvl6pPr eaLnBrk="1" latinLnBrk="0" hangingPunct="1">
              <a:defRPr kumimoji="0" lang="lt-LT" sz="1600"/>
            </a:lvl6pPr>
            <a:lvl7pPr eaLnBrk="1" latinLnBrk="0" hangingPunct="1">
              <a:defRPr kumimoji="0" lang="lt-LT" sz="1600"/>
            </a:lvl7pPr>
            <a:lvl8pPr eaLnBrk="1" latinLnBrk="0" hangingPunct="1">
              <a:defRPr kumimoji="0" lang="lt-LT" sz="1600"/>
            </a:lvl8pPr>
            <a:lvl9pPr eaLnBrk="1" latinLnBrk="0" hangingPunct="1">
              <a:defRPr kumimoji="0" lang="lt-LT" sz="16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lt-LT" sz="2000" b="1"/>
            </a:lvl1pPr>
          </a:lstStyle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lt-LT" sz="3200"/>
            </a:lvl1pPr>
            <a:lvl2pPr eaLnBrk="1" latinLnBrk="0" hangingPunct="1">
              <a:defRPr kumimoji="0" lang="lt-LT" sz="2800"/>
            </a:lvl2pPr>
            <a:lvl3pPr eaLnBrk="1" latinLnBrk="0" hangingPunct="1">
              <a:defRPr kumimoji="0" lang="lt-LT" sz="2400"/>
            </a:lvl3pPr>
            <a:lvl4pPr eaLnBrk="1" latinLnBrk="0" hangingPunct="1">
              <a:defRPr kumimoji="0" lang="lt-LT" sz="2000"/>
            </a:lvl4pPr>
            <a:lvl5pPr eaLnBrk="1" latinLnBrk="0" hangingPunct="1">
              <a:defRPr kumimoji="0" lang="lt-LT" sz="2000"/>
            </a:lvl5pPr>
            <a:lvl6pPr eaLnBrk="1" latinLnBrk="0" hangingPunct="1">
              <a:defRPr kumimoji="0" lang="lt-LT" sz="2000"/>
            </a:lvl6pPr>
            <a:lvl7pPr eaLnBrk="1" latinLnBrk="0" hangingPunct="1">
              <a:defRPr kumimoji="0" lang="lt-LT" sz="2000"/>
            </a:lvl7pPr>
            <a:lvl8pPr eaLnBrk="1" latinLnBrk="0" hangingPunct="1">
              <a:defRPr kumimoji="0" lang="lt-LT" sz="2000"/>
            </a:lvl8pPr>
            <a:lvl9pPr eaLnBrk="1" latinLnBrk="0" hangingPunct="1">
              <a:defRPr kumimoji="0" lang="lt-LT" sz="20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lt-LT" sz="1400"/>
            </a:lvl1pPr>
            <a:lvl2pPr marL="457200" indent="0" eaLnBrk="1" latinLnBrk="0" hangingPunct="1">
              <a:buNone/>
              <a:defRPr kumimoji="0" lang="lt-LT" sz="1200"/>
            </a:lvl2pPr>
            <a:lvl3pPr marL="914400" indent="0" eaLnBrk="1" latinLnBrk="0" hangingPunct="1">
              <a:buNone/>
              <a:defRPr kumimoji="0" lang="lt-LT" sz="1000"/>
            </a:lvl3pPr>
            <a:lvl4pPr marL="1371600" indent="0" eaLnBrk="1" latinLnBrk="0" hangingPunct="1">
              <a:buNone/>
              <a:defRPr kumimoji="0" lang="lt-LT" sz="900"/>
            </a:lvl4pPr>
            <a:lvl5pPr marL="1828800" indent="0" eaLnBrk="1" latinLnBrk="0" hangingPunct="1">
              <a:buNone/>
              <a:defRPr kumimoji="0" lang="lt-LT" sz="900"/>
            </a:lvl5pPr>
            <a:lvl6pPr marL="2286000" indent="0" eaLnBrk="1" latinLnBrk="0" hangingPunct="1">
              <a:buNone/>
              <a:defRPr kumimoji="0" lang="lt-LT" sz="900"/>
            </a:lvl6pPr>
            <a:lvl7pPr marL="2743200" indent="0" eaLnBrk="1" latinLnBrk="0" hangingPunct="1">
              <a:buNone/>
              <a:defRPr kumimoji="0" lang="lt-LT" sz="900"/>
            </a:lvl7pPr>
            <a:lvl8pPr marL="3200400" indent="0" eaLnBrk="1" latinLnBrk="0" hangingPunct="1">
              <a:buNone/>
              <a:defRPr kumimoji="0" lang="lt-LT" sz="900"/>
            </a:lvl8pPr>
            <a:lvl9pPr marL="3657600" indent="0" eaLnBrk="1" latinLnBrk="0" hangingPunct="1">
              <a:buNone/>
              <a:defRPr kumimoji="0" lang="lt-LT" sz="9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lt-LT" sz="2000" b="1"/>
            </a:lvl1pPr>
          </a:lstStyle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lt-LT" sz="3200"/>
            </a:lvl1pPr>
            <a:lvl2pPr marL="457200" indent="0" eaLnBrk="1" latinLnBrk="0" hangingPunct="1">
              <a:buNone/>
              <a:defRPr kumimoji="0" lang="lt-LT" sz="2800"/>
            </a:lvl2pPr>
            <a:lvl3pPr marL="914400" indent="0" eaLnBrk="1" latinLnBrk="0" hangingPunct="1">
              <a:buNone/>
              <a:defRPr kumimoji="0" lang="lt-LT" sz="2400"/>
            </a:lvl3pPr>
            <a:lvl4pPr marL="1371600" indent="0" eaLnBrk="1" latinLnBrk="0" hangingPunct="1">
              <a:buNone/>
              <a:defRPr kumimoji="0" lang="lt-LT" sz="2000"/>
            </a:lvl4pPr>
            <a:lvl5pPr marL="1828800" indent="0" eaLnBrk="1" latinLnBrk="0" hangingPunct="1">
              <a:buNone/>
              <a:defRPr kumimoji="0" lang="lt-LT" sz="2000"/>
            </a:lvl5pPr>
            <a:lvl6pPr marL="2286000" indent="0" eaLnBrk="1" latinLnBrk="0" hangingPunct="1">
              <a:buNone/>
              <a:defRPr kumimoji="0" lang="lt-LT" sz="2000"/>
            </a:lvl6pPr>
            <a:lvl7pPr marL="2743200" indent="0" eaLnBrk="1" latinLnBrk="0" hangingPunct="1">
              <a:buNone/>
              <a:defRPr kumimoji="0" lang="lt-LT" sz="2000"/>
            </a:lvl7pPr>
            <a:lvl8pPr marL="3200400" indent="0" eaLnBrk="1" latinLnBrk="0" hangingPunct="1">
              <a:buNone/>
              <a:defRPr kumimoji="0" lang="lt-LT" sz="2000"/>
            </a:lvl8pPr>
            <a:lvl9pPr marL="3657600" indent="0" eaLnBrk="1" latinLnBrk="0" hangingPunct="1">
              <a:buNone/>
              <a:defRPr kumimoji="0" lang="lt-LT" sz="2000"/>
            </a:lvl9pPr>
          </a:lstStyle>
          <a:p>
            <a:pPr eaLnBrk="1" latinLnBrk="0" hangingPunct="1"/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lt-LT" sz="1400"/>
            </a:lvl1pPr>
            <a:lvl2pPr marL="457200" indent="0" eaLnBrk="1" latinLnBrk="0" hangingPunct="1">
              <a:buNone/>
              <a:defRPr kumimoji="0" lang="lt-LT" sz="1200"/>
            </a:lvl2pPr>
            <a:lvl3pPr marL="914400" indent="0" eaLnBrk="1" latinLnBrk="0" hangingPunct="1">
              <a:buNone/>
              <a:defRPr kumimoji="0" lang="lt-LT" sz="1000"/>
            </a:lvl3pPr>
            <a:lvl4pPr marL="1371600" indent="0" eaLnBrk="1" latinLnBrk="0" hangingPunct="1">
              <a:buNone/>
              <a:defRPr kumimoji="0" lang="lt-LT" sz="900"/>
            </a:lvl4pPr>
            <a:lvl5pPr marL="1828800" indent="0" eaLnBrk="1" latinLnBrk="0" hangingPunct="1">
              <a:buNone/>
              <a:defRPr kumimoji="0" lang="lt-LT" sz="900"/>
            </a:lvl5pPr>
            <a:lvl6pPr marL="2286000" indent="0" eaLnBrk="1" latinLnBrk="0" hangingPunct="1">
              <a:buNone/>
              <a:defRPr kumimoji="0" lang="lt-LT" sz="900"/>
            </a:lvl6pPr>
            <a:lvl7pPr marL="2743200" indent="0" eaLnBrk="1" latinLnBrk="0" hangingPunct="1">
              <a:buNone/>
              <a:defRPr kumimoji="0" lang="lt-LT" sz="900"/>
            </a:lvl7pPr>
            <a:lvl8pPr marL="3200400" indent="0" eaLnBrk="1" latinLnBrk="0" hangingPunct="1">
              <a:buNone/>
              <a:defRPr kumimoji="0" lang="lt-LT" sz="900"/>
            </a:lvl8pPr>
            <a:lvl9pPr marL="3657600" indent="0" eaLnBrk="1" latinLnBrk="0" hangingPunct="1">
              <a:buNone/>
              <a:defRPr kumimoji="0" lang="lt-LT" sz="900"/>
            </a:lvl9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lt-LT" smtClean="0"/>
              <a:t>Spustelėję redag. ruoš. pavad. stilių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lt-L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2015.04.06</a:t>
            </a:fld>
            <a:endParaRPr kumimoji="0"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lt-L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lt-L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lt-L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lt-L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lt-L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lt-L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lt-L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lt-L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lt-L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lt-L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lt-L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lt-LT"/>
      </a:defPPr>
      <a:lvl1pPr marL="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lt-L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psx.eu/upload/ZV4-GK0t.jpg" TargetMode="External"/><Relationship Id="rId2" Type="http://schemas.openxmlformats.org/officeDocument/2006/relationships/hyperlink" Target="http://rpsx.eu/upload/cZbf3yvw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vescience.com/46745-how-tesla-coil-works.html" TargetMode="External"/><Relationship Id="rId4" Type="http://schemas.openxmlformats.org/officeDocument/2006/relationships/hyperlink" Target="http://www.nikolatesla.fr/documents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63688" y="1124744"/>
            <a:ext cx="7272808" cy="2160240"/>
          </a:xfrm>
        </p:spPr>
        <p:txBody>
          <a:bodyPr>
            <a:normAutofit/>
          </a:bodyPr>
          <a:lstStyle/>
          <a:p>
            <a:pPr algn="ctr"/>
            <a:r>
              <a:rPr lang="lt-LT" sz="5500" dirty="0" smtClean="0"/>
              <a:t>Teslos Transformatorius</a:t>
            </a:r>
            <a:endParaRPr lang="lt-LT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635896" y="4038600"/>
            <a:ext cx="5508104" cy="1982688"/>
          </a:xfrm>
        </p:spPr>
        <p:txBody>
          <a:bodyPr>
            <a:normAutofit fontScale="92500" lnSpcReduction="10000"/>
          </a:bodyPr>
          <a:lstStyle/>
          <a:p>
            <a:r>
              <a:rPr lang="lt-LT" sz="2400" dirty="0" smtClean="0">
                <a:latin typeface="+mn-lt"/>
              </a:rPr>
              <a:t>Parengė:</a:t>
            </a:r>
          </a:p>
          <a:p>
            <a:r>
              <a:rPr lang="lt-LT" sz="2400" dirty="0" smtClean="0">
                <a:latin typeface="+mn-lt"/>
              </a:rPr>
              <a:t>Vytauto Didžiojo gimnazijos mokinys</a:t>
            </a:r>
          </a:p>
          <a:p>
            <a:r>
              <a:rPr lang="lt-LT" sz="2400" dirty="0" smtClean="0">
                <a:latin typeface="+mn-lt"/>
              </a:rPr>
              <a:t>Martynas </a:t>
            </a:r>
            <a:r>
              <a:rPr lang="lt-LT" sz="2400" dirty="0" err="1" smtClean="0">
                <a:latin typeface="+mn-lt"/>
              </a:rPr>
              <a:t>Dabravalskis</a:t>
            </a:r>
            <a:endParaRPr lang="lt-LT" sz="2400" dirty="0" smtClean="0">
              <a:latin typeface="+mn-lt"/>
            </a:endParaRPr>
          </a:p>
          <a:p>
            <a:r>
              <a:rPr lang="lt-LT" sz="2400" dirty="0" smtClean="0">
                <a:latin typeface="+mn-lt"/>
              </a:rPr>
              <a:t>Darbo vadovė</a:t>
            </a:r>
          </a:p>
          <a:p>
            <a:r>
              <a:rPr lang="lt-LT" sz="2400" dirty="0" smtClean="0">
                <a:latin typeface="+mn-lt"/>
              </a:rPr>
              <a:t>Fizikos mokytoja</a:t>
            </a:r>
            <a:r>
              <a:rPr lang="en-US" sz="2400" smtClean="0">
                <a:latin typeface="+mn-lt"/>
              </a:rPr>
              <a:t> </a:t>
            </a:r>
            <a:r>
              <a:rPr lang="lt-LT" sz="2400" smtClean="0">
                <a:latin typeface="+mn-lt"/>
              </a:rPr>
              <a:t>ekspertė </a:t>
            </a:r>
            <a:r>
              <a:rPr lang="lt-LT" sz="2400" dirty="0" smtClean="0">
                <a:latin typeface="+mn-lt"/>
              </a:rPr>
              <a:t>Roma </a:t>
            </a:r>
            <a:r>
              <a:rPr lang="lt-LT" sz="2400" dirty="0" err="1" smtClean="0">
                <a:latin typeface="+mn-lt"/>
              </a:rPr>
              <a:t>Stonkuvienė</a:t>
            </a:r>
            <a:endParaRPr lang="lt-LT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1584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lt-LT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Kaip 12v DC maitinimo šaltinį, panaudojau 12V akumuliatorių.</a:t>
            </a:r>
            <a:endParaRPr lang="lt-LT" dirty="0"/>
          </a:p>
        </p:txBody>
      </p:sp>
      <p:pic>
        <p:nvPicPr>
          <p:cNvPr id="6146" name="Picture 2" descr="https://fbcdn-sphotos-h-a.akamaihd.net/hphotos-ak-xpf1/v/t34.0-12/11103872_1063285117032204_1012453955_n.jpg?oh=476c7a8341db230bda11e3a362fbb2f6&amp;oe=55248C7F&amp;__gda__=1428537163_5131bb75be2e24c11cc5e2e967f844d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934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Galiausiai, prijungiau ≈110v DC šaltinį, kurį pasidariau prie 220v AC prijungęs droselį, 6A diodą bei 470uF kondensatorių.</a:t>
            </a:r>
          </a:p>
          <a:p>
            <a:r>
              <a:rPr lang="lt-LT" dirty="0" smtClean="0"/>
              <a:t>Diodą apvyniojau lipnia izoliacine juosta.</a:t>
            </a:r>
            <a:endParaRPr lang="lt-LT" dirty="0"/>
          </a:p>
        </p:txBody>
      </p:sp>
      <p:pic>
        <p:nvPicPr>
          <p:cNvPr id="5122" name="Picture 2" descr="https://fbcdn-sphotos-h-a.akamaihd.net/hphotos-ak-xft1/v/t34.0-12/11124737_1063285160365533_2131319684_n.jpg?oh=db8f11ce456c0b0fea96864244d24834&amp;oe=55248A70&amp;__gda__=1428507842_693781fe2f9181b97e084f3694496fc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82" y="2420888"/>
            <a:ext cx="4061716" cy="22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5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Darbo </a:t>
            </a:r>
            <a:r>
              <a:rPr lang="lt-LT" dirty="0" smtClean="0"/>
              <a:t>rezultatai: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Schema veikė, girdėjosi aukšos AC įtampos keliamas garsas.</a:t>
            </a:r>
          </a:p>
          <a:p>
            <a:r>
              <a:rPr lang="lt-LT" dirty="0" smtClean="0"/>
              <a:t>Elektros iškrovų nesimatė, galiu spėti  dvi to priežastis:</a:t>
            </a:r>
          </a:p>
          <a:p>
            <a:r>
              <a:rPr lang="lt-LT" dirty="0" smtClean="0"/>
              <a:t>Droselis buvo per silpnas (tik 58W)</a:t>
            </a:r>
          </a:p>
          <a:p>
            <a:r>
              <a:rPr lang="lt-LT" dirty="0" smtClean="0"/>
              <a:t>Kažkas blogai su pačiu transformatoriumi ( Gali būti, jog klijuojant vielą, klijuose esantis acetonas ištirpdė jos apsauginį laką, taip leidžiant vienai apvijai kontaktuoti su kita.)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160060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Išvados: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Nors tai ir nėra lengva, bet Teslos transformatorių tikrai galima pasidaryti namie.</a:t>
            </a:r>
          </a:p>
          <a:p>
            <a:r>
              <a:rPr lang="lt-LT" dirty="0" smtClean="0"/>
              <a:t>Iškilau su daug problemų. Daugelį jų pavyko išspresti, o kai kurių – nespėjau.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32822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11801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Kurią schemą naudojau?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568891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A.</a:t>
            </a:r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B.  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C                                                             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      </a:t>
            </a:r>
            <a:r>
              <a:rPr lang="lt-LT" b="1" u="sng" dirty="0" smtClean="0"/>
              <a:t>C.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7174" name="Picture 6" descr="http://www.thesolderblob.com/tesla-schematic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96752"/>
            <a:ext cx="44682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pencho.my.contact.bg/start/comp/555/scheme/555_files/solid-state-tesla-coil-with-555-timer.thumbn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996952"/>
            <a:ext cx="3810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95" y="5014370"/>
            <a:ext cx="3744416" cy="175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6729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Kokia buvo Nikolo Teslos tautybė?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Serbas</a:t>
            </a:r>
          </a:p>
          <a:p>
            <a:r>
              <a:rPr lang="lt-LT" dirty="0" smtClean="0"/>
              <a:t>B. Kroatas</a:t>
            </a:r>
          </a:p>
          <a:p>
            <a:r>
              <a:rPr lang="lt-LT" dirty="0" smtClean="0"/>
              <a:t>C. Lietuvis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</a:t>
            </a:r>
            <a:r>
              <a:rPr lang="lt-LT" b="1" u="sng" dirty="0" smtClean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7067305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žymima kintama srovė 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K.S</a:t>
            </a:r>
          </a:p>
          <a:p>
            <a:r>
              <a:rPr lang="lt-LT" dirty="0" smtClean="0"/>
              <a:t>B. AC</a:t>
            </a:r>
          </a:p>
          <a:p>
            <a:r>
              <a:rPr lang="lt-LT" dirty="0" smtClean="0"/>
              <a:t>C. DC</a:t>
            </a:r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</a:t>
            </a:r>
            <a:r>
              <a:rPr lang="lt-LT" b="1" dirty="0" smtClean="0"/>
              <a:t> </a:t>
            </a:r>
            <a:r>
              <a:rPr lang="lt-LT" b="1" u="sng" dirty="0" smtClean="0"/>
              <a:t>B</a:t>
            </a:r>
            <a:r>
              <a:rPr lang="lt-LT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53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žymima </a:t>
            </a:r>
            <a:r>
              <a:rPr lang="lt-LT" dirty="0" smtClean="0"/>
              <a:t>nekintama </a:t>
            </a:r>
            <a:r>
              <a:rPr lang="lt-LT" dirty="0"/>
              <a:t>srovė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AC</a:t>
            </a:r>
          </a:p>
          <a:p>
            <a:r>
              <a:rPr lang="lt-LT" dirty="0" smtClean="0"/>
              <a:t>B. DC</a:t>
            </a:r>
          </a:p>
          <a:p>
            <a:r>
              <a:rPr lang="lt-LT" dirty="0" smtClean="0"/>
              <a:t>C. A</a:t>
            </a:r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</a:t>
            </a:r>
            <a:r>
              <a:rPr lang="lt-LT" b="1" u="sng" dirty="0" smtClean="0"/>
              <a:t>B.</a:t>
            </a:r>
            <a:endParaRPr lang="lt-LT" b="1" u="sng" dirty="0"/>
          </a:p>
        </p:txBody>
      </p:sp>
    </p:spTree>
    <p:extLst>
      <p:ext uri="{BB962C8B-B14F-4D97-AF65-F5344CB8AC3E}">
        <p14:creationId xmlns:p14="http://schemas.microsoft.com/office/powerpoint/2010/main" val="28160493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Kurią mikroschemą naudojau?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NE555</a:t>
            </a:r>
          </a:p>
          <a:p>
            <a:r>
              <a:rPr lang="lt-LT" dirty="0" smtClean="0"/>
              <a:t>B. LM3580</a:t>
            </a:r>
          </a:p>
          <a:p>
            <a:r>
              <a:rPr lang="lt-LT" dirty="0" smtClean="0"/>
              <a:t>C. LM3875</a:t>
            </a:r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</a:t>
            </a:r>
            <a:r>
              <a:rPr lang="lt-LT" b="1" u="sng" dirty="0" smtClean="0"/>
              <a:t> A.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96690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lt-LT" dirty="0" smtClean="0"/>
              <a:t>Turinys</a:t>
            </a: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err="1" smtClean="0"/>
              <a:t>Nikol</a:t>
            </a:r>
            <a:r>
              <a:rPr lang="en-US" dirty="0" smtClean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Tesla</a:t>
            </a:r>
            <a:endParaRPr lang="lt-LT" dirty="0"/>
          </a:p>
          <a:p>
            <a:r>
              <a:rPr lang="lt-LT" dirty="0" smtClean="0"/>
              <a:t>Teslos </a:t>
            </a:r>
            <a:r>
              <a:rPr lang="lt-LT" dirty="0" smtClean="0"/>
              <a:t>transformatorius</a:t>
            </a:r>
          </a:p>
          <a:p>
            <a:r>
              <a:rPr lang="lt-LT" dirty="0" smtClean="0"/>
              <a:t>Schema</a:t>
            </a:r>
          </a:p>
          <a:p>
            <a:r>
              <a:rPr lang="lt-LT" dirty="0" smtClean="0"/>
              <a:t>Darbo </a:t>
            </a:r>
            <a:r>
              <a:rPr lang="lt-LT" dirty="0" smtClean="0"/>
              <a:t>priemonės</a:t>
            </a:r>
          </a:p>
          <a:p>
            <a:r>
              <a:rPr lang="lt-LT" dirty="0" smtClean="0"/>
              <a:t>Darbo eiga</a:t>
            </a:r>
          </a:p>
          <a:p>
            <a:r>
              <a:rPr lang="lt-LT" dirty="0" smtClean="0"/>
              <a:t>Rezultatai</a:t>
            </a:r>
          </a:p>
          <a:p>
            <a:r>
              <a:rPr lang="lt-LT" dirty="0" smtClean="0"/>
              <a:t>Išvada</a:t>
            </a:r>
          </a:p>
          <a:p>
            <a:r>
              <a:rPr lang="lt-LT" dirty="0" smtClean="0"/>
              <a:t>Testas</a:t>
            </a:r>
          </a:p>
          <a:p>
            <a:r>
              <a:rPr lang="lt-LT" dirty="0" smtClean="0"/>
              <a:t>Informaciniai šaltiniai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Tesla yra ... matavimo vienetas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Magnetinės </a:t>
            </a:r>
            <a:r>
              <a:rPr lang="lt-LT" dirty="0"/>
              <a:t>indukcijos </a:t>
            </a:r>
            <a:r>
              <a:rPr lang="lt-LT" dirty="0" smtClean="0"/>
              <a:t>matavimo vienetas</a:t>
            </a:r>
          </a:p>
          <a:p>
            <a:r>
              <a:rPr lang="lt-LT" dirty="0" smtClean="0"/>
              <a:t>B. Dažnio matavimo vienetas</a:t>
            </a:r>
          </a:p>
          <a:p>
            <a:r>
              <a:rPr lang="lt-LT" dirty="0" smtClean="0"/>
              <a:t>C. Srovės stiprio matavimo vienetas</a:t>
            </a:r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</a:t>
            </a:r>
            <a:r>
              <a:rPr lang="lt-LT" b="1" u="sng" dirty="0" smtClean="0"/>
              <a:t>A.</a:t>
            </a:r>
            <a:endParaRPr lang="lt-LT" b="1" u="sng" dirty="0"/>
          </a:p>
        </p:txBody>
      </p:sp>
    </p:spTree>
    <p:extLst>
      <p:ext uri="{BB962C8B-B14F-4D97-AF65-F5344CB8AC3E}">
        <p14:creationId xmlns:p14="http://schemas.microsoft.com/office/powerpoint/2010/main" val="29288319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Kurioje iš šių fotografijų yra pavaizduotas Teslos transformatorius?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</a:t>
            </a:r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B.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</a:t>
            </a:r>
            <a:r>
              <a:rPr lang="lt-LT" b="1" u="sng" dirty="0" smtClean="0"/>
              <a:t>B.</a:t>
            </a:r>
            <a:endParaRPr lang="lt-LT" b="1" u="sng" dirty="0"/>
          </a:p>
          <a:p>
            <a:endParaRPr lang="lt-LT" dirty="0" smtClean="0"/>
          </a:p>
          <a:p>
            <a:r>
              <a:rPr lang="lt-LT" dirty="0" smtClean="0"/>
              <a:t>C.</a:t>
            </a:r>
          </a:p>
          <a:p>
            <a:endParaRPr lang="lt-LT" dirty="0" smtClean="0"/>
          </a:p>
        </p:txBody>
      </p:sp>
      <p:pic>
        <p:nvPicPr>
          <p:cNvPr id="8196" name="Picture 4" descr="https://electricaltoolbox.files.wordpress.com/2012/10/power-transform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632"/>
            <a:ext cx="1870772" cy="16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onetesla.com/media/catalog/product/cache/1/image/9df78eab33525d08d6e5fb8d27136e95/d/s/dsc_4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70" y="3044219"/>
            <a:ext cx="2102623" cy="14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glrnow.com/wp-content/uploads/2013/03/Ballas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6718"/>
            <a:ext cx="3268119" cy="1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86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Kokio ilgio buvo elektros iškrovos?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3cm</a:t>
            </a:r>
          </a:p>
          <a:p>
            <a:r>
              <a:rPr lang="lt-LT" dirty="0" smtClean="0"/>
              <a:t>B. 18mm</a:t>
            </a:r>
          </a:p>
          <a:p>
            <a:r>
              <a:rPr lang="lt-LT" dirty="0" smtClean="0"/>
              <a:t>C. Jų nebuvo</a:t>
            </a:r>
          </a:p>
          <a:p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</a:t>
            </a:r>
            <a:r>
              <a:rPr lang="lt-LT" b="1" u="sng" dirty="0" smtClean="0"/>
              <a:t>C.</a:t>
            </a:r>
            <a:endParaRPr lang="lt-LT" b="1" u="sng" dirty="0"/>
          </a:p>
        </p:txBody>
      </p:sp>
    </p:spTree>
    <p:extLst>
      <p:ext uri="{BB962C8B-B14F-4D97-AF65-F5344CB8AC3E}">
        <p14:creationId xmlns:p14="http://schemas.microsoft.com/office/powerpoint/2010/main" val="31384768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Kuris iš šių žmonių yra Nikola Tesla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  A.                      B.                     C.  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</a:t>
            </a:r>
            <a:r>
              <a:rPr lang="lt-LT" b="1" u="sng" dirty="0" smtClean="0"/>
              <a:t>A.</a:t>
            </a:r>
            <a:endParaRPr lang="lt-LT" b="1" u="sng" dirty="0"/>
          </a:p>
        </p:txBody>
      </p:sp>
      <p:pic>
        <p:nvPicPr>
          <p:cNvPr id="4" name="Picture 4" descr="C:\Users\Mindaugas\Desktop\tesla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8643"/>
            <a:ext cx="1512168" cy="17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omas Edison2-cr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73776"/>
            <a:ext cx="1416130" cy="17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g7.uploadhouse.com/fileuploads/15767/15767807dfab7fae9987fda24ec78c085cdedb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73776"/>
            <a:ext cx="1770163" cy="17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761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Kurį 12v nekintamos srovės šaltinį naudojau 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A. 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b="1" dirty="0"/>
          </a:p>
          <a:p>
            <a:r>
              <a:rPr lang="lt-LT" dirty="0" smtClean="0"/>
              <a:t>B.</a:t>
            </a:r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</a:t>
            </a:r>
            <a:r>
              <a:rPr lang="lt-LT" b="1" u="sng" dirty="0" smtClean="0"/>
              <a:t>C.</a:t>
            </a:r>
          </a:p>
          <a:p>
            <a:endParaRPr lang="lt-LT" dirty="0"/>
          </a:p>
          <a:p>
            <a:r>
              <a:rPr lang="lt-LT" dirty="0" smtClean="0"/>
              <a:t>C.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10244" name="Picture 4" descr="http://12vdcpowersupply.org/wp-content/uploads/2012/02/12V-DC-Power-Suppl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596413"/>
            <a:ext cx="2160240" cy="14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humanedgetech.com/shop/images/detailed/t_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2390"/>
            <a:ext cx="2275603" cy="19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reuk.co.uk/OtherImages/haze-lead-acid-batte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54" y="5093676"/>
            <a:ext cx="3714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15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Informacijos šaltiniai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u="sng" dirty="0">
                <a:hlinkClick r:id="rId2"/>
              </a:rPr>
              <a:t>http://</a:t>
            </a:r>
            <a:r>
              <a:rPr lang="lt-LT" u="sng" dirty="0" smtClean="0">
                <a:hlinkClick r:id="rId2"/>
              </a:rPr>
              <a:t>rpsx.eu/upload/cZbf3yvw.jpg</a:t>
            </a:r>
            <a:endParaRPr lang="lt-LT" u="sng" dirty="0" smtClean="0"/>
          </a:p>
          <a:p>
            <a:r>
              <a:rPr lang="lt-LT" u="sng" dirty="0">
                <a:hlinkClick r:id="rId3"/>
              </a:rPr>
              <a:t>http://</a:t>
            </a:r>
            <a:r>
              <a:rPr lang="lt-LT" u="sng" dirty="0" smtClean="0">
                <a:hlinkClick r:id="rId3"/>
              </a:rPr>
              <a:t>rpsx.eu/upload/ZV4-GK0t.jpg</a:t>
            </a:r>
            <a:endParaRPr lang="lt-LT" u="sng" dirty="0" smtClean="0"/>
          </a:p>
          <a:p>
            <a:r>
              <a:rPr lang="lt-LT" u="sng" dirty="0">
                <a:hlinkClick r:id="rId4"/>
              </a:rPr>
              <a:t>http://</a:t>
            </a:r>
            <a:r>
              <a:rPr lang="lt-LT" u="sng" dirty="0" smtClean="0">
                <a:hlinkClick r:id="rId4"/>
              </a:rPr>
              <a:t>www.nikolatesla.fr/documents.htm</a:t>
            </a:r>
            <a:endParaRPr lang="lt-LT" u="sng" dirty="0" smtClean="0"/>
          </a:p>
          <a:p>
            <a:r>
              <a:rPr lang="lt-LT" u="sng" dirty="0">
                <a:hlinkClick r:id="rId5"/>
              </a:rPr>
              <a:t>http://</a:t>
            </a:r>
            <a:r>
              <a:rPr lang="lt-LT" u="sng" dirty="0" smtClean="0">
                <a:hlinkClick r:id="rId5"/>
              </a:rPr>
              <a:t>www.livescience.com/46745-how-tesla-coil-works.html</a:t>
            </a:r>
            <a:endParaRPr lang="lt-LT" u="sng" dirty="0" smtClean="0"/>
          </a:p>
          <a:p>
            <a:endParaRPr lang="lt-LT" u="sng" dirty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35739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Ačiū už dėmesį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94395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0648"/>
            <a:ext cx="6781800" cy="13681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lt-LT" sz="7200" dirty="0" err="1" smtClean="0"/>
              <a:t>Nikol</a:t>
            </a:r>
            <a:r>
              <a:rPr lang="en-US" sz="7200" dirty="0"/>
              <a:t>a</a:t>
            </a:r>
            <a:r>
              <a:rPr lang="lt-LT" sz="7200" dirty="0" smtClean="0"/>
              <a:t> </a:t>
            </a:r>
            <a:r>
              <a:rPr lang="lt-LT" sz="7200" dirty="0" err="1" smtClean="0"/>
              <a:t>Tesla</a:t>
            </a:r>
            <a:endParaRPr lang="lt-LT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-171400"/>
            <a:ext cx="6340207" cy="13451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556793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Serbų </a:t>
            </a:r>
            <a:r>
              <a:rPr lang="lt-LT" dirty="0"/>
              <a:t>išradėjas, fizikas, mechanikos ir elektros inžinierius. Labiausiai žinomas už savo darbus elektros ir magnetizmo srityse. </a:t>
            </a:r>
            <a:r>
              <a:rPr lang="lt-LT" dirty="0" err="1"/>
              <a:t>Teslos</a:t>
            </a:r>
            <a:r>
              <a:rPr lang="lt-LT" dirty="0"/>
              <a:t> patentai ir teoriniai darbai suformavo pagrindą šiuolaikinei kintamosios elektros srovės (AC) sistemai, įskaitant </a:t>
            </a:r>
            <a:r>
              <a:rPr lang="lt-LT" dirty="0" err="1"/>
              <a:t>daugiafazę</a:t>
            </a:r>
            <a:r>
              <a:rPr lang="lt-LT" dirty="0"/>
              <a:t> srovės paskirstymo sistemą bei AC variklį, su kuriuo jis padėjo pradėti antrąjį pramonės perversmą.</a:t>
            </a:r>
          </a:p>
          <a:p>
            <a:r>
              <a:rPr lang="lt-LT" dirty="0"/>
              <a:t> </a:t>
            </a:r>
          </a:p>
          <a:p>
            <a:r>
              <a:rPr lang="lt-LT" dirty="0" err="1" smtClean="0"/>
              <a:t>Ni</a:t>
            </a:r>
            <a:r>
              <a:rPr lang="en-US" dirty="0" smtClean="0"/>
              <a:t>k</a:t>
            </a:r>
            <a:r>
              <a:rPr lang="lt-LT" dirty="0" smtClean="0"/>
              <a:t>ola </a:t>
            </a:r>
            <a:r>
              <a:rPr lang="lt-LT" dirty="0" err="1"/>
              <a:t>Tesla</a:t>
            </a:r>
            <a:r>
              <a:rPr lang="lt-LT" dirty="0"/>
              <a:t> garbei yra pavadintas SI sistemos magnetinės indukcijos matavimo vienetas </a:t>
            </a:r>
            <a:r>
              <a:rPr lang="lt-LT" dirty="0" err="1"/>
              <a:t>tesla</a:t>
            </a:r>
            <a:r>
              <a:rPr lang="lt-LT" dirty="0"/>
              <a:t> (1 T = </a:t>
            </a:r>
            <a:r>
              <a:rPr lang="lt-LT" dirty="0" err="1"/>
              <a:t>kg·s-2·A-1</a:t>
            </a:r>
            <a:r>
              <a:rPr lang="lt-LT" dirty="0" err="1" smtClean="0"/>
              <a:t>).</a:t>
            </a:r>
            <a:r>
              <a:rPr lang="lt-LT" dirty="0"/>
              <a:t> </a:t>
            </a:r>
          </a:p>
        </p:txBody>
      </p:sp>
      <p:pic>
        <p:nvPicPr>
          <p:cNvPr id="1026" name="Picture 2" descr="C:\Users\Mindaugas\Desktop\tesla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6" y="5120830"/>
            <a:ext cx="236538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daugas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5117"/>
            <a:ext cx="42957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daugas\Desktop\tesla6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37953"/>
            <a:ext cx="2520280" cy="287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8640"/>
            <a:ext cx="9144000" cy="11914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lt-LT" sz="7200" dirty="0" smtClean="0"/>
              <a:t>Schema</a:t>
            </a:r>
            <a:endParaRPr lang="lt-LT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3256" y="-1539552"/>
            <a:ext cx="7765662" cy="16476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214944" cy="38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42923"/>
            <a:ext cx="9143999" cy="15516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lt-LT" sz="7200" dirty="0" smtClean="0"/>
              <a:t>Darbo </a:t>
            </a:r>
            <a:r>
              <a:rPr lang="lt-LT" sz="7200" dirty="0" smtClean="0"/>
              <a:t>priemonės</a:t>
            </a:r>
            <a:endParaRPr lang="lt-LT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92094" y="366093"/>
            <a:ext cx="2895600" cy="6861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261" y="1812325"/>
            <a:ext cx="6552728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Lakuota viela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Lituoklis</a:t>
            </a: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Jungiamieji </a:t>
            </a:r>
            <a:r>
              <a:rPr lang="lt-LT" sz="2000" dirty="0" smtClean="0"/>
              <a:t>laidai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Izoliacinė </a:t>
            </a:r>
            <a:r>
              <a:rPr lang="lt-LT" sz="2000" dirty="0" smtClean="0"/>
              <a:t>lipni </a:t>
            </a:r>
            <a:r>
              <a:rPr lang="lt-LT" sz="2000" dirty="0" smtClean="0"/>
              <a:t>juosta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Universali spausdintinė plokštė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Visos detalės schemoje (mikroschema, rezistoriai, tranzistoriai, kondensatoriai, diodas bei droselis)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„Pringles“ bulvių traškučių pakuotė (aplink ją vyniosiu vielą)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12 v maitinimo šaltinis (DC)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Kištukas rozetei</a:t>
            </a:r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Darbo tikslas ir uždaviniai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Tikslas: Sukonstruoti teslos transformatorių.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5241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Darbo eiga: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Pirmiausia susukau patį transformatorių. Kad viela geriau laikytųsi, apvyniojau jį lipnia izoliacine juosta.</a:t>
            </a:r>
          </a:p>
        </p:txBody>
      </p:sp>
      <p:pic>
        <p:nvPicPr>
          <p:cNvPr id="2052" name="Picture 4" descr="https://fbcdn-sphotos-h-a.akamaihd.net/hphotos-ak-xft1/v/t34.0-12/11120520_1063285163698866_1290426476_n.jpg?oh=dd3f46f5a5c62f169bd79550376f32ee&amp;oe=5525A873&amp;__gda__=1428519169_36fdcff894d5790367dfebd59c44c0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0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Vėliau sulitavau pačią schemą. Per klaidą mikroschemos lizdą bei kitas detales aplink jį sulitavau ne taip, kaip reikėjo. Teko lizdą perkelti į kitą pusę kad mikroschemos kojelės išsidėstytų tinkamai.</a:t>
            </a:r>
          </a:p>
        </p:txBody>
      </p:sp>
      <p:pic>
        <p:nvPicPr>
          <p:cNvPr id="3076" name="Picture 4" descr="https://fbcdn-sphotos-h-a.akamaihd.net/hphotos-ak-xft1/v/t34.0-12/11118470_1063947223632660_902956775_n.jpg?oh=41bd1f861d592fedf2d0b641269818cb&amp;oe=5524962B&amp;__gda__=1428519195_00f0524765edaa2a81f2113a173d9b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595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Taip pat, tuo metu neturėjau veikiančios ne555 mikroschemos, tad bandymams panaudojau arduino mikrokontrolerį, tiesiog užprogramavau jį ir vietoj mikroschemos išėjimo (3 kojelės) įkišau užprogramuotos arduino plokštės išėjimą.</a:t>
            </a:r>
          </a:p>
        </p:txBody>
      </p:sp>
      <p:pic>
        <p:nvPicPr>
          <p:cNvPr id="4098" name="Picture 2" descr="https://fbcdn-sphotos-h-a.akamaihd.net/hphotos-ak-xpt1/v/t34.0-12/11134367_1063947190299330_1800026547_n.jpg?oh=f69641d74c9e183c00cb87dd4634f8cc&amp;oe=5525586D&amp;__gda__=1428523270_a3a8acb63681acfb0973685e6bcac5e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300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Mokym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769</Words>
  <Application>Microsoft Office PowerPoint</Application>
  <PresentationFormat>On-screen Show (4:3)</PresentationFormat>
  <Paragraphs>165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Georgia</vt:lpstr>
      <vt:lpstr>Mokymas</vt:lpstr>
      <vt:lpstr>Teslos Transformatorius</vt:lpstr>
      <vt:lpstr>Turinys</vt:lpstr>
      <vt:lpstr>PowerPoint Presentation</vt:lpstr>
      <vt:lpstr>PowerPoint Presentation</vt:lpstr>
      <vt:lpstr>PowerPoint Presentation</vt:lpstr>
      <vt:lpstr>Darbo tikslas ir uždaviniai</vt:lpstr>
      <vt:lpstr>Darbo eiga:</vt:lpstr>
      <vt:lpstr>PowerPoint Presentation</vt:lpstr>
      <vt:lpstr>PowerPoint Presentation</vt:lpstr>
      <vt:lpstr>PowerPoint Presentation</vt:lpstr>
      <vt:lpstr>PowerPoint Presentation</vt:lpstr>
      <vt:lpstr>Darbo rezultatai:</vt:lpstr>
      <vt:lpstr>Išvados:</vt:lpstr>
      <vt:lpstr>TESTAS</vt:lpstr>
      <vt:lpstr>Kurią schemą naudojau?</vt:lpstr>
      <vt:lpstr>Kokia buvo Nikolo Teslos tautybė?</vt:lpstr>
      <vt:lpstr>Kaip žymima kintama srovė ?</vt:lpstr>
      <vt:lpstr>Kaip žymima nekintama srovė ?</vt:lpstr>
      <vt:lpstr>Kurią mikroschemą naudojau?</vt:lpstr>
      <vt:lpstr>Tesla yra ... matavimo vienetas</vt:lpstr>
      <vt:lpstr>Kurioje iš šių fotografijų yra pavaizduotas Teslos transformatorius?</vt:lpstr>
      <vt:lpstr>Kokio ilgio buvo elektros iškrovos?</vt:lpstr>
      <vt:lpstr>Kuris iš šių žmonių yra Nikola Tesla</vt:lpstr>
      <vt:lpstr>Kurį 12v nekintamos srovės šaltinį naudojau ?</vt:lpstr>
      <vt:lpstr>Informacijos šaltiniai</vt:lpstr>
      <vt:lpstr>Ačiū už dėmesį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2012-05-23T15:39:12Z</dcterms:created>
  <dcterms:modified xsi:type="dcterms:W3CDTF">2015-04-06T22:17:46Z</dcterms:modified>
</cp:coreProperties>
</file>