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59" r:id="rId6"/>
    <p:sldId id="268" r:id="rId7"/>
    <p:sldId id="267" r:id="rId8"/>
    <p:sldId id="260" r:id="rId9"/>
    <p:sldId id="270" r:id="rId10"/>
    <p:sldId id="266" r:id="rId11"/>
    <p:sldId id="261" r:id="rId12"/>
    <p:sldId id="262" r:id="rId13"/>
    <p:sldId id="269" r:id="rId14"/>
    <p:sldId id="271" r:id="rId15"/>
    <p:sldId id="264" r:id="rId16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60"/>
  </p:normalViewPr>
  <p:slideViewPr>
    <p:cSldViewPr>
      <p:cViewPr>
        <p:scale>
          <a:sx n="120" d="100"/>
          <a:sy n="120" d="100"/>
        </p:scale>
        <p:origin x="-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3553E01-AE49-4F97-95BF-F0CE0A5DD921}" type="datetimeFigureOut">
              <a:rPr lang="lt-LT" smtClean="0"/>
              <a:pPr/>
              <a:t>2015.03.19</a:t>
            </a:fld>
            <a:endParaRPr lang="lt-L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56F96D-DCAB-4D73-BAF8-68F83BF19E8E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lt-LT" sz="5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Lydymasis</a:t>
            </a:r>
            <a:endParaRPr lang="lt-LT" sz="5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lt-LT" sz="2400" dirty="0" smtClean="0"/>
          </a:p>
          <a:p>
            <a:endParaRPr lang="lt-LT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lt-L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Darbą atliko: Ąžuolas </a:t>
            </a:r>
            <a:r>
              <a:rPr lang="lt-LT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Bajoravičius</a:t>
            </a:r>
            <a:r>
              <a:rPr lang="lt-L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ir Arnas Antanaitis</a:t>
            </a:r>
          </a:p>
          <a:p>
            <a:pPr algn="r"/>
            <a:r>
              <a:rPr lang="lt-L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Anykščių Jono Biliūno gimnazija </a:t>
            </a:r>
            <a:endParaRPr lang="lt-L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25891417zva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846"/>
            <a:ext cx="9144000" cy="6936094"/>
          </a:xfrm>
          <a:prstGeom prst="rect">
            <a:avLst/>
          </a:prstGeom>
        </p:spPr>
      </p:pic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marL="109728" indent="0">
              <a:buNone/>
            </a:pPr>
            <a:r>
              <a:rPr lang="lt-LT" dirty="0"/>
              <a:t>Šilumos </a:t>
            </a:r>
            <a:r>
              <a:rPr lang="lt-LT" dirty="0" smtClean="0"/>
              <a:t>kiekis, reikalingas bet kokios masės m kūnui išlydyti, apskaičiuojamas </a:t>
            </a:r>
            <a:r>
              <a:rPr lang="lt-LT" dirty="0"/>
              <a:t>pagal      formulę: </a:t>
            </a:r>
            <a:endParaRPr lang="lt-LT" dirty="0" smtClean="0"/>
          </a:p>
          <a:p>
            <a:pPr marL="109728" indent="0">
              <a:buNone/>
            </a:pPr>
            <a:r>
              <a:rPr lang="lt-LT" sz="6600" dirty="0" smtClean="0"/>
              <a:t>Q = </a:t>
            </a:r>
            <a:r>
              <a:rPr lang="el-GR" sz="6600" dirty="0" smtClean="0"/>
              <a:t>λ</a:t>
            </a:r>
            <a:r>
              <a:rPr lang="lt-LT" sz="6600" dirty="0" smtClean="0"/>
              <a:t>m</a:t>
            </a:r>
          </a:p>
          <a:p>
            <a:pPr marL="109728" indent="0">
              <a:buNone/>
            </a:pPr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598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lt-LT" sz="2800" b="1" u="sng" dirty="0" smtClean="0"/>
              <a:t>Turime </a:t>
            </a:r>
            <a:r>
              <a:rPr lang="en-US" sz="2800" b="1" u="sng" dirty="0" smtClean="0"/>
              <a:t>3</a:t>
            </a:r>
            <a:r>
              <a:rPr lang="lt-LT" sz="2800" b="1" u="sng" dirty="0" smtClean="0"/>
              <a:t> kg ledo -15°C temperatūros. Ledą reikia pašildyti iki 20°C. Kiek tam reiks šilumos?</a:t>
            </a:r>
            <a:endParaRPr lang="en-US" sz="2800" b="1" u="sng" dirty="0" smtClean="0"/>
          </a:p>
          <a:p>
            <a:pPr marL="109728" indent="0">
              <a:buNone/>
            </a:pPr>
            <a:r>
              <a:rPr lang="lt-LT" sz="2400" dirty="0" smtClean="0"/>
              <a:t>D: m</a:t>
            </a:r>
            <a:r>
              <a:rPr lang="en-US" sz="2400" dirty="0" smtClean="0"/>
              <a:t>=3kg                           R:Q</a:t>
            </a:r>
          </a:p>
          <a:p>
            <a:pPr marL="109728" indent="0">
              <a:buNone/>
            </a:pPr>
            <a:r>
              <a:rPr lang="en-US" sz="2400" dirty="0" smtClean="0"/>
              <a:t>       t₁=-15°C</a:t>
            </a:r>
          </a:p>
          <a:p>
            <a:pPr marL="109728" indent="0">
              <a:buNone/>
            </a:pPr>
            <a:r>
              <a:rPr lang="en-US" sz="2400" dirty="0" smtClean="0"/>
              <a:t>       t₂=20°C </a:t>
            </a:r>
          </a:p>
          <a:p>
            <a:pPr marL="109728" indent="0">
              <a:buNone/>
            </a:pPr>
            <a:r>
              <a:rPr lang="en-US" sz="2400" dirty="0" smtClean="0"/>
              <a:t>       t₃=0°C</a:t>
            </a:r>
          </a:p>
          <a:p>
            <a:pPr marL="109728" indent="0">
              <a:buNone/>
            </a:pPr>
            <a:r>
              <a:rPr lang="en-US" sz="2400" dirty="0" smtClean="0"/>
              <a:t>       c</a:t>
            </a:r>
            <a:r>
              <a:rPr lang="lt-LT" sz="2400" baseline="-25000" dirty="0" smtClean="0"/>
              <a:t>L</a:t>
            </a:r>
            <a:r>
              <a:rPr lang="en-US" sz="2400" dirty="0" smtClean="0"/>
              <a:t>=2100 </a:t>
            </a:r>
            <a:r>
              <a:rPr lang="en-US" sz="2800" dirty="0" smtClean="0"/>
              <a:t>J/</a:t>
            </a:r>
            <a:r>
              <a:rPr lang="en-US" sz="2800" dirty="0" err="1" smtClean="0"/>
              <a:t>kg°C</a:t>
            </a:r>
            <a:endParaRPr lang="en-US" sz="2800" dirty="0" smtClean="0"/>
          </a:p>
          <a:p>
            <a:pPr marL="109728" indent="0">
              <a:buNone/>
            </a:pPr>
            <a:r>
              <a:rPr lang="en-US" sz="2400" dirty="0" smtClean="0"/>
              <a:t>       </a:t>
            </a:r>
            <a:r>
              <a:rPr lang="en-US" sz="2000" dirty="0" err="1" smtClean="0"/>
              <a:t>c</a:t>
            </a:r>
            <a:r>
              <a:rPr lang="en-US" sz="1200" dirty="0" err="1" smtClean="0"/>
              <a:t>v</a:t>
            </a:r>
            <a:r>
              <a:rPr lang="en-US" sz="2800" dirty="0" smtClean="0"/>
              <a:t>=</a:t>
            </a:r>
            <a:r>
              <a:rPr lang="en-US" sz="2400" dirty="0" smtClean="0"/>
              <a:t>4200 </a:t>
            </a:r>
            <a:r>
              <a:rPr lang="en-US" sz="2800" dirty="0" smtClean="0"/>
              <a:t>J/</a:t>
            </a:r>
            <a:r>
              <a:rPr lang="en-US" sz="2800" dirty="0" err="1" smtClean="0"/>
              <a:t>kg°C</a:t>
            </a:r>
            <a:endParaRPr lang="en-US" sz="2800" dirty="0" smtClean="0"/>
          </a:p>
          <a:p>
            <a:pPr marL="109728" indent="0">
              <a:buNone/>
            </a:pPr>
            <a:r>
              <a:rPr lang="en-US" sz="1200" dirty="0" smtClean="0"/>
              <a:t>              </a:t>
            </a:r>
            <a:r>
              <a:rPr lang="el-GR" sz="2000" dirty="0" smtClean="0"/>
              <a:t>λ</a:t>
            </a:r>
            <a:r>
              <a:rPr lang="en-US" sz="2800" dirty="0" smtClean="0"/>
              <a:t>=3,3•10⁵ J/kg</a:t>
            </a:r>
            <a:endParaRPr lang="en-US" sz="2000" dirty="0" smtClean="0"/>
          </a:p>
          <a:p>
            <a:pPr marL="109728" indent="0" algn="r">
              <a:buNone/>
            </a:pPr>
            <a:endParaRPr lang="en-US" dirty="0" smtClean="0"/>
          </a:p>
          <a:p>
            <a:pPr marL="109728" indent="0">
              <a:buNone/>
            </a:pPr>
            <a:endParaRPr lang="lt-LT" dirty="0" smtClean="0"/>
          </a:p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Uždavinys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lt-LT" dirty="0" smtClean="0"/>
              <a:t>Q₁</a:t>
            </a:r>
            <a:r>
              <a:rPr lang="en-US" dirty="0" smtClean="0"/>
              <a:t>=mc</a:t>
            </a:r>
            <a:r>
              <a:rPr lang="lt-LT" baseline="-25000" dirty="0" smtClean="0"/>
              <a:t>L</a:t>
            </a:r>
            <a:r>
              <a:rPr lang="en-US" dirty="0" smtClean="0"/>
              <a:t>(t₃-t₁</a:t>
            </a:r>
            <a:r>
              <a:rPr lang="lt-LT" dirty="0" smtClean="0"/>
              <a:t>) –Šildome ledą iki lydymosi temperatūros</a:t>
            </a:r>
            <a:endParaRPr lang="en-US" dirty="0" smtClean="0"/>
          </a:p>
          <a:p>
            <a:pPr marL="624078" indent="-514350">
              <a:buFont typeface="+mj-lt"/>
              <a:buAutoNum type="arabicPeriod"/>
            </a:pPr>
            <a:r>
              <a:rPr lang="en-US" sz="2800" dirty="0" smtClean="0"/>
              <a:t>Q</a:t>
            </a:r>
            <a:r>
              <a:rPr lang="lt-LT" sz="2800" dirty="0" smtClean="0"/>
              <a:t>₂= </a:t>
            </a:r>
            <a:r>
              <a:rPr lang="el-GR" sz="2800" dirty="0" smtClean="0"/>
              <a:t>λ</a:t>
            </a:r>
            <a:r>
              <a:rPr lang="lt-LT" sz="2800" dirty="0" smtClean="0"/>
              <a:t>m – Ledą lydome lydymosi temperatūroje</a:t>
            </a:r>
            <a:endParaRPr lang="en-US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Q</a:t>
            </a:r>
            <a:r>
              <a:rPr lang="lt-LT" dirty="0" smtClean="0"/>
              <a:t>₃</a:t>
            </a:r>
            <a:r>
              <a:rPr lang="en-US" dirty="0" smtClean="0"/>
              <a:t>=m</a:t>
            </a:r>
            <a:r>
              <a:rPr lang="en-US" sz="2800" dirty="0" smtClean="0"/>
              <a:t>c</a:t>
            </a:r>
            <a:r>
              <a:rPr lang="en-US" sz="1600" dirty="0" smtClean="0"/>
              <a:t>v</a:t>
            </a:r>
            <a:r>
              <a:rPr lang="en-US" sz="2800" dirty="0" smtClean="0"/>
              <a:t>(t₂-t₃)</a:t>
            </a:r>
            <a:r>
              <a:rPr lang="lt-LT" sz="2800" dirty="0" smtClean="0"/>
              <a:t> – Šildome susidariusį vandenį iki reikiamos temperatūros</a:t>
            </a:r>
            <a:endParaRPr lang="en-US" dirty="0" smtClean="0"/>
          </a:p>
          <a:p>
            <a:pPr marL="624078" indent="-514350">
              <a:buFont typeface="+mj-lt"/>
              <a:buAutoNum type="arabicPeriod"/>
            </a:pPr>
            <a:r>
              <a:rPr lang="lt-LT" dirty="0" smtClean="0"/>
              <a:t>Q</a:t>
            </a:r>
            <a:r>
              <a:rPr lang="en-US" dirty="0" smtClean="0"/>
              <a:t>=</a:t>
            </a:r>
            <a:r>
              <a:rPr lang="lt-LT" dirty="0" smtClean="0"/>
              <a:t>Q₁</a:t>
            </a:r>
            <a:r>
              <a:rPr lang="en-US" dirty="0" smtClean="0"/>
              <a:t>+</a:t>
            </a:r>
            <a:r>
              <a:rPr lang="en-US" sz="2800" dirty="0" smtClean="0"/>
              <a:t>Q₂+</a:t>
            </a:r>
            <a:r>
              <a:rPr lang="lt-LT" dirty="0" smtClean="0"/>
              <a:t>Q₃ - randame bendrą šilumos kiekį</a:t>
            </a:r>
            <a:endParaRPr lang="en-US" dirty="0" smtClean="0"/>
          </a:p>
          <a:p>
            <a:endParaRPr lang="en-US" dirty="0" smtClean="0"/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Q₁=3•2100(0+15)=94500J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Q₂=</a:t>
            </a:r>
            <a:r>
              <a:rPr lang="en-US" sz="2400" dirty="0" smtClean="0"/>
              <a:t>3,3•10⁵ •3=9.9•10⁵ </a:t>
            </a:r>
            <a:r>
              <a:rPr lang="lt-LT" sz="2400" dirty="0" smtClean="0"/>
              <a:t>J</a:t>
            </a:r>
            <a:endParaRPr lang="en-US" sz="2400" dirty="0" smtClean="0"/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Q</a:t>
            </a:r>
            <a:r>
              <a:rPr lang="lt-LT" dirty="0" smtClean="0"/>
              <a:t>₃</a:t>
            </a:r>
            <a:r>
              <a:rPr lang="en-US" dirty="0" smtClean="0"/>
              <a:t>=3•4200(20-0)=252000J</a:t>
            </a:r>
          </a:p>
          <a:p>
            <a:pPr marL="624078" indent="-514350">
              <a:buFont typeface="+mj-lt"/>
              <a:buAutoNum type="arabicPeriod"/>
            </a:pPr>
            <a:r>
              <a:rPr lang="lt-LT" dirty="0" smtClean="0"/>
              <a:t>Q</a:t>
            </a:r>
            <a:r>
              <a:rPr lang="en-US" dirty="0" smtClean="0"/>
              <a:t>=94500+990000+252000=1336500J</a:t>
            </a:r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Sprendimas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lt-LT" sz="2400" dirty="0" smtClean="0"/>
              <a:t>Kokia yra vaško savitoji lydymosi šiluma?</a:t>
            </a:r>
          </a:p>
          <a:p>
            <a:r>
              <a:rPr lang="lt-LT" sz="2400" dirty="0" smtClean="0"/>
              <a:t>Kokia graikiška raide žymima savitoji lydymosi šiluma?</a:t>
            </a:r>
          </a:p>
          <a:p>
            <a:r>
              <a:rPr lang="lt-LT" sz="2400" dirty="0" smtClean="0"/>
              <a:t>Kaip ji matuojama?</a:t>
            </a:r>
          </a:p>
          <a:p>
            <a:r>
              <a:rPr lang="lt-LT" sz="2400" dirty="0" smtClean="0"/>
              <a:t>Kokia yra gintaro lydymosi temperatūra?</a:t>
            </a:r>
          </a:p>
          <a:p>
            <a:r>
              <a:rPr lang="lt-LT" sz="2400" dirty="0" smtClean="0"/>
              <a:t>Kokios medžiagos lydymosi temperatūra yra mažiausia?</a:t>
            </a:r>
          </a:p>
          <a:p>
            <a:r>
              <a:rPr lang="lt-LT" sz="2400" dirty="0" smtClean="0"/>
              <a:t>Kokios medžiagos lydymosi temperatūra yra didžiausia?</a:t>
            </a:r>
          </a:p>
          <a:p>
            <a:r>
              <a:rPr lang="lt-LT" sz="2400" dirty="0" smtClean="0"/>
              <a:t>Kokia turi būti vandens temperatūra, kad užšąltu Baltijos jūros vanduo?</a:t>
            </a:r>
          </a:p>
          <a:p>
            <a:r>
              <a:rPr lang="lt-LT" sz="2400" dirty="0" smtClean="0"/>
              <a:t>Nuo ko priklauso lydymosi temperatūra?</a:t>
            </a:r>
          </a:p>
          <a:p>
            <a:r>
              <a:rPr lang="lt-LT" sz="2400" dirty="0" smtClean="0"/>
              <a:t>Koks turi būti normlaus slėgis, kad medžiaga lydytųsi?</a:t>
            </a:r>
          </a:p>
          <a:p>
            <a:r>
              <a:rPr lang="lt-LT" sz="2400" dirty="0" smtClean="0"/>
              <a:t>Kaip vadinamas atvirkščias lydymuisi procesas?</a:t>
            </a:r>
          </a:p>
          <a:p>
            <a:endParaRPr lang="lt-LT" sz="2400" dirty="0" smtClean="0"/>
          </a:p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pPr algn="ctr"/>
            <a:r>
              <a:rPr lang="lt-LT" dirty="0" smtClean="0"/>
              <a:t>Klausimai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41440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1,7•10</a:t>
            </a:r>
            <a:r>
              <a:rPr lang="lt-LT" baseline="30000" dirty="0" smtClean="0"/>
              <a:t>5</a:t>
            </a:r>
          </a:p>
          <a:p>
            <a:r>
              <a:rPr lang="el-GR" dirty="0" smtClean="0"/>
              <a:t>λ</a:t>
            </a:r>
            <a:r>
              <a:rPr lang="lt-LT" dirty="0" smtClean="0"/>
              <a:t>-(lambda)</a:t>
            </a:r>
          </a:p>
          <a:p>
            <a:r>
              <a:rPr lang="lt-LT" dirty="0" smtClean="0"/>
              <a:t>1 J/kg</a:t>
            </a:r>
          </a:p>
          <a:p>
            <a:r>
              <a:rPr lang="lt-LT" dirty="0" smtClean="0"/>
              <a:t>360°C</a:t>
            </a:r>
          </a:p>
          <a:p>
            <a:r>
              <a:rPr lang="lt-LT" dirty="0" smtClean="0"/>
              <a:t>Vandenilio</a:t>
            </a:r>
          </a:p>
          <a:p>
            <a:r>
              <a:rPr lang="lt-LT" dirty="0" smtClean="0"/>
              <a:t>Deimanto</a:t>
            </a:r>
          </a:p>
          <a:p>
            <a:r>
              <a:rPr lang="lt-LT" dirty="0" smtClean="0"/>
              <a:t>-0,5°C</a:t>
            </a:r>
          </a:p>
          <a:p>
            <a:r>
              <a:rPr lang="lt-LT" dirty="0" smtClean="0"/>
              <a:t>Nuo slėgio ir medžiagos</a:t>
            </a:r>
          </a:p>
          <a:p>
            <a:r>
              <a:rPr lang="lt-LT" dirty="0" smtClean="0"/>
              <a:t>760 mm Hg</a:t>
            </a:r>
          </a:p>
          <a:p>
            <a:r>
              <a:rPr lang="lt-LT" dirty="0" smtClean="0"/>
              <a:t>Kristalizacija</a:t>
            </a:r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Atsakymai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odyklė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700808"/>
            <a:ext cx="3240360" cy="43820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lt-LT" sz="7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lt-LT" sz="7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lt-LT" sz="7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Ačiū už dėmesį </a:t>
            </a:r>
            <a:endParaRPr lang="lt-LT" sz="7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lt-L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2" action="ppaction://hlinksldjump"/>
              </a:rPr>
              <a:t>Apibrėžimas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Lydymosi temperatūra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Medžiagų lydymosi temperatūros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Lydymosi panaudojimas 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6" action="ppaction://hlinksldjump"/>
              </a:rPr>
              <a:t>Energija lydymosi proceso metu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7" action="ppaction://hlinksldjump"/>
              </a:rPr>
              <a:t>Savitoji lydymosi šiluma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8" action="ppaction://hlinksldjump"/>
              </a:rPr>
              <a:t>Medžiagų savitosios lydymosi šilumos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9" action="ppaction://hlinksldjump"/>
              </a:rPr>
              <a:t>Šilumos kiekio lydymosi procesui apskaičiavimas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10" action="ppaction://hlinksldjump"/>
              </a:rPr>
              <a:t>Uždavinys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lt-LT" dirty="0" smtClean="0">
                <a:solidFill>
                  <a:schemeClr val="accent1">
                    <a:lumMod val="75000"/>
                  </a:schemeClr>
                </a:solidFill>
                <a:hlinkClick r:id="rId11" action="ppaction://hlinksldjump"/>
              </a:rPr>
              <a:t>Klausimynas</a:t>
            </a: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endParaRPr lang="lt-LT" dirty="0" smtClean="0"/>
          </a:p>
          <a:p>
            <a:pPr marL="624078" indent="-514350">
              <a:buFont typeface="+mj-lt"/>
              <a:buAutoNum type="arabicPeriod"/>
            </a:pPr>
            <a:endParaRPr lang="lt-LT" dirty="0" smtClean="0"/>
          </a:p>
          <a:p>
            <a:pPr marL="624078" indent="-514350">
              <a:buFont typeface="+mj-lt"/>
              <a:buAutoNum type="arabicPeriod"/>
            </a:pPr>
            <a:endParaRPr lang="lt-LT" dirty="0" smtClean="0"/>
          </a:p>
          <a:p>
            <a:pPr marL="624078" indent="-514350">
              <a:buFont typeface="+mj-lt"/>
              <a:buAutoNum type="arabicPeriod"/>
            </a:pPr>
            <a:endParaRPr lang="lt-L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Turinys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517232"/>
            <a:ext cx="8229600" cy="1213595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lt-LT" sz="4000" dirty="0" smtClean="0"/>
              <a:t>Medžiagų lydymasis priklauso nuo tam tikros temperatūros ir išorinių veiksnių.</a:t>
            </a:r>
            <a:endParaRPr lang="lt-LT" sz="4000" dirty="0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Lydymasis - kietosios medžiagos virsmas skystąja. </a:t>
            </a:r>
          </a:p>
        </p:txBody>
      </p:sp>
      <p:pic>
        <p:nvPicPr>
          <p:cNvPr id="5" name="Content Placeholder 3" descr="CAM00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3461245" cy="2595934"/>
          </a:xfrm>
          <a:prstGeom prst="rect">
            <a:avLst/>
          </a:prstGeom>
        </p:spPr>
      </p:pic>
      <p:pic>
        <p:nvPicPr>
          <p:cNvPr id="6" name="Picture 2" descr="C:\Users\vartotojas\AppData\Local\Temp\10961901_773061706076036_127426371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3240360" cy="4431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5656" y="1496065"/>
            <a:ext cx="6014169" cy="4511036"/>
          </a:xfrm>
        </p:spPr>
      </p:pic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07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Kad medžiaga lydytųsi, ją reikia pakaitinti iki lydymosi temperatūros</a:t>
            </a:r>
          </a:p>
        </p:txBody>
      </p:sp>
    </p:spTree>
    <p:extLst>
      <p:ext uri="{BB962C8B-B14F-4D97-AF65-F5344CB8AC3E}">
        <p14:creationId xmlns:p14="http://schemas.microsoft.com/office/powerpoint/2010/main" xmlns="" val="137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11560" y="1628800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Medžiaga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Lydymosi temperatūra,</a:t>
                      </a:r>
                      <a:r>
                        <a:rPr lang="lt-LT" sz="2400" baseline="0" dirty="0" smtClean="0"/>
                        <a:t> °C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Vandenilis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-259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Deguonis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-219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Oras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-213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Azotas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-210</a:t>
                      </a:r>
                      <a:endParaRPr lang="lt-LT" sz="2400" dirty="0"/>
                    </a:p>
                  </a:txBody>
                  <a:tcPr/>
                </a:tc>
              </a:tr>
              <a:tr h="262632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Alkoholis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-114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Nafta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-60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Pienas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-0,6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Vanduo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0</a:t>
                      </a:r>
                      <a:endParaRPr lang="lt-L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Sviestas</a:t>
                      </a:r>
                      <a:endParaRPr lang="lt-L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2400" dirty="0" smtClean="0"/>
                        <a:t>28-33</a:t>
                      </a:r>
                      <a:endParaRPr lang="lt-LT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Kai kurių medžiagų lydymosi temperatūros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Aukštos temperatūros  - kalvystė, metalų lydymas</a:t>
            </a:r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/>
              <a:t>Medžiagų lydymosi temperatūra labai įvairi. </a:t>
            </a:r>
          </a:p>
        </p:txBody>
      </p:sp>
      <p:pic>
        <p:nvPicPr>
          <p:cNvPr id="1026" name="Picture 2" descr="http://arkliomuziejus.lt/asset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6" y="2564904"/>
            <a:ext cx="5076056" cy="333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okinys\Desktop\93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627956" cy="40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57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0" y="0"/>
            <a:ext cx="8712968" cy="2650306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/>
              <a:t>Temperatūra </a:t>
            </a:r>
            <a:r>
              <a:rPr lang="lt-LT" sz="3200" dirty="0" smtClean="0"/>
              <a:t>lydymosi proceso metu nekinta todėl, kad ji virsta </a:t>
            </a:r>
            <a:r>
              <a:rPr lang="lt-LT" sz="3200" dirty="0" smtClean="0"/>
              <a:t>kaitinamos medžiagos </a:t>
            </a:r>
            <a:r>
              <a:rPr lang="lt-LT" sz="3200" dirty="0" smtClean="0"/>
              <a:t>vidine energija.</a:t>
            </a:r>
            <a:endParaRPr lang="lt-LT" sz="3200" dirty="0"/>
          </a:p>
        </p:txBody>
      </p:sp>
      <p:pic>
        <p:nvPicPr>
          <p:cNvPr id="2051" name="Picture 3" descr="E:\IMG_20150318_213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2915816" cy="38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CAM00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51825" y="11853936"/>
            <a:ext cx="5935210" cy="79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CAM008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65249" y="14518232"/>
            <a:ext cx="8411544" cy="1121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CAM00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2870790" cy="38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CAM008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914944" cy="38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797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32037"/>
            <a:ext cx="8517632" cy="4525963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 smtClean="0"/>
              <a:t>Savitoji </a:t>
            </a:r>
            <a:r>
              <a:rPr lang="lt-LT" sz="11200" dirty="0"/>
              <a:t>l</a:t>
            </a:r>
            <a:r>
              <a:rPr lang="lt-LT" sz="11200" dirty="0" smtClean="0"/>
              <a:t>ydymosi šiluma</a:t>
            </a:r>
            <a:r>
              <a:rPr lang="en-US" sz="11200" dirty="0"/>
              <a:t> </a:t>
            </a:r>
            <a:r>
              <a:rPr lang="en-US" sz="11200" dirty="0" smtClean="0"/>
              <a:t>– tai </a:t>
            </a:r>
            <a:r>
              <a:rPr lang="lt-LT" sz="11200" dirty="0" smtClean="0"/>
              <a:t>šilumos kiekis, kurio reikia 1kg kietosios medžiagos paversti skysčiu jos lydymosi temperatūroje.</a:t>
            </a:r>
          </a:p>
          <a:p>
            <a:pPr>
              <a:buNone/>
            </a:pPr>
            <a:endParaRPr lang="lt-LT" sz="11200" dirty="0" smtClean="0"/>
          </a:p>
          <a:p>
            <a:r>
              <a:rPr lang="lt-LT" sz="11200" dirty="0" smtClean="0"/>
              <a:t>žymima graikiška raide </a:t>
            </a:r>
            <a:r>
              <a:rPr lang="el-GR" sz="11200" dirty="0" smtClean="0"/>
              <a:t>λ</a:t>
            </a:r>
            <a:r>
              <a:rPr lang="lt-LT" sz="11200" dirty="0" smtClean="0"/>
              <a:t> (lambda)</a:t>
            </a:r>
          </a:p>
          <a:p>
            <a:r>
              <a:rPr lang="lt-LT" sz="11200" dirty="0" smtClean="0"/>
              <a:t>matuojama </a:t>
            </a:r>
            <a:r>
              <a:rPr lang="lt-LT" sz="11200" dirty="0" err="1" smtClean="0"/>
              <a:t>džauliais</a:t>
            </a:r>
            <a:r>
              <a:rPr lang="lt-LT" sz="11200" dirty="0" smtClean="0"/>
              <a:t> kilograme: [</a:t>
            </a:r>
            <a:r>
              <a:rPr lang="el-GR" sz="11200" dirty="0" smtClean="0"/>
              <a:t>λ</a:t>
            </a:r>
            <a:r>
              <a:rPr lang="lt-LT" sz="11200" dirty="0" smtClean="0"/>
              <a:t>]</a:t>
            </a:r>
            <a:r>
              <a:rPr lang="en-US" sz="11200" dirty="0" smtClean="0"/>
              <a:t>= 1J/kg.</a:t>
            </a:r>
            <a:endParaRPr lang="lt-LT" sz="11200" dirty="0" smtClean="0"/>
          </a:p>
          <a:p>
            <a:pPr>
              <a:buNone/>
            </a:pPr>
            <a:endParaRPr lang="lt-LT" sz="11200" dirty="0" smtClean="0"/>
          </a:p>
          <a:p>
            <a:endParaRPr lang="lt-LT" sz="5700" dirty="0" smtClean="0"/>
          </a:p>
          <a:p>
            <a:pPr>
              <a:buNone/>
            </a:pPr>
            <a:r>
              <a:rPr lang="en-US" dirty="0" smtClean="0"/>
              <a:t>    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    </a:t>
            </a:r>
            <a:endParaRPr lang="en-US" dirty="0" smtClean="0"/>
          </a:p>
        </p:txBody>
      </p:sp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/>
              <a:t>Kiekvienai medžiagai paversti skysčiu reikia skirtingo šilumos kiekio</a:t>
            </a:r>
            <a:endParaRPr lang="lt-L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06806005"/>
              </p:ext>
            </p:extLst>
          </p:nvPr>
        </p:nvGraphicFramePr>
        <p:xfrm>
          <a:off x="251520" y="1196752"/>
          <a:ext cx="8496944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1007216"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Medžiaga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Savitoji lydymosi šiluma, J/kg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Medžiaga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Savitoji lydymosi šiluma, J/kg</a:t>
                      </a:r>
                      <a:endParaRPr lang="lt-LT" dirty="0"/>
                    </a:p>
                  </a:txBody>
                  <a:tcPr/>
                </a:tc>
              </a:tr>
              <a:tr h="1008335">
                <a:tc>
                  <a:txBody>
                    <a:bodyPr/>
                    <a:lstStyle/>
                    <a:p>
                      <a:r>
                        <a:rPr lang="lt-LT" dirty="0" smtClean="0"/>
                        <a:t>Aliuminis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3,9</a:t>
                      </a:r>
                      <a:r>
                        <a:rPr lang="lt-LT" sz="1800" dirty="0" smtClean="0"/>
                        <a:t>•10</a:t>
                      </a:r>
                      <a:r>
                        <a:rPr lang="lt-LT" sz="1800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Alkoholis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1,1•10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</a:tr>
              <a:tr h="1008335">
                <a:tc>
                  <a:txBody>
                    <a:bodyPr/>
                    <a:lstStyle/>
                    <a:p>
                      <a:r>
                        <a:rPr lang="lt-LT" dirty="0" smtClean="0"/>
                        <a:t>Ledas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3,3•10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Sidabras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8,9•10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</a:tr>
              <a:tr h="1008335">
                <a:tc>
                  <a:txBody>
                    <a:bodyPr/>
                    <a:lstStyle/>
                    <a:p>
                      <a:r>
                        <a:rPr lang="lt-LT" dirty="0" smtClean="0"/>
                        <a:t>Geležis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2,7•10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Plienas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8,4•10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</a:tr>
              <a:tr h="1008338">
                <a:tc>
                  <a:txBody>
                    <a:bodyPr/>
                    <a:lstStyle/>
                    <a:p>
                      <a:r>
                        <a:rPr lang="lt-LT" dirty="0" smtClean="0"/>
                        <a:t>Varis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2,1•10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Auksas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 smtClean="0"/>
                        <a:t>6,7•10</a:t>
                      </a:r>
                      <a:r>
                        <a:rPr lang="lt-LT" baseline="30000" dirty="0" smtClean="0"/>
                        <a:t>5</a:t>
                      </a:r>
                      <a:endParaRPr lang="lt-LT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pPr algn="ctr"/>
            <a:r>
              <a:rPr lang="lt-LT" dirty="0" smtClean="0"/>
              <a:t>Savitosios lydymosi šilumos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31128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323</TotalTime>
  <Words>459</Words>
  <Application>Microsoft Office PowerPoint</Application>
  <PresentationFormat>On-screen Show (4:3)</PresentationFormat>
  <Paragraphs>120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Lydymasis</vt:lpstr>
      <vt:lpstr>Turinys</vt:lpstr>
      <vt:lpstr>Lydymasis - kietosios medžiagos virsmas skystąja. </vt:lpstr>
      <vt:lpstr>Kad medžiaga lydytųsi, ją reikia pakaitinti iki lydymosi temperatūros</vt:lpstr>
      <vt:lpstr>Kai kurių medžiagų lydymosi temperatūros</vt:lpstr>
      <vt:lpstr>Medžiagų lydymosi temperatūra labai įvairi. </vt:lpstr>
      <vt:lpstr>Temperatūra lydymosi proceso metu nekinta todėl, kad ji virsta kaitinamos medžiagos vidine energija.</vt:lpstr>
      <vt:lpstr>Kiekvienai medžiagai paversti skysčiu reikia skirtingo šilumos kiekio</vt:lpstr>
      <vt:lpstr>Savitosios lydymosi šilumos</vt:lpstr>
      <vt:lpstr>Slide 10</vt:lpstr>
      <vt:lpstr>Uždavinys</vt:lpstr>
      <vt:lpstr>Sprendimas</vt:lpstr>
      <vt:lpstr>Klausimai</vt:lpstr>
      <vt:lpstr>Atsakymai</vt:lpstr>
      <vt:lpstr> Ačiū už dėmesį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Fizikos  projektinis darbas</dc:title>
  <dc:creator>vartotojas</dc:creator>
  <cp:lastModifiedBy>Vartotojas</cp:lastModifiedBy>
  <cp:revision>37</cp:revision>
  <dcterms:created xsi:type="dcterms:W3CDTF">2015-02-10T12:17:40Z</dcterms:created>
  <dcterms:modified xsi:type="dcterms:W3CDTF">2015-03-19T17:16:12Z</dcterms:modified>
</cp:coreProperties>
</file>