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14"/>
  </p:notesMasterIdLst>
  <p:sldIdLst>
    <p:sldId id="256" r:id="rId2"/>
    <p:sldId id="257" r:id="rId3"/>
    <p:sldId id="258" r:id="rId4"/>
    <p:sldId id="259" r:id="rId5"/>
    <p:sldId id="260" r:id="rId6"/>
    <p:sldId id="261" r:id="rId7"/>
    <p:sldId id="262" r:id="rId8"/>
    <p:sldId id="264" r:id="rId9"/>
    <p:sldId id="265" r:id="rId10"/>
    <p:sldId id="267"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660"/>
  </p:normalViewPr>
  <p:slideViewPr>
    <p:cSldViewPr snapToGrid="0">
      <p:cViewPr>
        <p:scale>
          <a:sx n="71" d="100"/>
          <a:sy n="71" d="100"/>
        </p:scale>
        <p:origin x="-86"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62021-E352-4B9B-912A-0CC447243B6A}" type="datetimeFigureOut">
              <a:rPr lang="en-US"/>
              <a:t>3/21/2016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EFA2A8-6DB8-4D3B-9002-C2AC762001DE}" type="slidenum">
              <a:rPr lang="en-US"/>
              <a:t>‹#›</a:t>
            </a:fld>
            <a:endParaRPr lang="en-US"/>
          </a:p>
        </p:txBody>
      </p:sp>
    </p:spTree>
    <p:extLst>
      <p:ext uri="{BB962C8B-B14F-4D97-AF65-F5344CB8AC3E}">
        <p14:creationId xmlns:p14="http://schemas.microsoft.com/office/powerpoint/2010/main" val="1977739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EFA2A8-6DB8-4D3B-9002-C2AC762001DE}" type="slidenum">
              <a:rPr lang="en-US"/>
              <a:t>1</a:t>
            </a:fld>
            <a:endParaRPr lang="en-US"/>
          </a:p>
        </p:txBody>
      </p:sp>
    </p:spTree>
    <p:extLst>
      <p:ext uri="{BB962C8B-B14F-4D97-AF65-F5344CB8AC3E}">
        <p14:creationId xmlns:p14="http://schemas.microsoft.com/office/powerpoint/2010/main" val="1976284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EFA2A8-6DB8-4D3B-9002-C2AC762001DE}" type="slidenum">
              <a:rPr lang="en-US"/>
              <a:t>10</a:t>
            </a:fld>
            <a:endParaRPr lang="en-US"/>
          </a:p>
        </p:txBody>
      </p:sp>
    </p:spTree>
    <p:extLst>
      <p:ext uri="{BB962C8B-B14F-4D97-AF65-F5344CB8AC3E}">
        <p14:creationId xmlns:p14="http://schemas.microsoft.com/office/powerpoint/2010/main" val="2836821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FBEFA2A8-6DB8-4D3B-9002-C2AC762001DE}" type="slidenum">
              <a:rPr lang="en-US"/>
              <a:t>11</a:t>
            </a:fld>
            <a:endParaRPr lang="en-US"/>
          </a:p>
        </p:txBody>
      </p:sp>
    </p:spTree>
    <p:extLst>
      <p:ext uri="{BB962C8B-B14F-4D97-AF65-F5344CB8AC3E}">
        <p14:creationId xmlns:p14="http://schemas.microsoft.com/office/powerpoint/2010/main" val="2281478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EFA2A8-6DB8-4D3B-9002-C2AC762001DE}" type="slidenum">
              <a:rPr lang="en-US"/>
              <a:t>12</a:t>
            </a:fld>
            <a:endParaRPr lang="en-US"/>
          </a:p>
        </p:txBody>
      </p:sp>
    </p:spTree>
    <p:extLst>
      <p:ext uri="{BB962C8B-B14F-4D97-AF65-F5344CB8AC3E}">
        <p14:creationId xmlns:p14="http://schemas.microsoft.com/office/powerpoint/2010/main" val="823935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EFA2A8-6DB8-4D3B-9002-C2AC762001DE}" type="slidenum">
              <a:rPr lang="en-US"/>
              <a:t>2</a:t>
            </a:fld>
            <a:endParaRPr lang="en-US"/>
          </a:p>
        </p:txBody>
      </p:sp>
    </p:spTree>
    <p:extLst>
      <p:ext uri="{BB962C8B-B14F-4D97-AF65-F5344CB8AC3E}">
        <p14:creationId xmlns:p14="http://schemas.microsoft.com/office/powerpoint/2010/main" val="3436510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EFA2A8-6DB8-4D3B-9002-C2AC762001DE}" type="slidenum">
              <a:rPr lang="en-US"/>
              <a:t>3</a:t>
            </a:fld>
            <a:endParaRPr lang="en-US"/>
          </a:p>
        </p:txBody>
      </p:sp>
    </p:spTree>
    <p:extLst>
      <p:ext uri="{BB962C8B-B14F-4D97-AF65-F5344CB8AC3E}">
        <p14:creationId xmlns:p14="http://schemas.microsoft.com/office/powerpoint/2010/main" val="3269117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FBEFA2A8-6DB8-4D3B-9002-C2AC762001DE}" type="slidenum">
              <a:rPr lang="en-US"/>
              <a:t>4</a:t>
            </a:fld>
            <a:endParaRPr lang="en-US"/>
          </a:p>
        </p:txBody>
      </p:sp>
    </p:spTree>
    <p:extLst>
      <p:ext uri="{BB962C8B-B14F-4D97-AF65-F5344CB8AC3E}">
        <p14:creationId xmlns:p14="http://schemas.microsoft.com/office/powerpoint/2010/main" val="1167927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FBEFA2A8-6DB8-4D3B-9002-C2AC762001DE}" type="slidenum">
              <a:rPr lang="en-US"/>
              <a:t>5</a:t>
            </a:fld>
            <a:endParaRPr lang="en-US"/>
          </a:p>
        </p:txBody>
      </p:sp>
    </p:spTree>
    <p:extLst>
      <p:ext uri="{BB962C8B-B14F-4D97-AF65-F5344CB8AC3E}">
        <p14:creationId xmlns:p14="http://schemas.microsoft.com/office/powerpoint/2010/main" val="4191816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FBEFA2A8-6DB8-4D3B-9002-C2AC762001DE}" type="slidenum">
              <a:rPr lang="en-US"/>
              <a:t>6</a:t>
            </a:fld>
            <a:endParaRPr lang="en-US"/>
          </a:p>
        </p:txBody>
      </p:sp>
    </p:spTree>
    <p:extLst>
      <p:ext uri="{BB962C8B-B14F-4D97-AF65-F5344CB8AC3E}">
        <p14:creationId xmlns:p14="http://schemas.microsoft.com/office/powerpoint/2010/main" val="2042050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FBEFA2A8-6DB8-4D3B-9002-C2AC762001DE}" type="slidenum">
              <a:rPr lang="en-US"/>
              <a:t>7</a:t>
            </a:fld>
            <a:endParaRPr lang="en-US"/>
          </a:p>
        </p:txBody>
      </p:sp>
    </p:spTree>
    <p:extLst>
      <p:ext uri="{BB962C8B-B14F-4D97-AF65-F5344CB8AC3E}">
        <p14:creationId xmlns:p14="http://schemas.microsoft.com/office/powerpoint/2010/main" val="1640861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FBEFA2A8-6DB8-4D3B-9002-C2AC762001DE}" type="slidenum">
              <a:rPr lang="en-US"/>
              <a:t>8</a:t>
            </a:fld>
            <a:endParaRPr lang="en-US"/>
          </a:p>
        </p:txBody>
      </p:sp>
    </p:spTree>
    <p:extLst>
      <p:ext uri="{BB962C8B-B14F-4D97-AF65-F5344CB8AC3E}">
        <p14:creationId xmlns:p14="http://schemas.microsoft.com/office/powerpoint/2010/main" val="1990983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FBEFA2A8-6DB8-4D3B-9002-C2AC762001DE}" type="slidenum">
              <a:rPr lang="en-US"/>
              <a:t>9</a:t>
            </a:fld>
            <a:endParaRPr lang="en-US"/>
          </a:p>
        </p:txBody>
      </p:sp>
    </p:spTree>
    <p:extLst>
      <p:ext uri="{BB962C8B-B14F-4D97-AF65-F5344CB8AC3E}">
        <p14:creationId xmlns:p14="http://schemas.microsoft.com/office/powerpoint/2010/main" val="1619653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lt-LT"/>
              <a:t>Spustelėję redag. ruoš. pavad. stilių</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Spustelėję redag. ruoš. paantrš. stilių</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19162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700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lt-LT"/>
              <a:t>Spustelėję redag. ruoš. pavad. stilių</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4" name="Date Placeholder 3"/>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72799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lt-LT"/>
              <a:t>Spustelėję redag. ruoš. pavad. stilių</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4" name="Date Placeholder 3"/>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21456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lt-LT"/>
              <a:t>Spustelėję redag. ruoš. pavad. stilių</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72859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lpel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lt-LT"/>
              <a:t>Spustelėję redag. ruoš. pavad. stilių</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10424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aveikslėlis skiltyj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lt-LT"/>
              <a:t>Spustelėję redag. ruoš. pavad. stilių</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86555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Vertical Text Placeholder 2"/>
          <p:cNvSpPr>
            <a:spLocks noGrp="1"/>
          </p:cNvSpPr>
          <p:nvPr>
            <p:ph type="body" orient="vert" idx="1"/>
          </p:nvPr>
        </p:nvSpPr>
        <p:spPr/>
        <p:txBody>
          <a:bodyPr vert="eaVert" anchor="t" anchorCtr="0"/>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352124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lt-LT"/>
              <a:t>Spustelėję redag. ruoš. pavad. stilių</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3516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3220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lt-LT"/>
              <a:t>Spustelėję redag. ruoš. pavad. stilių</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9796027F-7875-4030-9381-8BD8C4F21935}"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6605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54290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 ruoš. pavad. stilių</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3/21/2016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1119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81009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01615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lt-LT"/>
              <a:t>Spustelėję redag. ruoš. pavad. stilių</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7" name="Date Placeholder 4"/>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79264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4509A250-FF31-4206-8172-F9D3106AACB1}"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72462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lt-LT"/>
              <a:t>Spustelėję redag. ruoš. pavad. stilių</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3/21/2016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4294253693"/>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rezi.com/qitpf1ttrhml/akies-optines-savybes/" TargetMode="External"/><Relationship Id="rId7" Type="http://schemas.openxmlformats.org/officeDocument/2006/relationships/hyperlink" Target="https://www.google.lt/search?q=akies+optines+savybes&amp;biw=1600&amp;bih=775&amp;source=lnms&amp;tbm=isch&amp;sa=X&amp;ved=0ahUKEwin2_aHqPDKAhVFQpoKHcgQCLkQ_AUIBigB"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lt.wikipedia.org/wiki/Toliaregyst%C4%97" TargetMode="External"/><Relationship Id="rId5" Type="http://schemas.openxmlformats.org/officeDocument/2006/relationships/hyperlink" Target="https://lt.wikipedia.org/wiki/Trumparegyst%C4%97" TargetMode="External"/><Relationship Id="rId4" Type="http://schemas.openxmlformats.org/officeDocument/2006/relationships/hyperlink" Target="https://lt.wikipedia.org/wiki/Akomodacija"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r>
              <a:rPr lang="lt-LT" dirty="0">
                <a:solidFill>
                  <a:srgbClr val="FFFFFF"/>
                </a:solidFill>
                <a:latin typeface="Calibri" charset="0"/>
              </a:rPr>
              <a:t>Akies optinės savybės</a:t>
            </a:r>
            <a:r>
              <a:rPr lang="lt-LT" dirty="0"/>
              <a:t/>
            </a:r>
            <a:br>
              <a:rPr lang="lt-LT" dirty="0"/>
            </a:br>
            <a:endParaRPr lang="lt-LT" dirty="0"/>
          </a:p>
        </p:txBody>
      </p:sp>
      <p:sp>
        <p:nvSpPr>
          <p:cNvPr id="3" name="Antrinis pavadinimas 2"/>
          <p:cNvSpPr>
            <a:spLocks noGrp="1"/>
          </p:cNvSpPr>
          <p:nvPr>
            <p:ph type="subTitle" idx="1"/>
          </p:nvPr>
        </p:nvSpPr>
        <p:spPr>
          <a:xfrm>
            <a:off x="1155700" y="4776788"/>
            <a:ext cx="9030336" cy="1351869"/>
          </a:xfrm>
        </p:spPr>
        <p:txBody>
          <a:bodyPr>
            <a:normAutofit fontScale="92500" lnSpcReduction="20000"/>
          </a:bodyPr>
          <a:lstStyle/>
          <a:p>
            <a:r>
              <a:rPr lang="lt-LT" dirty="0">
                <a:solidFill>
                  <a:srgbClr val="FFFFFF"/>
                </a:solidFill>
                <a:latin typeface="Calibri" charset="0"/>
              </a:rPr>
              <a:t>Panevėžio rajono Karsakiškio Strazdelio </a:t>
            </a:r>
            <a:r>
              <a:rPr lang="lt-LT" dirty="0" smtClean="0">
                <a:solidFill>
                  <a:srgbClr val="FFFFFF"/>
                </a:solidFill>
                <a:latin typeface="Calibri" charset="0"/>
              </a:rPr>
              <a:t>pagrindinėsmokykl</a:t>
            </a:r>
            <a:r>
              <a:rPr lang="en-US" dirty="0" smtClean="0">
                <a:solidFill>
                  <a:srgbClr val="FFFFFF"/>
                </a:solidFill>
                <a:latin typeface="Calibri" charset="0"/>
              </a:rPr>
              <a:t>a</a:t>
            </a:r>
          </a:p>
          <a:p>
            <a:r>
              <a:rPr lang="lt-LT" dirty="0" smtClean="0">
                <a:solidFill>
                  <a:srgbClr val="FFFFFF"/>
                </a:solidFill>
                <a:latin typeface="Calibri" charset="0"/>
              </a:rPr>
              <a:t>10 </a:t>
            </a:r>
            <a:r>
              <a:rPr lang="lt-LT" dirty="0">
                <a:solidFill>
                  <a:srgbClr val="FFFFFF"/>
                </a:solidFill>
                <a:latin typeface="Calibri" charset="0"/>
              </a:rPr>
              <a:t>klasės </a:t>
            </a:r>
            <a:r>
              <a:rPr lang="lt-LT" dirty="0" smtClean="0">
                <a:solidFill>
                  <a:srgbClr val="FFFFFF"/>
                </a:solidFill>
                <a:latin typeface="Calibri" charset="0"/>
              </a:rPr>
              <a:t>mokinė Ernest</a:t>
            </a:r>
            <a:r>
              <a:rPr lang="en-US" dirty="0" smtClean="0">
                <a:solidFill>
                  <a:srgbClr val="FFFFFF"/>
                </a:solidFill>
                <a:latin typeface="Calibri" charset="0"/>
              </a:rPr>
              <a:t>a </a:t>
            </a:r>
            <a:r>
              <a:rPr lang="lt-LT" dirty="0" smtClean="0">
                <a:solidFill>
                  <a:srgbClr val="FFFFFF"/>
                </a:solidFill>
                <a:latin typeface="Calibri" charset="0"/>
              </a:rPr>
              <a:t>Lupeikytė</a:t>
            </a:r>
            <a:endParaRPr lang="en-US" dirty="0" smtClean="0">
              <a:solidFill>
                <a:srgbClr val="FFFFFF"/>
              </a:solidFill>
              <a:latin typeface="Calibri" charset="0"/>
            </a:endParaRPr>
          </a:p>
          <a:p>
            <a:r>
              <a:rPr lang="en-US" dirty="0" err="1" smtClean="0">
                <a:solidFill>
                  <a:srgbClr val="FFFFFF"/>
                </a:solidFill>
                <a:latin typeface="Calibri" charset="0"/>
              </a:rPr>
              <a:t>Mokytoja</a:t>
            </a:r>
            <a:r>
              <a:rPr lang="en-US" dirty="0" smtClean="0">
                <a:solidFill>
                  <a:srgbClr val="FFFFFF"/>
                </a:solidFill>
                <a:latin typeface="Calibri" charset="0"/>
              </a:rPr>
              <a:t> Lina </a:t>
            </a:r>
            <a:r>
              <a:rPr lang="en-US" dirty="0" err="1" smtClean="0">
                <a:solidFill>
                  <a:srgbClr val="FFFFFF"/>
                </a:solidFill>
                <a:latin typeface="Calibri" charset="0"/>
              </a:rPr>
              <a:t>Seliokien</a:t>
            </a:r>
            <a:r>
              <a:rPr lang="lt-LT" dirty="0" smtClean="0">
                <a:solidFill>
                  <a:srgbClr val="FFFFFF"/>
                </a:solidFill>
                <a:latin typeface="Calibri" charset="0"/>
              </a:rPr>
              <a:t>ė</a:t>
            </a:r>
            <a:r>
              <a:rPr lang="lt-LT" dirty="0"/>
              <a:t/>
            </a:r>
            <a:br>
              <a:rPr lang="lt-LT" dirty="0"/>
            </a:br>
            <a:endParaRPr lang="lt-LT" dirty="0"/>
          </a:p>
        </p:txBody>
      </p:sp>
      <p:sp>
        <p:nvSpPr>
          <p:cNvPr id="4" name="Rectangle 3"/>
          <p:cNvSpPr/>
          <p:nvPr/>
        </p:nvSpPr>
        <p:spPr>
          <a:xfrm>
            <a:off x="2633692" y="479618"/>
            <a:ext cx="6423553" cy="523220"/>
          </a:xfrm>
          <a:prstGeom prst="rect">
            <a:avLst/>
          </a:prstGeom>
        </p:spPr>
        <p:txBody>
          <a:bodyPr wrap="none">
            <a:spAutoFit/>
          </a:bodyPr>
          <a:lstStyle/>
          <a:p>
            <a:r>
              <a:rPr lang="pt-BR" sz="2800" b="1" dirty="0"/>
              <a:t>„Fizikos bandymai aplink mus 2016“</a:t>
            </a:r>
            <a:endParaRPr lang="lt-LT" sz="2800" dirty="0"/>
          </a:p>
        </p:txBody>
      </p:sp>
    </p:spTree>
    <p:extLst>
      <p:ext uri="{BB962C8B-B14F-4D97-AF65-F5344CB8AC3E}">
        <p14:creationId xmlns:p14="http://schemas.microsoft.com/office/powerpoint/2010/main" val="3674355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Atsakymai</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t>1. </a:t>
            </a:r>
            <a:r>
              <a:rPr lang="en-US" dirty="0" err="1"/>
              <a:t>Toliaregystė</a:t>
            </a:r>
            <a:endParaRPr lang="en-US" dirty="0"/>
          </a:p>
          <a:p>
            <a:pPr marL="0" indent="0">
              <a:buNone/>
            </a:pPr>
            <a:r>
              <a:rPr lang="en-US" dirty="0"/>
              <a:t>2. 25cm</a:t>
            </a:r>
          </a:p>
          <a:p>
            <a:pPr marL="0" indent="0">
              <a:buNone/>
            </a:pPr>
            <a:r>
              <a:rPr lang="en-US" dirty="0"/>
              <a:t>3. Sklaidomasis lęšis</a:t>
            </a:r>
          </a:p>
          <a:p>
            <a:pPr marL="0" indent="0">
              <a:buNone/>
            </a:pPr>
            <a:r>
              <a:rPr lang="en-US" dirty="0"/>
              <a:t>4. </a:t>
            </a:r>
            <a:r>
              <a:rPr lang="en-US" dirty="0">
                <a:latin typeface="Century Gothic"/>
              </a:rPr>
              <a:t>Žiūrėdami į daiktus abiem akimis, juntame visus tris matmenis: plotį, aukštį, gylį.</a:t>
            </a:r>
          </a:p>
          <a:p>
            <a:pPr marL="0" indent="0">
              <a:buNone/>
            </a:pPr>
            <a:r>
              <a:rPr lang="en-US" dirty="0">
                <a:latin typeface="Century Gothic"/>
              </a:rPr>
              <a:t>5</a:t>
            </a:r>
            <a:r>
              <a:rPr lang="en-US" smtClean="0">
                <a:latin typeface="Century Gothic"/>
              </a:rPr>
              <a:t>.</a:t>
            </a:r>
            <a:r>
              <a:rPr lang="lt-LT" smtClean="0">
                <a:latin typeface="Century Gothic"/>
              </a:rPr>
              <a:t> Sklaidomieji, skirti trumparegiams.</a:t>
            </a:r>
            <a:endParaRPr lang="en-US" dirty="0">
              <a:latin typeface="Century Gothic"/>
            </a:endParaRPr>
          </a:p>
        </p:txBody>
      </p:sp>
    </p:spTree>
    <p:extLst>
      <p:ext uri="{BB962C8B-B14F-4D97-AF65-F5344CB8AC3E}">
        <p14:creationId xmlns:p14="http://schemas.microsoft.com/office/powerpoint/2010/main" val="1249346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solidFill>
                  <a:srgbClr val="FFFFFF"/>
                </a:solidFill>
                <a:latin typeface="Calibri" charset="0"/>
              </a:rPr>
              <a:t>Literatūra</a:t>
            </a:r>
            <a:r>
              <a:rPr lang="lt-LT" dirty="0"/>
              <a:t/>
            </a:r>
            <a:br>
              <a:rPr lang="lt-LT" dirty="0"/>
            </a:br>
            <a:endParaRPr lang="lt-LT" dirty="0"/>
          </a:p>
        </p:txBody>
      </p:sp>
      <p:sp>
        <p:nvSpPr>
          <p:cNvPr id="3" name="Turinio vietos rezervavimo ženklas 2"/>
          <p:cNvSpPr>
            <a:spLocks noGrp="1"/>
          </p:cNvSpPr>
          <p:nvPr>
            <p:ph idx="1"/>
          </p:nvPr>
        </p:nvSpPr>
        <p:spPr/>
        <p:txBody>
          <a:bodyPr vert="horz" lIns="91440" tIns="45720" rIns="91440" bIns="45720" rtlCol="0" anchor="t">
            <a:normAutofit/>
          </a:bodyPr>
          <a:lstStyle/>
          <a:p>
            <a:pPr marL="0" indent="0">
              <a:buNone/>
            </a:pPr>
            <a:r>
              <a:rPr lang="lt-LT" u="sng" dirty="0">
                <a:solidFill>
                  <a:srgbClr val="FFFFFF"/>
                </a:solidFill>
                <a:latin typeface="Arial" charset="0"/>
                <a:hlinkClick r:id="rId3"/>
              </a:rPr>
              <a:t>https://prezi.com/qitpf1ttrhml/akies-optines-savybes/</a:t>
            </a:r>
            <a:endParaRPr lang="lt-LT" u="sng" dirty="0">
              <a:solidFill>
                <a:srgbClr val="FFFFFF"/>
              </a:solidFill>
              <a:latin typeface="Arial" charset="0"/>
            </a:endParaRPr>
          </a:p>
          <a:p>
            <a:pPr marL="0" indent="0">
              <a:buNone/>
            </a:pPr>
            <a:r>
              <a:rPr lang="lt-LT" u="sng" dirty="0">
                <a:solidFill>
                  <a:srgbClr val="DB4437"/>
                </a:solidFill>
                <a:latin typeface="Arial" charset="0"/>
                <a:hlinkClick r:id="rId4"/>
              </a:rPr>
              <a:t>https://lt.wikipedia.org/wiki/Akomodacija</a:t>
            </a:r>
            <a:endParaRPr lang="lt-LT" u="sng" dirty="0">
              <a:solidFill>
                <a:srgbClr val="DB4437"/>
              </a:solidFill>
              <a:latin typeface="Arial" charset="0"/>
            </a:endParaRPr>
          </a:p>
          <a:p>
            <a:pPr marL="0" indent="0">
              <a:buNone/>
            </a:pPr>
            <a:r>
              <a:rPr lang="lt-LT" u="sng" dirty="0">
                <a:solidFill>
                  <a:srgbClr val="DB4437"/>
                </a:solidFill>
                <a:latin typeface="Arial" charset="0"/>
                <a:hlinkClick r:id="rId5"/>
              </a:rPr>
              <a:t>https://lt.wikipedia.org/wiki/Trumparegyst%C4%97</a:t>
            </a:r>
            <a:r>
              <a:rPr lang="lt-LT" u="sng" dirty="0">
                <a:solidFill>
                  <a:srgbClr val="DB4437"/>
                </a:solidFill>
                <a:latin typeface="Arial" charset="0"/>
              </a:rPr>
              <a:t>  </a:t>
            </a:r>
            <a:r>
              <a:rPr lang="lt-LT" u="sng" dirty="0">
                <a:solidFill>
                  <a:srgbClr val="DB4437"/>
                </a:solidFill>
                <a:latin typeface="Arial" charset="0"/>
                <a:hlinkClick r:id="rId6"/>
              </a:rPr>
              <a:t>https://lt.wikipedia.org/wiki/Toliaregyst%C4%97</a:t>
            </a:r>
            <a:endParaRPr lang="lt-LT" u="sng" dirty="0">
              <a:solidFill>
                <a:srgbClr val="DB4437"/>
              </a:solidFill>
              <a:latin typeface="Arial" charset="0"/>
            </a:endParaRPr>
          </a:p>
          <a:p>
            <a:pPr marL="0" indent="0">
              <a:buNone/>
            </a:pPr>
            <a:r>
              <a:rPr lang="lt-LT" u="sng" dirty="0">
                <a:solidFill>
                  <a:srgbClr val="37A6E9"/>
                </a:solidFill>
                <a:latin typeface="Arial" charset="0"/>
                <a:hlinkClick r:id="rId7"/>
              </a:rPr>
              <a:t>https://www.google.lt/search?q=akies+optines+savybes&amp;biw=1600&amp;bih=775&amp;source=lnms&amp;tbm=isch&amp;sa=X&amp;ved=0ahUKEwin2_aHqPDKAhVFQpoKHcgQCLkQ_AUIBigB</a:t>
            </a:r>
            <a:r>
              <a:rPr lang="lt-LT" u="sng" dirty="0">
                <a:solidFill>
                  <a:srgbClr val="DB4437"/>
                </a:solidFill>
                <a:latin typeface="Arial" charset="0"/>
              </a:rPr>
              <a:t/>
            </a:r>
            <a:br>
              <a:rPr lang="lt-LT" u="sng" dirty="0">
                <a:solidFill>
                  <a:srgbClr val="DB4437"/>
                </a:solidFill>
                <a:latin typeface="Arial" charset="0"/>
              </a:rPr>
            </a:br>
            <a:r>
              <a:rPr lang="lt-LT" u="sng" dirty="0">
                <a:solidFill>
                  <a:srgbClr val="DB4437"/>
                </a:solidFill>
                <a:latin typeface="Arial" charset="0"/>
              </a:rPr>
              <a:t/>
            </a:r>
            <a:br>
              <a:rPr lang="lt-LT" u="sng" dirty="0">
                <a:solidFill>
                  <a:srgbClr val="DB4437"/>
                </a:solidFill>
                <a:latin typeface="Arial" charset="0"/>
              </a:rPr>
            </a:br>
            <a:r>
              <a:rPr lang="lt-LT" u="sng" dirty="0">
                <a:solidFill>
                  <a:srgbClr val="DB4437"/>
                </a:solidFill>
                <a:latin typeface="Arial" charset="0"/>
              </a:rPr>
              <a:t/>
            </a:r>
            <a:br>
              <a:rPr lang="lt-LT" u="sng" dirty="0">
                <a:solidFill>
                  <a:srgbClr val="DB4437"/>
                </a:solidFill>
                <a:latin typeface="Arial" charset="0"/>
              </a:rPr>
            </a:br>
            <a:endParaRPr lang="lt-LT" u="sng" dirty="0">
              <a:solidFill>
                <a:srgbClr val="DB4437"/>
              </a:solidFill>
              <a:latin typeface="Arial" charset="0"/>
            </a:endParaRPr>
          </a:p>
          <a:p>
            <a:pPr marL="0" indent="0">
              <a:buNone/>
            </a:pPr>
            <a:r>
              <a:rPr lang="lt-LT" sz="1100" u="sng" dirty="0">
                <a:solidFill>
                  <a:srgbClr val="DB4437"/>
                </a:solidFill>
                <a:latin typeface="Arial" charset="0"/>
              </a:rPr>
              <a:t/>
            </a:r>
            <a:br>
              <a:rPr lang="lt-LT" sz="1100" u="sng" dirty="0">
                <a:solidFill>
                  <a:srgbClr val="DB4437"/>
                </a:solidFill>
                <a:latin typeface="Arial" charset="0"/>
              </a:rPr>
            </a:br>
            <a:endParaRPr lang="lt-LT" dirty="0"/>
          </a:p>
        </p:txBody>
      </p:sp>
    </p:spTree>
    <p:extLst>
      <p:ext uri="{BB962C8B-B14F-4D97-AF65-F5344CB8AC3E}">
        <p14:creationId xmlns:p14="http://schemas.microsoft.com/office/powerpoint/2010/main" val="1369608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535" y="2127713"/>
            <a:ext cx="9404723" cy="1400530"/>
          </a:xfrm>
        </p:spPr>
        <p:txBody>
          <a:bodyPr/>
          <a:lstStyle/>
          <a:p>
            <a:r>
              <a:rPr lang="en-US" dirty="0"/>
              <a:t>Ačiū už dėmesį :)</a:t>
            </a:r>
          </a:p>
        </p:txBody>
      </p:sp>
    </p:spTree>
    <p:extLst>
      <p:ext uri="{BB962C8B-B14F-4D97-AF65-F5344CB8AC3E}">
        <p14:creationId xmlns:p14="http://schemas.microsoft.com/office/powerpoint/2010/main" val="4182149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Turinys</a:t>
            </a:r>
            <a:endParaRPr lang="lt-LT"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t>3 skaidrė: Akies sandara</a:t>
            </a:r>
          </a:p>
          <a:p>
            <a:pPr marL="0" indent="0">
              <a:buNone/>
            </a:pPr>
            <a:r>
              <a:rPr lang="en-US" dirty="0"/>
              <a:t>4 skaidrė: Kaip akyje susidaro vaizdas</a:t>
            </a:r>
          </a:p>
          <a:p>
            <a:pPr marL="0" indent="0">
              <a:buNone/>
            </a:pPr>
            <a:r>
              <a:rPr lang="en-US" dirty="0"/>
              <a:t>5 skaidrė: Trumparegystė</a:t>
            </a:r>
            <a:endParaRPr lang="lt-LT" dirty="0">
              <a:solidFill>
                <a:srgbClr val="000000"/>
              </a:solidFill>
              <a:latin typeface="Calibri" charset="0"/>
            </a:endParaRPr>
          </a:p>
          <a:p>
            <a:pPr marL="0" indent="0">
              <a:buNone/>
            </a:pPr>
            <a:r>
              <a:rPr lang="en-US" dirty="0"/>
              <a:t>6 skaidrė: Toliaregystė</a:t>
            </a:r>
          </a:p>
          <a:p>
            <a:pPr marL="0" indent="0">
              <a:buNone/>
            </a:pPr>
            <a:r>
              <a:rPr lang="en-US" dirty="0"/>
              <a:t>7 skaidrė: Akiniai</a:t>
            </a:r>
          </a:p>
          <a:p>
            <a:pPr marL="0" indent="0">
              <a:buNone/>
            </a:pPr>
            <a:r>
              <a:rPr lang="en-US" dirty="0"/>
              <a:t>8 skaidrė: </a:t>
            </a:r>
            <a:r>
              <a:rPr lang="en-US" dirty="0" err="1" smtClean="0"/>
              <a:t>Kodėl</a:t>
            </a:r>
            <a:r>
              <a:rPr lang="en-US" dirty="0" smtClean="0"/>
              <a:t> </a:t>
            </a:r>
            <a:r>
              <a:rPr lang="en-US" dirty="0"/>
              <a:t>turime dvi akis?</a:t>
            </a:r>
          </a:p>
          <a:p>
            <a:pPr marL="0" indent="0">
              <a:buNone/>
            </a:pPr>
            <a:r>
              <a:rPr lang="en-US" dirty="0"/>
              <a:t>9 </a:t>
            </a:r>
            <a:r>
              <a:rPr lang="en-US" dirty="0" err="1"/>
              <a:t>skaidrė</a:t>
            </a:r>
            <a:r>
              <a:rPr lang="en-US" dirty="0"/>
              <a:t>: </a:t>
            </a:r>
            <a:r>
              <a:rPr lang="en-US" dirty="0" err="1" smtClean="0"/>
              <a:t>Klausimai</a:t>
            </a:r>
            <a:endParaRPr lang="en-US" dirty="0"/>
          </a:p>
          <a:p>
            <a:pPr marL="0" indent="0">
              <a:buNone/>
            </a:pPr>
            <a:r>
              <a:rPr lang="en-US" dirty="0"/>
              <a:t>10 </a:t>
            </a:r>
            <a:r>
              <a:rPr lang="en-US" dirty="0" err="1"/>
              <a:t>skaidrė</a:t>
            </a:r>
            <a:r>
              <a:rPr lang="en-US" dirty="0"/>
              <a:t>: </a:t>
            </a:r>
            <a:r>
              <a:rPr lang="en-US" dirty="0" err="1" smtClean="0"/>
              <a:t>Atsakymai</a:t>
            </a:r>
            <a:endParaRPr lang="en-US" dirty="0"/>
          </a:p>
          <a:p>
            <a:pPr marL="0" indent="0">
              <a:buNone/>
            </a:pPr>
            <a:r>
              <a:rPr lang="en-US" dirty="0"/>
              <a:t>11 </a:t>
            </a:r>
            <a:r>
              <a:rPr lang="en-US" dirty="0" err="1"/>
              <a:t>skaidrė</a:t>
            </a:r>
            <a:r>
              <a:rPr lang="en-US" dirty="0"/>
              <a:t>: </a:t>
            </a:r>
            <a:r>
              <a:rPr lang="en-US" dirty="0" smtClean="0"/>
              <a:t> </a:t>
            </a:r>
            <a:r>
              <a:rPr lang="en-US" dirty="0" err="1" smtClean="0"/>
              <a:t>Literatūra</a:t>
            </a:r>
            <a:endParaRPr lang="en-US" dirty="0"/>
          </a:p>
        </p:txBody>
      </p:sp>
    </p:spTree>
    <p:extLst>
      <p:ext uri="{BB962C8B-B14F-4D97-AF65-F5344CB8AC3E}">
        <p14:creationId xmlns:p14="http://schemas.microsoft.com/office/powerpoint/2010/main" val="1582628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latin typeface="Calibri" charset="0"/>
              </a:rPr>
              <a:t>Akies sandara</a:t>
            </a:r>
            <a:r>
              <a:rPr lang="en-US" dirty="0"/>
              <a:t/>
            </a:r>
            <a:br>
              <a:rPr lang="en-US" dirty="0"/>
            </a:br>
            <a:endParaRPr lang="lt-LT" dirty="0"/>
          </a:p>
        </p:txBody>
      </p:sp>
      <p:pic>
        <p:nvPicPr>
          <p:cNvPr id="4" name="Paveikslėlis 3" descr="eye.jpg"/>
          <p:cNvPicPr>
            <a:picLocks noChangeAspect="1"/>
          </p:cNvPicPr>
          <p:nvPr/>
        </p:nvPicPr>
        <p:blipFill>
          <a:blip r:embed="rId3"/>
          <a:stretch>
            <a:fillRect/>
          </a:stretch>
        </p:blipFill>
        <p:spPr>
          <a:xfrm>
            <a:off x="1008063" y="1237810"/>
            <a:ext cx="8428037" cy="5420165"/>
          </a:xfrm>
          <a:prstGeom prst="rect">
            <a:avLst/>
          </a:prstGeom>
        </p:spPr>
      </p:pic>
    </p:spTree>
    <p:extLst>
      <p:ext uri="{BB962C8B-B14F-4D97-AF65-F5344CB8AC3E}">
        <p14:creationId xmlns:p14="http://schemas.microsoft.com/office/powerpoint/2010/main" val="2265725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solidFill>
                  <a:srgbClr val="FFFFFF"/>
                </a:solidFill>
                <a:latin typeface="Century Gothic" charset="0"/>
              </a:rPr>
              <a:t>  </a:t>
            </a:r>
            <a:r>
              <a:rPr lang="lt-LT" dirty="0">
                <a:solidFill>
                  <a:srgbClr val="FFFFFF"/>
                </a:solidFill>
                <a:latin typeface="Calibri" charset="0"/>
              </a:rPr>
              <a:t>Kaip akyje susidaro vaizdas</a:t>
            </a:r>
            <a:r>
              <a:rPr lang="lt-LT" dirty="0">
                <a:latin typeface="Century Gothic" charset="0"/>
              </a:rPr>
              <a:t/>
            </a:r>
            <a:br>
              <a:rPr lang="lt-LT" dirty="0">
                <a:latin typeface="Century Gothic" charset="0"/>
              </a:rPr>
            </a:br>
            <a:r>
              <a:rPr lang="lt-LT" dirty="0">
                <a:latin typeface="Century Gothic" charset="0"/>
              </a:rPr>
              <a:t/>
            </a:r>
            <a:br>
              <a:rPr lang="lt-LT" dirty="0">
                <a:latin typeface="Century Gothic" charset="0"/>
              </a:rPr>
            </a:br>
            <a:r>
              <a:rPr lang="lt-LT" dirty="0">
                <a:latin typeface="Century Gothic" charset="0"/>
              </a:rPr>
              <a:t> </a:t>
            </a:r>
            <a:br>
              <a:rPr lang="lt-LT" dirty="0">
                <a:latin typeface="Century Gothic" charset="0"/>
              </a:rPr>
            </a:br>
            <a:r>
              <a:rPr lang="lt-LT" dirty="0">
                <a:latin typeface="Century Gothic" charset="0"/>
              </a:rPr>
              <a:t> </a:t>
            </a:r>
          </a:p>
        </p:txBody>
      </p:sp>
      <p:sp>
        <p:nvSpPr>
          <p:cNvPr id="3" name="Turinio vietos rezervavimo ženklas 2"/>
          <p:cNvSpPr>
            <a:spLocks noGrp="1"/>
          </p:cNvSpPr>
          <p:nvPr>
            <p:ph idx="1"/>
          </p:nvPr>
        </p:nvSpPr>
        <p:spPr>
          <a:xfrm>
            <a:off x="620849" y="1883144"/>
            <a:ext cx="9429614" cy="4365256"/>
          </a:xfrm>
        </p:spPr>
        <p:txBody>
          <a:bodyPr vert="horz" lIns="91440" tIns="45720" rIns="91440" bIns="45720" rtlCol="0" anchor="t">
            <a:normAutofit fontScale="92500" lnSpcReduction="10000"/>
          </a:bodyPr>
          <a:lstStyle/>
          <a:p>
            <a:pPr marL="0" indent="0">
              <a:buNone/>
            </a:pPr>
            <a:r>
              <a:rPr lang="lt-LT" dirty="0">
                <a:solidFill>
                  <a:srgbClr val="FFFFFF"/>
                </a:solidFill>
                <a:latin typeface="Calibri" charset="0"/>
              </a:rPr>
              <a:t>1. Atsispindėję nuo daikto, į kurį žiūrime, spinduliai, akies optinių terpių (ragenos, lęšiuko) veikiami, lūžta ir susikerta </a:t>
            </a:r>
            <a:r>
              <a:rPr lang="lt-LT" dirty="0" err="1">
                <a:solidFill>
                  <a:srgbClr val="FFFFFF"/>
                </a:solidFill>
                <a:latin typeface="Calibri" charset="0"/>
              </a:rPr>
              <a:t>fotoreceptoriuose</a:t>
            </a:r>
            <a:r>
              <a:rPr lang="lt-LT" dirty="0">
                <a:solidFill>
                  <a:srgbClr val="FFFFFF"/>
                </a:solidFill>
                <a:latin typeface="Calibri" charset="0"/>
              </a:rPr>
              <a:t>. Vadinasi, tinklainėje susidaro tikras, bet atvirkščias (</a:t>
            </a:r>
            <a:r>
              <a:rPr lang="lt-LT" dirty="0" err="1">
                <a:solidFill>
                  <a:srgbClr val="FFFFFF"/>
                </a:solidFill>
                <a:latin typeface="Calibri" charset="0"/>
              </a:rPr>
              <a:t>inversinis</a:t>
            </a:r>
            <a:r>
              <a:rPr lang="lt-LT" dirty="0">
                <a:solidFill>
                  <a:srgbClr val="FFFFFF"/>
                </a:solidFill>
                <a:latin typeface="Calibri" charset="0"/>
              </a:rPr>
              <a:t>) daikto vaizdas.</a:t>
            </a:r>
          </a:p>
          <a:p>
            <a:pPr marL="0" indent="0">
              <a:buNone/>
            </a:pPr>
            <a:r>
              <a:rPr lang="lt-LT" dirty="0">
                <a:solidFill>
                  <a:srgbClr val="000000"/>
                </a:solidFill>
                <a:latin typeface="Calibri" charset="0"/>
              </a:rPr>
              <a:t/>
            </a:r>
            <a:br>
              <a:rPr lang="lt-LT" dirty="0">
                <a:solidFill>
                  <a:srgbClr val="000000"/>
                </a:solidFill>
                <a:latin typeface="Calibri" charset="0"/>
              </a:rPr>
            </a:br>
            <a:endParaRPr lang="lt-LT" dirty="0">
              <a:solidFill>
                <a:srgbClr val="000000"/>
              </a:solidFill>
              <a:latin typeface="Calibri" charset="0"/>
            </a:endParaRPr>
          </a:p>
          <a:p>
            <a:pPr marL="0" indent="0">
              <a:buNone/>
            </a:pPr>
            <a:r>
              <a:rPr lang="lt-LT" dirty="0">
                <a:solidFill>
                  <a:srgbClr val="FFFFFF"/>
                </a:solidFill>
                <a:latin typeface="Calibri" charset="0"/>
              </a:rPr>
              <a:t>2. </a:t>
            </a:r>
            <a:r>
              <a:rPr lang="lt-LT" dirty="0" err="1">
                <a:solidFill>
                  <a:srgbClr val="FFFFFF"/>
                </a:solidFill>
                <a:latin typeface="Calibri" charset="0"/>
              </a:rPr>
              <a:t>Impulsai,atsiradę</a:t>
            </a:r>
            <a:r>
              <a:rPr lang="lt-LT" dirty="0">
                <a:solidFill>
                  <a:srgbClr val="FFFFFF"/>
                </a:solidFill>
                <a:latin typeface="Calibri" charset="0"/>
              </a:rPr>
              <a:t> </a:t>
            </a:r>
            <a:r>
              <a:rPr lang="lt-LT" dirty="0" err="1">
                <a:solidFill>
                  <a:srgbClr val="FFFFFF"/>
                </a:solidFill>
                <a:latin typeface="Calibri" charset="0"/>
              </a:rPr>
              <a:t>fotoreceptoriuose</a:t>
            </a:r>
            <a:r>
              <a:rPr lang="lt-LT" dirty="0">
                <a:solidFill>
                  <a:srgbClr val="FFFFFF"/>
                </a:solidFill>
                <a:latin typeface="Calibri" charset="0"/>
              </a:rPr>
              <a:t>, perduodami nervinėmis skaidulomis į smegenų žievės regos centrus.</a:t>
            </a:r>
          </a:p>
          <a:p>
            <a:pPr marL="0" indent="0">
              <a:buNone/>
            </a:pPr>
            <a:r>
              <a:rPr lang="lt-LT" dirty="0">
                <a:solidFill>
                  <a:srgbClr val="000000"/>
                </a:solidFill>
                <a:latin typeface="Calibri" charset="0"/>
              </a:rPr>
              <a:t/>
            </a:r>
            <a:br>
              <a:rPr lang="lt-LT" dirty="0">
                <a:solidFill>
                  <a:srgbClr val="000000"/>
                </a:solidFill>
                <a:latin typeface="Calibri" charset="0"/>
              </a:rPr>
            </a:br>
            <a:endParaRPr lang="lt-LT" dirty="0">
              <a:solidFill>
                <a:srgbClr val="000000"/>
              </a:solidFill>
              <a:latin typeface="Calibri" charset="0"/>
            </a:endParaRPr>
          </a:p>
          <a:p>
            <a:pPr marL="0" indent="0">
              <a:buNone/>
            </a:pPr>
            <a:r>
              <a:rPr lang="lt-LT" dirty="0">
                <a:solidFill>
                  <a:srgbClr val="FFFFFF"/>
                </a:solidFill>
                <a:latin typeface="Calibri" charset="0"/>
              </a:rPr>
              <a:t>3. Žievės centruose nervinio impulso energija virsta regos pojūčiu. Iki šiol mokslininkams neaišku, kaip visa tai įvyksta.</a:t>
            </a:r>
          </a:p>
          <a:p>
            <a:pPr marL="0" indent="0">
              <a:buNone/>
            </a:pPr>
            <a:r>
              <a:rPr lang="lt-LT" dirty="0"/>
              <a:t/>
            </a:r>
            <a:br>
              <a:rPr lang="lt-LT" dirty="0"/>
            </a:br>
            <a:endParaRPr lang="lt-LT" dirty="0"/>
          </a:p>
        </p:txBody>
      </p:sp>
    </p:spTree>
    <p:extLst>
      <p:ext uri="{BB962C8B-B14F-4D97-AF65-F5344CB8AC3E}">
        <p14:creationId xmlns:p14="http://schemas.microsoft.com/office/powerpoint/2010/main" val="2484103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solidFill>
                  <a:srgbClr val="FFFFFF"/>
                </a:solidFill>
                <a:latin typeface="Calibri" charset="0"/>
              </a:rPr>
              <a:t>Trumparegystė</a:t>
            </a:r>
            <a:br>
              <a:rPr lang="lt-LT" dirty="0">
                <a:solidFill>
                  <a:srgbClr val="FFFFFF"/>
                </a:solidFill>
                <a:latin typeface="Calibri" charset="0"/>
              </a:rPr>
            </a:br>
            <a:r>
              <a:rPr lang="lt-LT" dirty="0">
                <a:solidFill>
                  <a:srgbClr val="FFFFFF"/>
                </a:solidFill>
                <a:latin typeface="Calibri" charset="0"/>
              </a:rPr>
              <a:t/>
            </a:r>
            <a:br>
              <a:rPr lang="lt-LT" dirty="0">
                <a:solidFill>
                  <a:srgbClr val="FFFFFF"/>
                </a:solidFill>
                <a:latin typeface="Calibri" charset="0"/>
              </a:rPr>
            </a:br>
            <a:r>
              <a:rPr lang="lt-LT" dirty="0"/>
              <a:t/>
            </a:r>
            <a:br>
              <a:rPr lang="lt-LT" dirty="0"/>
            </a:br>
            <a:endParaRPr lang="lt-LT" dirty="0"/>
          </a:p>
        </p:txBody>
      </p:sp>
      <p:sp>
        <p:nvSpPr>
          <p:cNvPr id="3" name="Turinio vietos rezervavimo ženklas 2"/>
          <p:cNvSpPr>
            <a:spLocks noGrp="1"/>
          </p:cNvSpPr>
          <p:nvPr>
            <p:ph sz="half" idx="1"/>
          </p:nvPr>
        </p:nvSpPr>
        <p:spPr>
          <a:xfrm>
            <a:off x="803078" y="1633926"/>
            <a:ext cx="4696022" cy="4622412"/>
          </a:xfrm>
        </p:spPr>
        <p:txBody>
          <a:bodyPr vert="horz" lIns="91440" tIns="45720" rIns="91440" bIns="45720" rtlCol="0" anchor="t">
            <a:normAutofit fontScale="85000" lnSpcReduction="20000"/>
          </a:bodyPr>
          <a:lstStyle/>
          <a:p>
            <a:pPr marL="0" indent="0">
              <a:buNone/>
            </a:pPr>
            <a:r>
              <a:rPr lang="lt-LT" sz="2400" b="1" dirty="0">
                <a:solidFill>
                  <a:srgbClr val="FFFFFF"/>
                </a:solidFill>
                <a:latin typeface="Calibri" charset="0"/>
              </a:rPr>
              <a:t>Trumparegystė</a:t>
            </a:r>
            <a:r>
              <a:rPr lang="lt-LT" sz="2400" dirty="0">
                <a:solidFill>
                  <a:srgbClr val="FFFFFF"/>
                </a:solidFill>
                <a:latin typeface="Calibri" charset="0"/>
              </a:rPr>
              <a:t> — </a:t>
            </a:r>
            <a:r>
              <a:rPr lang="lt-LT" sz="2400" dirty="0">
                <a:solidFill>
                  <a:srgbClr val="FFFFFF"/>
                </a:solidFill>
                <a:latin typeface="Arial" charset="0"/>
              </a:rPr>
              <a:t>tai akių refrakcijos yda, kai žmogus blogai mato tolimus daiktus, nes jų vaizdas susidaro prieš tinklainę. Trumparegių žmonių arba akies obuolys būna per daug pailgas, arba pernelyg iškilusi ragena, dėl ko į akį patenkantys spinduliai susitinka nepasiekę tinklainės.</a:t>
            </a:r>
          </a:p>
          <a:p>
            <a:pPr marL="0" indent="0">
              <a:buNone/>
            </a:pPr>
            <a:r>
              <a:rPr lang="lt-LT" sz="2400" dirty="0">
                <a:solidFill>
                  <a:srgbClr val="FFFFFF"/>
                </a:solidFill>
                <a:latin typeface="Arial" charset="0"/>
              </a:rPr>
              <a:t>Trumparegystė gali būti diagnozuota bet kokio amžiaus žmonėms, tačiau dažniausiais ji nustatoma 7-12 metų vaikams. Paprastai ši yda stiprėja paauglystėje, o 18-40 metų laikotarpyje regos aštrumas stabilizuojasi.</a:t>
            </a:r>
          </a:p>
          <a:p>
            <a:pPr marL="0" indent="0">
              <a:buNone/>
            </a:pPr>
            <a:r>
              <a:rPr lang="lt-LT" dirty="0"/>
              <a:t/>
            </a:r>
            <a:br>
              <a:rPr lang="lt-LT" dirty="0"/>
            </a:br>
            <a:r>
              <a:rPr lang="lt-LT" dirty="0"/>
              <a:t/>
            </a:r>
            <a:br>
              <a:rPr lang="lt-LT" dirty="0"/>
            </a:br>
            <a:endParaRPr lang="lt-LT" dirty="0"/>
          </a:p>
        </p:txBody>
      </p:sp>
      <p:pic>
        <p:nvPicPr>
          <p:cNvPr id="4" name="Picture 3" descr="normali_akis.jpg"/>
          <p:cNvPicPr>
            <a:picLocks noChangeAspect="1"/>
          </p:cNvPicPr>
          <p:nvPr/>
        </p:nvPicPr>
        <p:blipFill>
          <a:blip r:embed="rId3"/>
          <a:stretch>
            <a:fillRect/>
          </a:stretch>
        </p:blipFill>
        <p:spPr>
          <a:xfrm>
            <a:off x="6249775" y="1633926"/>
            <a:ext cx="1841500" cy="1460500"/>
          </a:xfrm>
          <a:prstGeom prst="rect">
            <a:avLst/>
          </a:prstGeom>
        </p:spPr>
      </p:pic>
      <p:pic>
        <p:nvPicPr>
          <p:cNvPr id="5" name="Picture 4" descr="trumparege_akis.jpg"/>
          <p:cNvPicPr>
            <a:picLocks noChangeAspect="1"/>
          </p:cNvPicPr>
          <p:nvPr/>
        </p:nvPicPr>
        <p:blipFill>
          <a:blip r:embed="rId4"/>
          <a:stretch>
            <a:fillRect/>
          </a:stretch>
        </p:blipFill>
        <p:spPr>
          <a:xfrm>
            <a:off x="6249775" y="3141201"/>
            <a:ext cx="1841500" cy="1460500"/>
          </a:xfrm>
          <a:prstGeom prst="rect">
            <a:avLst/>
          </a:prstGeom>
        </p:spPr>
      </p:pic>
      <p:sp>
        <p:nvSpPr>
          <p:cNvPr id="6" name="TextBox 5"/>
          <p:cNvSpPr txBox="1"/>
          <p:nvPr/>
        </p:nvSpPr>
        <p:spPr>
          <a:xfrm>
            <a:off x="8090077" y="2597838"/>
            <a:ext cx="2743200" cy="369332"/>
          </a:xfrm>
          <a:prstGeom prst="rect">
            <a:avLst/>
          </a:prstGeom>
        </p:spPr>
        <p:txBody>
          <a:bodyPr rtlCol="0">
            <a:spAutoFit/>
          </a:bodyPr>
          <a:lstStyle/>
          <a:p>
            <a:r>
              <a:rPr lang="en-US" dirty="0"/>
              <a:t>Normali akis</a:t>
            </a:r>
          </a:p>
        </p:txBody>
      </p:sp>
      <p:sp>
        <p:nvSpPr>
          <p:cNvPr id="7" name="TextBox 6"/>
          <p:cNvSpPr txBox="1"/>
          <p:nvPr/>
        </p:nvSpPr>
        <p:spPr>
          <a:xfrm>
            <a:off x="8090077" y="4072022"/>
            <a:ext cx="2743200" cy="369332"/>
          </a:xfrm>
          <a:prstGeom prst="rect">
            <a:avLst/>
          </a:prstGeom>
        </p:spPr>
        <p:txBody>
          <a:bodyPr rtlCol="0">
            <a:spAutoFit/>
          </a:bodyPr>
          <a:lstStyle/>
          <a:p>
            <a:r>
              <a:rPr lang="en-US" dirty="0"/>
              <a:t>Trumparegė akis</a:t>
            </a:r>
          </a:p>
        </p:txBody>
      </p:sp>
      <p:pic>
        <p:nvPicPr>
          <p:cNvPr id="8" name="Picture 7" descr="lflffl.png"/>
          <p:cNvPicPr>
            <a:picLocks noChangeAspect="1"/>
          </p:cNvPicPr>
          <p:nvPr/>
        </p:nvPicPr>
        <p:blipFill rotWithShape="1">
          <a:blip r:embed="rId5"/>
          <a:srcRect l="44539"/>
          <a:stretch/>
        </p:blipFill>
        <p:spPr>
          <a:xfrm>
            <a:off x="6249775" y="4711700"/>
            <a:ext cx="2292833" cy="1993900"/>
          </a:xfrm>
          <a:prstGeom prst="rect">
            <a:avLst/>
          </a:prstGeom>
        </p:spPr>
      </p:pic>
    </p:spTree>
    <p:extLst>
      <p:ext uri="{BB962C8B-B14F-4D97-AF65-F5344CB8AC3E}">
        <p14:creationId xmlns:p14="http://schemas.microsoft.com/office/powerpoint/2010/main" val="20545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solidFill>
                  <a:srgbClr val="FFFFFF"/>
                </a:solidFill>
                <a:latin typeface="Calibri" charset="0"/>
              </a:rPr>
              <a:t>Toliaregystė</a:t>
            </a:r>
            <a:r>
              <a:rPr lang="lt-LT" dirty="0"/>
              <a:t/>
            </a:r>
            <a:br>
              <a:rPr lang="lt-LT" dirty="0"/>
            </a:br>
            <a:endParaRPr lang="lt-LT" dirty="0"/>
          </a:p>
        </p:txBody>
      </p:sp>
      <p:sp>
        <p:nvSpPr>
          <p:cNvPr id="3" name="Turinio vietos rezervavimo ženklas 2"/>
          <p:cNvSpPr>
            <a:spLocks noGrp="1"/>
          </p:cNvSpPr>
          <p:nvPr>
            <p:ph sz="half" idx="1"/>
          </p:nvPr>
        </p:nvSpPr>
        <p:spPr>
          <a:xfrm>
            <a:off x="787277" y="1586520"/>
            <a:ext cx="4711823" cy="4669818"/>
          </a:xfrm>
        </p:spPr>
        <p:txBody>
          <a:bodyPr vert="horz" lIns="91440" tIns="45720" rIns="91440" bIns="45720" rtlCol="0" anchor="t">
            <a:normAutofit/>
          </a:bodyPr>
          <a:lstStyle/>
          <a:p>
            <a:pPr marL="0" indent="0">
              <a:buNone/>
            </a:pPr>
            <a:r>
              <a:rPr lang="lt-LT" sz="2400" dirty="0">
                <a:solidFill>
                  <a:srgbClr val="FFFFFF"/>
                </a:solidFill>
                <a:latin typeface="Calibri" charset="0"/>
              </a:rPr>
              <a:t>Toliaregystė yra akių refrakcijos yda, kai objekto vaizdas yra sufokusuojamas už tinklainės. Įgimtos toliaregystės atveju akies obuolys būna sutrumpėjęs. Žmogus tada gerai mato toli esančius objektus, tačiau iš arti mato neryškiai. Šis regėjimo sutrikimas ištaisomas nešiojant akinius su glaudžiamaisiais lęšiais.</a:t>
            </a:r>
          </a:p>
          <a:p>
            <a:pPr marL="0" indent="0">
              <a:buNone/>
            </a:pPr>
            <a:r>
              <a:rPr lang="lt-LT" dirty="0"/>
              <a:t/>
            </a:r>
            <a:br>
              <a:rPr lang="lt-LT" dirty="0"/>
            </a:br>
            <a:endParaRPr lang="lt-LT" dirty="0"/>
          </a:p>
        </p:txBody>
      </p:sp>
      <p:pic>
        <p:nvPicPr>
          <p:cNvPr id="5" name="Picture 4" descr="normali_akis.jpg"/>
          <p:cNvPicPr>
            <a:picLocks noChangeAspect="1"/>
          </p:cNvPicPr>
          <p:nvPr/>
        </p:nvPicPr>
        <p:blipFill>
          <a:blip r:embed="rId3"/>
          <a:stretch>
            <a:fillRect/>
          </a:stretch>
        </p:blipFill>
        <p:spPr>
          <a:xfrm>
            <a:off x="6202369" y="1586520"/>
            <a:ext cx="1841500" cy="1460500"/>
          </a:xfrm>
          <a:prstGeom prst="rect">
            <a:avLst/>
          </a:prstGeom>
        </p:spPr>
      </p:pic>
      <p:pic>
        <p:nvPicPr>
          <p:cNvPr id="6" name="Picture 5" descr="toliarege_akis.jpg"/>
          <p:cNvPicPr>
            <a:picLocks noChangeAspect="1"/>
          </p:cNvPicPr>
          <p:nvPr/>
        </p:nvPicPr>
        <p:blipFill>
          <a:blip r:embed="rId4"/>
          <a:stretch>
            <a:fillRect/>
          </a:stretch>
        </p:blipFill>
        <p:spPr>
          <a:xfrm>
            <a:off x="6202369" y="3093796"/>
            <a:ext cx="1841500" cy="1460500"/>
          </a:xfrm>
          <a:prstGeom prst="rect">
            <a:avLst/>
          </a:prstGeom>
        </p:spPr>
      </p:pic>
      <p:sp>
        <p:nvSpPr>
          <p:cNvPr id="7" name="TextBox 6"/>
          <p:cNvSpPr txBox="1"/>
          <p:nvPr/>
        </p:nvSpPr>
        <p:spPr>
          <a:xfrm>
            <a:off x="8121680" y="2532549"/>
            <a:ext cx="2743200" cy="369332"/>
          </a:xfrm>
          <a:prstGeom prst="rect">
            <a:avLst/>
          </a:prstGeom>
        </p:spPr>
        <p:txBody>
          <a:bodyPr rtlCol="0">
            <a:spAutoFit/>
          </a:bodyPr>
          <a:lstStyle/>
          <a:p>
            <a:r>
              <a:rPr lang="en-US" dirty="0"/>
              <a:t>Normali akis</a:t>
            </a:r>
          </a:p>
        </p:txBody>
      </p:sp>
      <p:sp>
        <p:nvSpPr>
          <p:cNvPr id="8" name="TextBox 7"/>
          <p:cNvSpPr txBox="1"/>
          <p:nvPr/>
        </p:nvSpPr>
        <p:spPr>
          <a:xfrm>
            <a:off x="8121680" y="4024616"/>
            <a:ext cx="2743200" cy="369332"/>
          </a:xfrm>
          <a:prstGeom prst="rect">
            <a:avLst/>
          </a:prstGeom>
        </p:spPr>
        <p:txBody>
          <a:bodyPr rtlCol="0">
            <a:spAutoFit/>
          </a:bodyPr>
          <a:lstStyle/>
          <a:p>
            <a:r>
              <a:rPr lang="en-US" dirty="0"/>
              <a:t>Toliaregė akis</a:t>
            </a:r>
          </a:p>
        </p:txBody>
      </p:sp>
      <p:pic>
        <p:nvPicPr>
          <p:cNvPr id="10" name="Picture 9" descr="toli.jpg"/>
          <p:cNvPicPr>
            <a:picLocks noChangeAspect="1"/>
          </p:cNvPicPr>
          <p:nvPr/>
        </p:nvPicPr>
        <p:blipFill rotWithShape="1">
          <a:blip r:embed="rId5"/>
          <a:srcRect l="41326"/>
          <a:stretch/>
        </p:blipFill>
        <p:spPr>
          <a:xfrm>
            <a:off x="6202369" y="4687888"/>
            <a:ext cx="2481152" cy="2039937"/>
          </a:xfrm>
          <a:prstGeom prst="rect">
            <a:avLst/>
          </a:prstGeom>
        </p:spPr>
      </p:pic>
    </p:spTree>
    <p:extLst>
      <p:ext uri="{BB962C8B-B14F-4D97-AF65-F5344CB8AC3E}">
        <p14:creationId xmlns:p14="http://schemas.microsoft.com/office/powerpoint/2010/main" val="324975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solidFill>
                  <a:srgbClr val="FFFFFF"/>
                </a:solidFill>
                <a:latin typeface="Calibri" charset="0"/>
              </a:rPr>
              <a:t>Akiniai</a:t>
            </a:r>
            <a:br>
              <a:rPr lang="lt-LT" dirty="0">
                <a:solidFill>
                  <a:srgbClr val="FFFFFF"/>
                </a:solidFill>
                <a:latin typeface="Calibri" charset="0"/>
              </a:rPr>
            </a:br>
            <a:r>
              <a:rPr lang="lt-LT" dirty="0"/>
              <a:t/>
            </a:r>
            <a:br>
              <a:rPr lang="lt-LT" dirty="0"/>
            </a:br>
            <a:endParaRPr lang="lt-LT" dirty="0"/>
          </a:p>
        </p:txBody>
      </p:sp>
      <p:sp>
        <p:nvSpPr>
          <p:cNvPr id="3" name="Turinio vietos rezervavimo ženklas 2"/>
          <p:cNvSpPr>
            <a:spLocks noGrp="1"/>
          </p:cNvSpPr>
          <p:nvPr>
            <p:ph sz="half" idx="1"/>
          </p:nvPr>
        </p:nvSpPr>
        <p:spPr>
          <a:xfrm>
            <a:off x="780582" y="1533450"/>
            <a:ext cx="4396339" cy="4195763"/>
          </a:xfrm>
        </p:spPr>
        <p:txBody>
          <a:bodyPr vert="horz" lIns="91440" tIns="45720" rIns="91440" bIns="45720" rtlCol="0" anchor="t">
            <a:normAutofit/>
          </a:bodyPr>
          <a:lstStyle/>
          <a:p>
            <a:pPr marL="0" indent="0">
              <a:buNone/>
            </a:pPr>
            <a:r>
              <a:rPr lang="lt-LT" sz="2400" dirty="0">
                <a:solidFill>
                  <a:srgbClr val="FFFFFF"/>
                </a:solidFill>
                <a:latin typeface="Calibri" charset="0"/>
              </a:rPr>
              <a:t>Trumparegiams:</a:t>
            </a:r>
          </a:p>
          <a:p>
            <a:pPr marL="0" indent="0">
              <a:buNone/>
            </a:pPr>
            <a:r>
              <a:rPr lang="lt-LT" sz="2400" dirty="0">
                <a:solidFill>
                  <a:srgbClr val="FFFFFF"/>
                </a:solidFill>
                <a:latin typeface="Calibri" charset="0"/>
              </a:rPr>
              <a:t>sklaidomieji lęšiai sumažina akies laužiamąją gebą. Jų akinių laužiamoji geba pvz.: -0,5D; -2D; -3,5D ir t.t.</a:t>
            </a:r>
          </a:p>
          <a:p>
            <a:pPr marL="0" indent="0">
              <a:buNone/>
            </a:pPr>
            <a:r>
              <a:rPr lang="lt-LT" sz="2400" dirty="0"/>
              <a:t/>
            </a:r>
            <a:br>
              <a:rPr lang="lt-LT" sz="2400" dirty="0"/>
            </a:br>
            <a:endParaRPr lang="lt-LT" sz="2400" dirty="0"/>
          </a:p>
        </p:txBody>
      </p:sp>
      <p:sp>
        <p:nvSpPr>
          <p:cNvPr id="4" name="Turinio vietos rezervavimo ženklas 3"/>
          <p:cNvSpPr>
            <a:spLocks noGrp="1"/>
          </p:cNvSpPr>
          <p:nvPr>
            <p:ph sz="half" idx="2"/>
          </p:nvPr>
        </p:nvSpPr>
        <p:spPr>
          <a:xfrm>
            <a:off x="7321929" y="1356844"/>
            <a:ext cx="4396341" cy="4200245"/>
          </a:xfrm>
        </p:spPr>
        <p:txBody>
          <a:bodyPr vert="horz" lIns="91440" tIns="45720" rIns="91440" bIns="45720" rtlCol="0" anchor="t">
            <a:normAutofit/>
          </a:bodyPr>
          <a:lstStyle/>
          <a:p>
            <a:pPr marL="0" indent="0">
              <a:buNone/>
            </a:pPr>
            <a:r>
              <a:rPr lang="lt-LT" sz="2400" dirty="0">
                <a:solidFill>
                  <a:srgbClr val="FFFFFF"/>
                </a:solidFill>
                <a:latin typeface="Calibri" charset="0"/>
              </a:rPr>
              <a:t>Toliaregiams:</a:t>
            </a:r>
          </a:p>
          <a:p>
            <a:pPr marL="0" indent="0">
              <a:buNone/>
            </a:pPr>
            <a:r>
              <a:rPr lang="lt-LT" sz="2400" dirty="0">
                <a:solidFill>
                  <a:srgbClr val="FFFFFF"/>
                </a:solidFill>
                <a:latin typeface="Calibri" charset="0"/>
              </a:rPr>
              <a:t>glaudžiamieji lęšiai didina akies laužiamąją gebą. Jų akinių laužiamoji geba pvz.: +1D; +2,5D; +3D ir t.t.</a:t>
            </a:r>
          </a:p>
          <a:p>
            <a:pPr marL="0" indent="0">
              <a:buNone/>
            </a:pPr>
            <a:r>
              <a:rPr lang="lt-LT" sz="2400" dirty="0"/>
              <a:t/>
            </a:r>
            <a:br>
              <a:rPr lang="lt-LT" sz="2400" dirty="0"/>
            </a:br>
            <a:endParaRPr lang="lt-LT" sz="2400"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469" t="8985" r="3577" b="8819"/>
          <a:stretch/>
        </p:blipFill>
        <p:spPr bwMode="auto">
          <a:xfrm>
            <a:off x="2472606" y="3399416"/>
            <a:ext cx="8604200" cy="3259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8317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solidFill>
                  <a:srgbClr val="FFFFFF"/>
                </a:solidFill>
                <a:latin typeface="Calibri" charset="0"/>
              </a:rPr>
              <a:t>Kodėl turime dvi akis?</a:t>
            </a:r>
            <a:br>
              <a:rPr lang="lt-LT" dirty="0">
                <a:solidFill>
                  <a:srgbClr val="FFFFFF"/>
                </a:solidFill>
                <a:latin typeface="Calibri" charset="0"/>
              </a:rPr>
            </a:br>
            <a:r>
              <a:rPr lang="lt-LT" dirty="0"/>
              <a:t/>
            </a:r>
            <a:br>
              <a:rPr lang="lt-LT" dirty="0"/>
            </a:br>
            <a:endParaRPr lang="lt-LT" dirty="0"/>
          </a:p>
        </p:txBody>
      </p:sp>
      <p:sp>
        <p:nvSpPr>
          <p:cNvPr id="3" name="Turinio vietos rezervavimo ženklas 2"/>
          <p:cNvSpPr>
            <a:spLocks noGrp="1"/>
          </p:cNvSpPr>
          <p:nvPr>
            <p:ph idx="1"/>
          </p:nvPr>
        </p:nvSpPr>
        <p:spPr/>
        <p:txBody>
          <a:bodyPr vert="horz" lIns="91440" tIns="45720" rIns="91440" bIns="45720" rtlCol="0" anchor="t">
            <a:normAutofit/>
          </a:bodyPr>
          <a:lstStyle/>
          <a:p>
            <a:pPr marL="0" indent="0">
              <a:buNone/>
            </a:pPr>
            <a:r>
              <a:rPr lang="lt-LT" sz="2800" dirty="0">
                <a:solidFill>
                  <a:srgbClr val="FFFFFF"/>
                </a:solidFill>
                <a:latin typeface="Calibri" charset="0"/>
              </a:rPr>
              <a:t>Žiūrėdami į daiktus abiem akimis, juntame visus tris matmenis: plotį, aukštį ir gylį, todėl galime aiškiai suvokti, kuris daiktas yra arčiau, o kuris — toliau. Viena akimi trimatė erdvė būtų suvokiama blogiau.</a:t>
            </a:r>
          </a:p>
          <a:p>
            <a:pPr marL="0" indent="0">
              <a:buNone/>
            </a:pPr>
            <a:r>
              <a:rPr lang="lt-LT" dirty="0"/>
              <a:t/>
            </a:r>
            <a:br>
              <a:rPr lang="lt-LT" dirty="0"/>
            </a:br>
            <a:endParaRPr lang="lt-LT" dirty="0"/>
          </a:p>
        </p:txBody>
      </p:sp>
      <p:pic>
        <p:nvPicPr>
          <p:cNvPr id="4" name="Picture 3" descr="rsgrsrtg.jpg"/>
          <p:cNvPicPr>
            <a:picLocks noChangeAspect="1"/>
          </p:cNvPicPr>
          <p:nvPr/>
        </p:nvPicPr>
        <p:blipFill>
          <a:blip r:embed="rId3"/>
          <a:stretch>
            <a:fillRect/>
          </a:stretch>
        </p:blipFill>
        <p:spPr>
          <a:xfrm>
            <a:off x="5988548" y="3802191"/>
            <a:ext cx="4402393" cy="2351324"/>
          </a:xfrm>
          <a:prstGeom prst="rect">
            <a:avLst/>
          </a:prstGeom>
        </p:spPr>
      </p:pic>
    </p:spTree>
    <p:extLst>
      <p:ext uri="{BB962C8B-B14F-4D97-AF65-F5344CB8AC3E}">
        <p14:creationId xmlns:p14="http://schemas.microsoft.com/office/powerpoint/2010/main" val="2356176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solidFill>
                  <a:srgbClr val="FFFFFF"/>
                </a:solidFill>
                <a:latin typeface="Calibri" charset="0"/>
              </a:rPr>
              <a:t>Klausimai</a:t>
            </a:r>
            <a:br>
              <a:rPr lang="lt-LT" dirty="0">
                <a:solidFill>
                  <a:srgbClr val="FFFFFF"/>
                </a:solidFill>
                <a:latin typeface="Calibri" charset="0"/>
              </a:rPr>
            </a:br>
            <a:r>
              <a:rPr lang="lt-LT" dirty="0"/>
              <a:t/>
            </a:r>
            <a:br>
              <a:rPr lang="lt-LT" dirty="0"/>
            </a:br>
            <a:endParaRPr lang="lt-LT" dirty="0"/>
          </a:p>
        </p:txBody>
      </p:sp>
      <p:sp>
        <p:nvSpPr>
          <p:cNvPr id="5" name="Content Placeholder 4"/>
          <p:cNvSpPr>
            <a:spLocks noGrp="1"/>
          </p:cNvSpPr>
          <p:nvPr>
            <p:ph idx="1"/>
          </p:nvPr>
        </p:nvSpPr>
        <p:spPr>
          <a:xfrm>
            <a:off x="708267" y="1341585"/>
            <a:ext cx="9246946" cy="4906815"/>
          </a:xfrm>
        </p:spPr>
        <p:txBody>
          <a:bodyPr vert="horz" lIns="91440" tIns="45720" rIns="91440" bIns="45720" rtlCol="0" anchor="t">
            <a:normAutofit/>
          </a:bodyPr>
          <a:lstStyle/>
          <a:p>
            <a:pPr marL="0" indent="0">
              <a:buNone/>
            </a:pPr>
            <a:r>
              <a:rPr lang="en-US" dirty="0"/>
              <a:t>1. Koks šios akies sutrikimas?</a:t>
            </a:r>
          </a:p>
          <a:p>
            <a:pPr marL="0" indent="0">
              <a:buNone/>
            </a:pPr>
            <a:endParaRPr lang="en-US" dirty="0"/>
          </a:p>
          <a:p>
            <a:pPr marL="0" indent="0">
              <a:buNone/>
            </a:pPr>
            <a:endParaRPr lang="en-US" dirty="0"/>
          </a:p>
          <a:p>
            <a:pPr marL="0" indent="0">
              <a:buNone/>
            </a:pPr>
            <a:r>
              <a:rPr lang="en-US" dirty="0"/>
              <a:t>2. Koks geriausias matymo nuotolis?</a:t>
            </a:r>
          </a:p>
          <a:p>
            <a:pPr marL="0" indent="0">
              <a:buNone/>
            </a:pPr>
            <a:endParaRPr lang="en-US" dirty="0"/>
          </a:p>
          <a:p>
            <a:pPr marL="0" indent="0">
              <a:buNone/>
            </a:pPr>
            <a:r>
              <a:rPr lang="en-US" dirty="0"/>
              <a:t>3. Kokie lęšiai padės šiam </a:t>
            </a:r>
            <a:r>
              <a:rPr lang="en-US" dirty="0" err="1"/>
              <a:t>akies</a:t>
            </a:r>
            <a:r>
              <a:rPr lang="en-US" dirty="0"/>
              <a:t> </a:t>
            </a:r>
            <a:r>
              <a:rPr lang="en-US" dirty="0" err="1" smtClean="0"/>
              <a:t>sutrikimui</a:t>
            </a:r>
            <a:r>
              <a:rPr lang="lt-LT" dirty="0" smtClean="0"/>
              <a:t> koreguoti</a:t>
            </a:r>
            <a:r>
              <a:rPr lang="en-US" dirty="0" smtClean="0"/>
              <a:t>?</a:t>
            </a:r>
            <a:endParaRPr lang="en-US" dirty="0"/>
          </a:p>
          <a:p>
            <a:pPr marL="0" indent="0">
              <a:buNone/>
            </a:pPr>
            <a:r>
              <a:rPr lang="en-US" dirty="0"/>
              <a:t>4. Kodėl akys dvi?</a:t>
            </a:r>
          </a:p>
          <a:p>
            <a:pPr marL="0" indent="0">
              <a:buNone/>
            </a:pPr>
            <a:endParaRPr lang="en-US" dirty="0"/>
          </a:p>
          <a:p>
            <a:pPr marL="0" indent="0">
              <a:buNone/>
            </a:pPr>
            <a:r>
              <a:rPr lang="en-US" dirty="0" smtClean="0"/>
              <a:t>5</a:t>
            </a:r>
            <a:r>
              <a:rPr lang="lt-LT" dirty="0" smtClean="0"/>
              <a:t>. Kokie akiniai padidina akies vyzdžio apšviestumą?</a:t>
            </a:r>
            <a:endParaRPr lang="en-US" dirty="0"/>
          </a:p>
        </p:txBody>
      </p:sp>
      <p:pic>
        <p:nvPicPr>
          <p:cNvPr id="6" name="Picture 5" descr="tollll.png"/>
          <p:cNvPicPr>
            <a:picLocks noChangeAspect="1"/>
          </p:cNvPicPr>
          <p:nvPr/>
        </p:nvPicPr>
        <p:blipFill rotWithShape="1">
          <a:blip r:embed="rId3"/>
          <a:srcRect l="20124"/>
          <a:stretch/>
        </p:blipFill>
        <p:spPr>
          <a:xfrm>
            <a:off x="4873213" y="945953"/>
            <a:ext cx="2721686" cy="1338608"/>
          </a:xfrm>
          <a:prstGeom prst="rect">
            <a:avLst/>
          </a:prstGeom>
        </p:spPr>
      </p:pic>
      <p:pic>
        <p:nvPicPr>
          <p:cNvPr id="7" name="Picture 6" descr="jjjjj.jpg"/>
          <p:cNvPicPr>
            <a:picLocks noChangeAspect="1"/>
          </p:cNvPicPr>
          <p:nvPr/>
        </p:nvPicPr>
        <p:blipFill rotWithShape="1">
          <a:blip r:embed="rId4"/>
          <a:srcRect l="42842"/>
          <a:stretch/>
        </p:blipFill>
        <p:spPr>
          <a:xfrm>
            <a:off x="7315200" y="3141233"/>
            <a:ext cx="2420986" cy="1237129"/>
          </a:xfrm>
          <a:prstGeom prst="rect">
            <a:avLst/>
          </a:prstGeom>
        </p:spPr>
      </p:pic>
    </p:spTree>
    <p:extLst>
      <p:ext uri="{BB962C8B-B14F-4D97-AF65-F5344CB8AC3E}">
        <p14:creationId xmlns:p14="http://schemas.microsoft.com/office/powerpoint/2010/main" val="2068201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as">
  <a:themeElements>
    <a:clrScheme name="Jonas">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Jonas">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a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28</TotalTime>
  <Words>460</Words>
  <Application>Microsoft Office PowerPoint</Application>
  <PresentationFormat>Custom</PresentationFormat>
  <Paragraphs>79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Jonas</vt:lpstr>
      <vt:lpstr>Akies optinės savybės </vt:lpstr>
      <vt:lpstr>Turinys</vt:lpstr>
      <vt:lpstr>Akies sandara </vt:lpstr>
      <vt:lpstr>  Kaip akyje susidaro vaizdas     </vt:lpstr>
      <vt:lpstr>Trumparegystė   </vt:lpstr>
      <vt:lpstr>Toliaregystė </vt:lpstr>
      <vt:lpstr>Akiniai  </vt:lpstr>
      <vt:lpstr>Kodėl turime dvi akis?  </vt:lpstr>
      <vt:lpstr>Klausimai  </vt:lpstr>
      <vt:lpstr>Atsakymai</vt:lpstr>
      <vt:lpstr>Literatūra </vt:lpstr>
      <vt:lpstr>Ačiū už dėmesį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Petr Barborik</dc:creator>
  <cp:lastModifiedBy>robertasseliokas</cp:lastModifiedBy>
  <cp:revision>10</cp:revision>
  <dcterms:created xsi:type="dcterms:W3CDTF">2013-08-01T12:39:21Z</dcterms:created>
  <dcterms:modified xsi:type="dcterms:W3CDTF">2016-03-21T20:11:22Z</dcterms:modified>
</cp:coreProperties>
</file>