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64" r:id="rId3"/>
    <p:sldId id="257" r:id="rId4"/>
    <p:sldId id="266" r:id="rId5"/>
    <p:sldId id="267" r:id="rId6"/>
    <p:sldId id="259" r:id="rId7"/>
    <p:sldId id="262" r:id="rId8"/>
    <p:sldId id="258" r:id="rId9"/>
    <p:sldId id="269" r:id="rId10"/>
    <p:sldId id="270" r:id="rId11"/>
    <p:sldId id="271" r:id="rId12"/>
    <p:sldId id="261" r:id="rId13"/>
    <p:sldId id="278" r:id="rId14"/>
    <p:sldId id="279" r:id="rId15"/>
    <p:sldId id="280" r:id="rId16"/>
    <p:sldId id="263" r:id="rId1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2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1912E-7121-4839-B101-7DEA5B2DD37B}" type="datetimeFigureOut">
              <a:rPr lang="lt-LT" smtClean="0"/>
              <a:t>2016.04.05</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0117E-7E34-4520-8D21-B0ECA92834D7}" type="slidenum">
              <a:rPr lang="lt-LT" smtClean="0"/>
              <a:t>‹#›</a:t>
            </a:fld>
            <a:endParaRPr lang="lt-LT"/>
          </a:p>
        </p:txBody>
      </p:sp>
    </p:spTree>
    <p:extLst>
      <p:ext uri="{BB962C8B-B14F-4D97-AF65-F5344CB8AC3E}">
        <p14:creationId xmlns:p14="http://schemas.microsoft.com/office/powerpoint/2010/main" val="67730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910117E-7E34-4520-8D21-B0ECA92834D7}" type="slidenum">
              <a:rPr lang="lt-LT" smtClean="0"/>
              <a:t>1</a:t>
            </a:fld>
            <a:endParaRPr lang="lt-LT"/>
          </a:p>
        </p:txBody>
      </p:sp>
    </p:spTree>
    <p:extLst>
      <p:ext uri="{BB962C8B-B14F-4D97-AF65-F5344CB8AC3E}">
        <p14:creationId xmlns:p14="http://schemas.microsoft.com/office/powerpoint/2010/main" val="186183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p>
            <a:fld id="{8323F250-9332-4C60-A6FF-5ACEE6BD1C35}" type="datetimeFigureOut">
              <a:rPr lang="lt-LT" smtClean="0"/>
              <a:t>2016.04.05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DCE9D3E-CB40-4B4A-AEFA-E1D42F840EE7}"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8323F250-9332-4C60-A6FF-5ACEE6BD1C35}" type="datetimeFigureOut">
              <a:rPr lang="lt-LT" smtClean="0"/>
              <a:t>2016.04.05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DCE9D3E-CB40-4B4A-AEFA-E1D42F840EE7}"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8323F250-9332-4C60-A6FF-5ACEE6BD1C35}" type="datetimeFigureOut">
              <a:rPr lang="lt-LT" smtClean="0"/>
              <a:t>2016.04.05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DCE9D3E-CB40-4B4A-AEFA-E1D42F840EE7}"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8323F250-9332-4C60-A6FF-5ACEE6BD1C35}" type="datetimeFigureOut">
              <a:rPr lang="lt-LT" smtClean="0"/>
              <a:t>2016.04.05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DCE9D3E-CB40-4B4A-AEFA-E1D42F840EE7}"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lt-LT" smtClean="0"/>
              <a:t>Spustelėję redag. ruoš. pavad. stilių</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8323F250-9332-4C60-A6FF-5ACEE6BD1C35}" type="datetimeFigureOut">
              <a:rPr lang="lt-LT" smtClean="0"/>
              <a:t>2016.04.05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DCE9D3E-CB40-4B4A-AEFA-E1D42F840EE7}"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8323F250-9332-4C60-A6FF-5ACEE6BD1C35}" type="datetimeFigureOut">
              <a:rPr lang="lt-LT" smtClean="0"/>
              <a:t>2016.04.05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7DCE9D3E-CB40-4B4A-AEFA-E1D42F840EE7}"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Date Placeholder 6"/>
          <p:cNvSpPr>
            <a:spLocks noGrp="1"/>
          </p:cNvSpPr>
          <p:nvPr>
            <p:ph type="dt" sz="half" idx="10"/>
          </p:nvPr>
        </p:nvSpPr>
        <p:spPr/>
        <p:txBody>
          <a:bodyPr/>
          <a:lstStyle/>
          <a:p>
            <a:fld id="{8323F250-9332-4C60-A6FF-5ACEE6BD1C35}" type="datetimeFigureOut">
              <a:rPr lang="lt-LT" smtClean="0"/>
              <a:t>2016.04.05</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7DCE9D3E-CB40-4B4A-AEFA-E1D42F840EE7}"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Date Placeholder 2"/>
          <p:cNvSpPr>
            <a:spLocks noGrp="1"/>
          </p:cNvSpPr>
          <p:nvPr>
            <p:ph type="dt" sz="half" idx="10"/>
          </p:nvPr>
        </p:nvSpPr>
        <p:spPr/>
        <p:txBody>
          <a:bodyPr/>
          <a:lstStyle/>
          <a:p>
            <a:fld id="{8323F250-9332-4C60-A6FF-5ACEE6BD1C35}" type="datetimeFigureOut">
              <a:rPr lang="lt-LT" smtClean="0"/>
              <a:t>2016.04.05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7DCE9D3E-CB40-4B4A-AEFA-E1D42F840EE7}"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3F250-9332-4C60-A6FF-5ACEE6BD1C35}" type="datetimeFigureOut">
              <a:rPr lang="lt-LT" smtClean="0"/>
              <a:t>2016.04.05</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7DCE9D3E-CB40-4B4A-AEFA-E1D42F840EE7}"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8323F250-9332-4C60-A6FF-5ACEE6BD1C35}" type="datetimeFigureOut">
              <a:rPr lang="lt-LT" smtClean="0"/>
              <a:t>2016.04.05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7DCE9D3E-CB40-4B4A-AEFA-E1D42F840EE7}" type="slidenum">
              <a:rPr lang="lt-LT" smtClean="0"/>
              <a:t>‹#›</a:t>
            </a:fld>
            <a:endParaRPr lang="lt-LT"/>
          </a:p>
        </p:txBody>
      </p:sp>
      <p:sp>
        <p:nvSpPr>
          <p:cNvPr id="9" name="Content Placeholder 8"/>
          <p:cNvSpPr>
            <a:spLocks noGrp="1"/>
          </p:cNvSpPr>
          <p:nvPr>
            <p:ph sz="quarter" idx="13"/>
          </p:nvPr>
        </p:nvSpPr>
        <p:spPr>
          <a:xfrm>
            <a:off x="304800" y="381000"/>
            <a:ext cx="7772400" cy="494284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lt-LT" smtClean="0"/>
              <a:t>Spustelėję redag. ruoš. pavad. stilių</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8" name="Date Placeholder 7"/>
          <p:cNvSpPr>
            <a:spLocks noGrp="1"/>
          </p:cNvSpPr>
          <p:nvPr>
            <p:ph type="dt" sz="half" idx="10"/>
          </p:nvPr>
        </p:nvSpPr>
        <p:spPr/>
        <p:txBody>
          <a:bodyPr/>
          <a:lstStyle/>
          <a:p>
            <a:fld id="{8323F250-9332-4C60-A6FF-5ACEE6BD1C35}" type="datetimeFigureOut">
              <a:rPr lang="lt-LT" smtClean="0"/>
              <a:t>2016.04.05</a:t>
            </a:fld>
            <a:endParaRPr lang="lt-LT"/>
          </a:p>
        </p:txBody>
      </p:sp>
      <p:sp>
        <p:nvSpPr>
          <p:cNvPr id="9" name="Slide Number Placeholder 8"/>
          <p:cNvSpPr>
            <a:spLocks noGrp="1"/>
          </p:cNvSpPr>
          <p:nvPr>
            <p:ph type="sldNum" sz="quarter" idx="11"/>
          </p:nvPr>
        </p:nvSpPr>
        <p:spPr/>
        <p:txBody>
          <a:bodyPr/>
          <a:lstStyle/>
          <a:p>
            <a:fld id="{7DCE9D3E-CB40-4B4A-AEFA-E1D42F840EE7}" type="slidenum">
              <a:rPr lang="lt-LT" smtClean="0"/>
              <a:t>‹#›</a:t>
            </a:fld>
            <a:endParaRPr lang="lt-LT"/>
          </a:p>
        </p:txBody>
      </p:sp>
      <p:sp>
        <p:nvSpPr>
          <p:cNvPr id="10" name="Footer Placeholder 9"/>
          <p:cNvSpPr>
            <a:spLocks noGrp="1"/>
          </p:cNvSpPr>
          <p:nvPr>
            <p:ph type="ftr" sz="quarter" idx="12"/>
          </p:nvPr>
        </p:nvSpPr>
        <p:spPr/>
        <p:txBody>
          <a:bodyPr/>
          <a:lstStyle/>
          <a:p>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DCE9D3E-CB40-4B4A-AEFA-E1D42F840EE7}" type="slidenum">
              <a:rPr lang="lt-LT" smtClean="0"/>
              <a:t>‹#›</a:t>
            </a:fld>
            <a:endParaRPr lang="lt-L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lt-L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323F250-9332-4C60-A6FF-5ACEE6BD1C35}" type="datetimeFigureOut">
              <a:rPr lang="lt-LT" smtClean="0"/>
              <a:t>2016.04.05</a:t>
            </a:fld>
            <a:endParaRPr lang="lt-L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mkp.emokykla.lt/imo/lt/fizik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539552" y="548681"/>
            <a:ext cx="7543800" cy="1944215"/>
          </a:xfrm>
        </p:spPr>
        <p:txBody>
          <a:bodyPr/>
          <a:lstStyle/>
          <a:p>
            <a:r>
              <a:rPr lang="lt-LT" sz="4800" dirty="0" smtClean="0"/>
              <a:t>ELEKTRINIMO </a:t>
            </a:r>
            <a:r>
              <a:rPr lang="lt-LT" sz="4800" dirty="0" smtClean="0"/>
              <a:t>REIŠKINYS</a:t>
            </a:r>
            <a:br>
              <a:rPr lang="lt-LT" sz="4800" dirty="0" smtClean="0"/>
            </a:br>
            <a:endParaRPr lang="lt-LT" sz="4800" dirty="0"/>
          </a:p>
        </p:txBody>
      </p:sp>
      <p:sp>
        <p:nvSpPr>
          <p:cNvPr id="3" name="Antrinis pavadinimas 2"/>
          <p:cNvSpPr>
            <a:spLocks noGrp="1"/>
          </p:cNvSpPr>
          <p:nvPr>
            <p:ph type="subTitle" idx="1"/>
          </p:nvPr>
        </p:nvSpPr>
        <p:spPr>
          <a:xfrm>
            <a:off x="685800" y="2780928"/>
            <a:ext cx="6461760" cy="3384376"/>
          </a:xfrm>
        </p:spPr>
        <p:txBody>
          <a:bodyPr/>
          <a:lstStyle/>
          <a:p>
            <a:r>
              <a:rPr lang="lt-LT" b="1" dirty="0"/>
              <a:t>7-Elektrinimo reiškinys-PPT-25</a:t>
            </a:r>
            <a:endParaRPr lang="lt-LT" dirty="0" smtClean="0"/>
          </a:p>
          <a:p>
            <a:endParaRPr lang="lt-LT" dirty="0"/>
          </a:p>
          <a:p>
            <a:r>
              <a:rPr lang="lt-LT" dirty="0" smtClean="0"/>
              <a:t>VILNIAUS </a:t>
            </a:r>
            <a:r>
              <a:rPr lang="lt-LT" dirty="0" smtClean="0"/>
              <a:t>SENVAGĖS GIMNAZIJOS 7 KLASĖS MOKINYS </a:t>
            </a:r>
            <a:endParaRPr lang="lt-LT" dirty="0" smtClean="0"/>
          </a:p>
          <a:p>
            <a:r>
              <a:rPr lang="lt-LT" dirty="0" smtClean="0"/>
              <a:t>NOJUS </a:t>
            </a:r>
            <a:r>
              <a:rPr lang="lt-LT" dirty="0" smtClean="0"/>
              <a:t>STANKEVIČIUS</a:t>
            </a:r>
          </a:p>
          <a:p>
            <a:r>
              <a:rPr lang="lt-LT" dirty="0" smtClean="0"/>
              <a:t>MOKYTOJA LINA PADRIBONIENĖ</a:t>
            </a:r>
          </a:p>
          <a:p>
            <a:r>
              <a:rPr lang="lt-LT" dirty="0"/>
              <a:t> </a:t>
            </a:r>
            <a:r>
              <a:rPr lang="lt-LT" dirty="0" smtClean="0"/>
              <a:t>                                          VILNIUS 2016</a:t>
            </a:r>
          </a:p>
          <a:p>
            <a:endParaRPr lang="lt-LT" dirty="0"/>
          </a:p>
        </p:txBody>
      </p:sp>
    </p:spTree>
    <p:extLst>
      <p:ext uri="{BB962C8B-B14F-4D97-AF65-F5344CB8AC3E}">
        <p14:creationId xmlns:p14="http://schemas.microsoft.com/office/powerpoint/2010/main" val="6095244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rgbClr val="FF0000"/>
                </a:solidFill>
              </a:rPr>
              <a:t>Kas nulemia  įsielektrinimą?</a:t>
            </a:r>
            <a:endParaRPr lang="lt-LT" dirty="0">
              <a:solidFill>
                <a:srgbClr val="FF0000"/>
              </a:solidFill>
            </a:endParaRPr>
          </a:p>
        </p:txBody>
      </p:sp>
      <p:sp>
        <p:nvSpPr>
          <p:cNvPr id="3" name="Turinio vietos rezervavimo ženklas 2"/>
          <p:cNvSpPr>
            <a:spLocks noGrp="1"/>
          </p:cNvSpPr>
          <p:nvPr>
            <p:ph idx="1"/>
          </p:nvPr>
        </p:nvSpPr>
        <p:spPr/>
        <p:txBody>
          <a:bodyPr/>
          <a:lstStyle/>
          <a:p>
            <a:r>
              <a:rPr lang="lt-LT" dirty="0" smtClean="0"/>
              <a:t>Teigiamą </a:t>
            </a:r>
            <a:r>
              <a:rPr lang="lt-LT" dirty="0"/>
              <a:t>arbą neigiamą </a:t>
            </a:r>
            <a:r>
              <a:rPr lang="lt-LT" dirty="0" smtClean="0"/>
              <a:t>įsielektrinimą </a:t>
            </a:r>
            <a:r>
              <a:rPr lang="lt-LT" dirty="0"/>
              <a:t>lemia elektronų trūkumas arba elektronų perteklius</a:t>
            </a:r>
            <a:r>
              <a:rPr lang="lt-LT" dirty="0" smtClean="0"/>
              <a:t>.</a:t>
            </a:r>
          </a:p>
          <a:p>
            <a:r>
              <a:rPr lang="lt-LT" dirty="0" smtClean="0"/>
              <a:t> </a:t>
            </a:r>
            <a:r>
              <a:rPr lang="lt-LT" dirty="0"/>
              <a:t>Vadinasi susiliesdami įsielektrina abu kūnai. </a:t>
            </a:r>
          </a:p>
        </p:txBody>
      </p:sp>
    </p:spTree>
    <p:extLst>
      <p:ext uri="{BB962C8B-B14F-4D97-AF65-F5344CB8AC3E}">
        <p14:creationId xmlns:p14="http://schemas.microsoft.com/office/powerpoint/2010/main" val="381798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4000" dirty="0">
                <a:solidFill>
                  <a:srgbClr val="FF0000"/>
                </a:solidFill>
              </a:rPr>
              <a:t>O kaip įelektrinti kūnai sąveikauja </a:t>
            </a:r>
            <a:r>
              <a:rPr lang="lt-LT" sz="4000" dirty="0" smtClean="0">
                <a:solidFill>
                  <a:srgbClr val="FF0000"/>
                </a:solidFill>
              </a:rPr>
              <a:t>tarpusavyje ?</a:t>
            </a:r>
            <a:endParaRPr lang="lt-LT" sz="4000" dirty="0">
              <a:solidFill>
                <a:srgbClr val="FF0000"/>
              </a:solidFill>
            </a:endParaRPr>
          </a:p>
        </p:txBody>
      </p:sp>
      <p:sp>
        <p:nvSpPr>
          <p:cNvPr id="3" name="Turinio vietos rezervavimo ženklas 2"/>
          <p:cNvSpPr>
            <a:spLocks noGrp="1"/>
          </p:cNvSpPr>
          <p:nvPr>
            <p:ph idx="1"/>
          </p:nvPr>
        </p:nvSpPr>
        <p:spPr/>
        <p:txBody>
          <a:bodyPr/>
          <a:lstStyle/>
          <a:p>
            <a:pPr marL="114300" indent="0">
              <a:buNone/>
            </a:pPr>
            <a:r>
              <a:rPr lang="lt-LT" dirty="0" smtClean="0"/>
              <a:t> </a:t>
            </a:r>
            <a:r>
              <a:rPr lang="lt-LT" dirty="0"/>
              <a:t>Kūnai įgiję to paties ženklo krūvį, vienas kitą stumia, o kūnai turintys priešingų ženklų krūvius, vienas kitą traukia</a:t>
            </a:r>
            <a:r>
              <a:rPr lang="lt-LT" dirty="0" smtClean="0"/>
              <a:t>.</a:t>
            </a:r>
          </a:p>
          <a:p>
            <a:endParaRPr lang="lt-LT" dirty="0" smtClean="0"/>
          </a:p>
          <a:p>
            <a:endParaRPr lang="lt-LT" dirty="0"/>
          </a:p>
          <a:p>
            <a:endParaRPr lang="lt-LT"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80928"/>
            <a:ext cx="6978352" cy="3272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721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solidFill>
                  <a:srgbClr val="FF0000"/>
                </a:solidFill>
              </a:rPr>
              <a:t>Svarbu:</a:t>
            </a:r>
            <a:endParaRPr lang="lt-LT" dirty="0">
              <a:solidFill>
                <a:srgbClr val="FF0000"/>
              </a:solidFill>
            </a:endParaRPr>
          </a:p>
        </p:txBody>
      </p:sp>
      <p:sp>
        <p:nvSpPr>
          <p:cNvPr id="3" name="Turinio vietos rezervavimo ženklas 2"/>
          <p:cNvSpPr>
            <a:spLocks noGrp="1"/>
          </p:cNvSpPr>
          <p:nvPr>
            <p:ph sz="half" idx="1"/>
          </p:nvPr>
        </p:nvSpPr>
        <p:spPr/>
        <p:txBody>
          <a:bodyPr>
            <a:normAutofit fontScale="92500" lnSpcReduction="20000"/>
          </a:bodyPr>
          <a:lstStyle/>
          <a:p>
            <a:pPr marL="114300" indent="0">
              <a:buNone/>
            </a:pPr>
            <a:r>
              <a:rPr lang="lt-LT" sz="3000" b="1" u="sng" dirty="0"/>
              <a:t>Kūnams įsielektrinant, naujų </a:t>
            </a:r>
            <a:r>
              <a:rPr lang="lt-LT" sz="3000" b="1" u="sng" dirty="0" err="1"/>
              <a:t>elektringųjų</a:t>
            </a:r>
            <a:r>
              <a:rPr lang="lt-LT" sz="3000" b="1" u="sng" dirty="0"/>
              <a:t> dalelių neatsiranda, tik tos pačios yra padalijamos.</a:t>
            </a:r>
          </a:p>
          <a:p>
            <a:pPr marL="114300" indent="0">
              <a:buNone/>
            </a:pPr>
            <a:r>
              <a:rPr lang="lt-LT" sz="2600" dirty="0"/>
              <a:t>Kiek elektronų netenka stiklinė lazdelė arba vilnonis audinys, tiek pat jų padaugėja šilkiniame audinyje arba tušinuke. Vadinasi, susiliesdami visuomet įsielektrina abu kūnai </a:t>
            </a:r>
            <a:r>
              <a:rPr lang="lt-LT" sz="2600" dirty="0" smtClean="0"/>
              <a:t>(vienas</a:t>
            </a:r>
            <a:r>
              <a:rPr lang="en-US" sz="2600" dirty="0" smtClean="0"/>
              <a:t> </a:t>
            </a:r>
            <a:r>
              <a:rPr lang="lt-LT" sz="2600" dirty="0" smtClean="0"/>
              <a:t>– neigiamai,</a:t>
            </a:r>
            <a:r>
              <a:rPr lang="en-US" sz="2600" dirty="0" smtClean="0"/>
              <a:t> </a:t>
            </a:r>
            <a:r>
              <a:rPr lang="lt-LT" sz="2600" dirty="0" smtClean="0"/>
              <a:t>kitas </a:t>
            </a:r>
            <a:r>
              <a:rPr lang="lt-LT" sz="2600" dirty="0"/>
              <a:t>- teigiamai.)</a:t>
            </a:r>
          </a:p>
        </p:txBody>
      </p:sp>
      <p:sp>
        <p:nvSpPr>
          <p:cNvPr id="4" name="Turinio vietos rezervavimo ženklas 3"/>
          <p:cNvSpPr>
            <a:spLocks noGrp="1"/>
          </p:cNvSpPr>
          <p:nvPr>
            <p:ph sz="half" idx="2"/>
          </p:nvPr>
        </p:nvSpPr>
        <p:spPr/>
        <p:txBody>
          <a:bodyPr>
            <a:normAutofit fontScale="92500" lnSpcReduction="20000"/>
          </a:bodyPr>
          <a:lstStyle/>
          <a:p>
            <a:pPr marL="114300" indent="0">
              <a:buNone/>
            </a:pPr>
            <a:r>
              <a:rPr lang="lt-LT" sz="3000" b="1" u="sng" dirty="0"/>
              <a:t>K</a:t>
            </a:r>
            <a:r>
              <a:rPr lang="lt-LT" sz="3000" b="1" u="sng" dirty="0" smtClean="0"/>
              <a:t>ūnai</a:t>
            </a:r>
            <a:r>
              <a:rPr lang="lt-LT" sz="3000" b="1" u="sng" dirty="0"/>
              <a:t>, turintys vienodų ženklų krūvius, vieni kitus stumia, o turintys skirtingų ženklų krūvius - traukia</a:t>
            </a:r>
            <a:r>
              <a:rPr lang="lt-LT" sz="3000" dirty="0" smtClean="0">
                <a:solidFill>
                  <a:srgbClr val="FF0000"/>
                </a:solidFill>
              </a:rPr>
              <a:t>.</a:t>
            </a:r>
          </a:p>
          <a:p>
            <a:pPr marL="114300" indent="0">
              <a:buNone/>
            </a:pPr>
            <a:r>
              <a:rPr lang="lt-LT" sz="2600" dirty="0">
                <a:solidFill>
                  <a:srgbClr val="333333"/>
                </a:solidFill>
              </a:rPr>
              <a:t>Įelektrintų kūnų sąveika leidžia paaiškinti, kodėl prilimpa vienas prie kito skirtingų audinių drabužiai, kuriais vilkime - trindamiesi tarpusavyje jie įsielektrina.</a:t>
            </a:r>
            <a:endParaRPr lang="lt-LT" sz="2600" dirty="0">
              <a:solidFill>
                <a:srgbClr val="FF0000"/>
              </a:solidFill>
            </a:endParaRPr>
          </a:p>
        </p:txBody>
      </p:sp>
    </p:spTree>
    <p:extLst>
      <p:ext uri="{BB962C8B-B14F-4D97-AF65-F5344CB8AC3E}">
        <p14:creationId xmlns:p14="http://schemas.microsoft.com/office/powerpoint/2010/main" val="6021702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4800" dirty="0">
                <a:solidFill>
                  <a:srgbClr val="FF0000"/>
                </a:solidFill>
              </a:rPr>
              <a:t>Pasitikrinkim ką išmokom</a:t>
            </a:r>
            <a:endParaRPr lang="lt-LT" dirty="0"/>
          </a:p>
        </p:txBody>
      </p:sp>
      <p:sp>
        <p:nvSpPr>
          <p:cNvPr id="3" name="Turinio vietos rezervavimo ženklas 2"/>
          <p:cNvSpPr>
            <a:spLocks noGrp="1"/>
          </p:cNvSpPr>
          <p:nvPr>
            <p:ph idx="1"/>
          </p:nvPr>
        </p:nvSpPr>
        <p:spPr/>
        <p:txBody>
          <a:bodyPr/>
          <a:lstStyle/>
          <a:p>
            <a:pPr marL="114300" indent="0">
              <a:buNone/>
            </a:pPr>
            <a:r>
              <a:rPr lang="lt-LT" dirty="0" smtClean="0"/>
              <a:t>1. Kaip </a:t>
            </a:r>
            <a:r>
              <a:rPr lang="lt-LT" dirty="0"/>
              <a:t>pasireiškia įelektrinimo reiškinys</a:t>
            </a:r>
            <a:r>
              <a:rPr lang="lt-LT" dirty="0" smtClean="0"/>
              <a:t>?</a:t>
            </a:r>
          </a:p>
          <a:p>
            <a:pPr marL="114300" indent="0">
              <a:buNone/>
            </a:pPr>
            <a:r>
              <a:rPr lang="lt-LT" dirty="0" smtClean="0"/>
              <a:t>2. Kaip galima įelektrinti kūnus? Pateikti bent vieną konkretų pavyzdį.</a:t>
            </a:r>
          </a:p>
          <a:p>
            <a:pPr marL="114300" indent="0">
              <a:buNone/>
            </a:pPr>
            <a:r>
              <a:rPr lang="lt-LT" dirty="0" smtClean="0"/>
              <a:t>3. Kada kūnas įsielektrina neigiamai?</a:t>
            </a:r>
          </a:p>
          <a:p>
            <a:pPr marL="114300" indent="0">
              <a:buNone/>
            </a:pPr>
            <a:r>
              <a:rPr lang="lt-LT" dirty="0" smtClean="0"/>
              <a:t>4. Metalinis rutuliukas įelektrintas teigiamai. Ar pasikeitė jo masė?</a:t>
            </a:r>
          </a:p>
          <a:p>
            <a:pPr marL="114300" indent="0">
              <a:buNone/>
            </a:pPr>
            <a:r>
              <a:rPr lang="lt-LT" dirty="0" smtClean="0"/>
              <a:t>5. Kuriame paveikslėlyje teisingai pavaizduota sąveika?</a:t>
            </a:r>
          </a:p>
          <a:p>
            <a:endParaRPr lang="lt-LT" dirty="0" smtClean="0"/>
          </a:p>
          <a:p>
            <a:endParaRPr lang="lt-LT" dirty="0" smtClean="0"/>
          </a:p>
          <a:p>
            <a:endParaRPr lang="lt-LT" dirty="0" smtClean="0"/>
          </a:p>
          <a:p>
            <a:endParaRPr lang="lt-LT" dirty="0"/>
          </a:p>
          <a:p>
            <a:endParaRPr lang="lt-L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869160"/>
            <a:ext cx="31527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2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Atsakymai:</a:t>
            </a:r>
            <a:r>
              <a:rPr lang="lt-LT" dirty="0" smtClean="0"/>
              <a:t/>
            </a:r>
            <a:br>
              <a:rPr lang="lt-LT" dirty="0" smtClean="0"/>
            </a:br>
            <a:endParaRPr lang="lt-LT" dirty="0"/>
          </a:p>
        </p:txBody>
      </p:sp>
      <p:sp>
        <p:nvSpPr>
          <p:cNvPr id="3" name="Turinio vietos rezervavimo ženklas 2"/>
          <p:cNvSpPr>
            <a:spLocks noGrp="1"/>
          </p:cNvSpPr>
          <p:nvPr>
            <p:ph idx="1"/>
          </p:nvPr>
        </p:nvSpPr>
        <p:spPr/>
        <p:txBody>
          <a:bodyPr/>
          <a:lstStyle/>
          <a:p>
            <a:pPr marL="114300" indent="0">
              <a:buNone/>
            </a:pPr>
            <a:r>
              <a:rPr lang="lt-LT" dirty="0" smtClean="0"/>
              <a:t>1. Elektrinimo reiškinys pasireiškia savybe pritraukti lengvus kūnus.</a:t>
            </a:r>
          </a:p>
          <a:p>
            <a:pPr marL="114300" indent="0">
              <a:buNone/>
            </a:pPr>
            <a:r>
              <a:rPr lang="lt-LT" dirty="0" smtClean="0"/>
              <a:t>2. Kūnus įelektrinti galima trinant vieną į kitą.</a:t>
            </a:r>
          </a:p>
          <a:p>
            <a:pPr marL="114300" indent="0">
              <a:buNone/>
            </a:pPr>
            <a:r>
              <a:rPr lang="lt-LT" dirty="0" smtClean="0"/>
              <a:t>Pavyzdžiai: a) Pripūstą oro balioną patrinti į plaukus.</a:t>
            </a:r>
          </a:p>
          <a:p>
            <a:pPr marL="114300" indent="0">
              <a:buNone/>
            </a:pPr>
            <a:r>
              <a:rPr lang="lt-LT" dirty="0"/>
              <a:t> </a:t>
            </a:r>
            <a:r>
              <a:rPr lang="lt-LT" dirty="0" smtClean="0"/>
              <a:t>                   b) Nusirengiant sintetinį megztinį įsielektrina plaukai. </a:t>
            </a:r>
          </a:p>
          <a:p>
            <a:pPr marL="114300" indent="0">
              <a:buNone/>
            </a:pPr>
            <a:r>
              <a:rPr lang="lt-LT" dirty="0" smtClean="0"/>
              <a:t>3.Kūnas įsielektrina neigiamai, kai atomai prisijungia elektronus.</a:t>
            </a:r>
          </a:p>
          <a:p>
            <a:pPr marL="114300" indent="0">
              <a:buNone/>
            </a:pPr>
            <a:r>
              <a:rPr lang="lt-LT" dirty="0" smtClean="0"/>
              <a:t>4. Metalinio rutuliuko masė sumažėjo, nes jis neteko elektronų.</a:t>
            </a:r>
          </a:p>
          <a:p>
            <a:pPr marL="114300" indent="0">
              <a:buNone/>
            </a:pPr>
            <a:r>
              <a:rPr lang="lt-LT" dirty="0" smtClean="0"/>
              <a:t>5. Paveikslėlyje B.</a:t>
            </a:r>
          </a:p>
          <a:p>
            <a:pPr marL="114300" indent="0">
              <a:buNone/>
            </a:pPr>
            <a:r>
              <a:rPr lang="lt-LT" dirty="0" smtClean="0"/>
              <a:t> </a:t>
            </a:r>
          </a:p>
          <a:p>
            <a:endParaRPr lang="lt-LT" dirty="0"/>
          </a:p>
        </p:txBody>
      </p:sp>
    </p:spTree>
    <p:extLst>
      <p:ext uri="{BB962C8B-B14F-4D97-AF65-F5344CB8AC3E}">
        <p14:creationId xmlns:p14="http://schemas.microsoft.com/office/powerpoint/2010/main" val="320417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Naudota literatūra:</a:t>
            </a:r>
            <a:endParaRPr lang="lt-LT" dirty="0"/>
          </a:p>
        </p:txBody>
      </p:sp>
      <p:sp>
        <p:nvSpPr>
          <p:cNvPr id="3" name="Turinio vietos rezervavimo ženklas 2"/>
          <p:cNvSpPr>
            <a:spLocks noGrp="1"/>
          </p:cNvSpPr>
          <p:nvPr>
            <p:ph idx="1"/>
          </p:nvPr>
        </p:nvSpPr>
        <p:spPr/>
        <p:txBody>
          <a:bodyPr/>
          <a:lstStyle/>
          <a:p>
            <a:pPr marL="114300" indent="0">
              <a:buNone/>
            </a:pPr>
            <a:r>
              <a:rPr lang="lt-LT" dirty="0" smtClean="0"/>
              <a:t>1. V. </a:t>
            </a:r>
            <a:r>
              <a:rPr lang="lt-LT" dirty="0" err="1" smtClean="0"/>
              <a:t>Valentinavičius</a:t>
            </a:r>
            <a:r>
              <a:rPr lang="lt-LT" dirty="0" smtClean="0"/>
              <a:t>, Z. </a:t>
            </a:r>
            <a:r>
              <a:rPr lang="lt-LT" dirty="0" err="1" smtClean="0"/>
              <a:t>Šliavaitė</a:t>
            </a:r>
            <a:r>
              <a:rPr lang="lt-LT" dirty="0" smtClean="0"/>
              <a:t>. Fizika 7 klasei. Kaunas “Šviesa“ 2008.</a:t>
            </a:r>
          </a:p>
          <a:p>
            <a:pPr marL="114300" indent="0">
              <a:buNone/>
            </a:pPr>
            <a:r>
              <a:rPr lang="lt-LT" dirty="0" smtClean="0"/>
              <a:t>2. J. Blažienė, V. </a:t>
            </a:r>
            <a:r>
              <a:rPr lang="lt-LT" dirty="0" err="1" smtClean="0"/>
              <a:t>Šlekienė</a:t>
            </a:r>
            <a:r>
              <a:rPr lang="lt-LT" dirty="0" smtClean="0"/>
              <a:t>. Fizikos uždavinynas 7 klasei. Kaunas „Šviesa“ 2005.</a:t>
            </a:r>
          </a:p>
          <a:p>
            <a:pPr marL="114300" indent="0">
              <a:buNone/>
            </a:pPr>
            <a:r>
              <a:rPr lang="lt-LT" dirty="0" smtClean="0"/>
              <a:t>3. </a:t>
            </a:r>
            <a:r>
              <a:rPr lang="lt-LT" dirty="0" err="1" smtClean="0"/>
              <a:t>Google</a:t>
            </a:r>
            <a:r>
              <a:rPr lang="lt-LT" dirty="0" smtClean="0"/>
              <a:t> vaizdai.</a:t>
            </a:r>
          </a:p>
          <a:p>
            <a:pPr marL="114300" indent="0">
              <a:buNone/>
            </a:pPr>
            <a:r>
              <a:rPr lang="lt-LT" dirty="0" smtClean="0"/>
              <a:t>4. Fizikos </a:t>
            </a:r>
            <a:r>
              <a:rPr lang="lt-LT" dirty="0" smtClean="0"/>
              <a:t>svetainės: </a:t>
            </a:r>
          </a:p>
          <a:p>
            <a:pPr marL="114300" indent="0">
              <a:buNone/>
            </a:pPr>
            <a:r>
              <a:rPr lang="lt-LT" dirty="0" smtClean="0">
                <a:hlinkClick r:id="rId2"/>
              </a:rPr>
              <a:t>http</a:t>
            </a:r>
            <a:r>
              <a:rPr lang="lt-LT" dirty="0">
                <a:hlinkClick r:id="rId2"/>
              </a:rPr>
              <a:t>://mkp.emokykla.lt/imo/lt/fizika/</a:t>
            </a:r>
            <a:r>
              <a:rPr lang="lt-LT" dirty="0"/>
              <a:t> </a:t>
            </a:r>
          </a:p>
          <a:p>
            <a:pPr marL="114300" indent="0">
              <a:buNone/>
            </a:pPr>
            <a:r>
              <a:rPr lang="lt-LT" dirty="0" smtClean="0">
                <a:hlinkClick r:id="rId2"/>
              </a:rPr>
              <a:t>http</a:t>
            </a:r>
            <a:r>
              <a:rPr lang="lt-LT" dirty="0">
                <a:hlinkClick r:id="rId2"/>
              </a:rPr>
              <a:t>://mkp.emokykla.lt/imo/lt/fizika/</a:t>
            </a:r>
            <a:r>
              <a:rPr lang="lt-LT" dirty="0"/>
              <a:t> </a:t>
            </a:r>
            <a:endParaRPr lang="lt-LT" dirty="0" smtClean="0"/>
          </a:p>
          <a:p>
            <a:pPr marL="114300" indent="0">
              <a:buNone/>
            </a:pPr>
            <a:r>
              <a:rPr lang="lt-LT" dirty="0">
                <a:hlinkClick r:id="rId2"/>
              </a:rPr>
              <a:t>http://mkp.emokykla.lt/imo/lt/fizika/</a:t>
            </a:r>
            <a:r>
              <a:rPr lang="lt-LT" dirty="0"/>
              <a:t> </a:t>
            </a:r>
            <a:endParaRPr lang="lt-LT" dirty="0"/>
          </a:p>
        </p:txBody>
      </p:sp>
    </p:spTree>
    <p:extLst>
      <p:ext uri="{BB962C8B-B14F-4D97-AF65-F5344CB8AC3E}">
        <p14:creationId xmlns:p14="http://schemas.microsoft.com/office/powerpoint/2010/main" val="354139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raimo\Desktop\electri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8344"/>
            <a:ext cx="6624736" cy="6624736"/>
          </a:xfrm>
          <a:prstGeom prst="rect">
            <a:avLst/>
          </a:prstGeom>
          <a:noFill/>
          <a:extLst>
            <a:ext uri="{909E8E84-426E-40DD-AFC4-6F175D3DCCD1}">
              <a14:hiddenFill xmlns:a14="http://schemas.microsoft.com/office/drawing/2010/main">
                <a:solidFill>
                  <a:srgbClr val="FFFFFF"/>
                </a:solidFill>
              </a14:hiddenFill>
            </a:ext>
          </a:extLst>
        </p:spPr>
      </p:pic>
      <p:sp>
        <p:nvSpPr>
          <p:cNvPr id="2" name="Antraštė 1"/>
          <p:cNvSpPr>
            <a:spLocks noGrp="1"/>
          </p:cNvSpPr>
          <p:nvPr>
            <p:ph type="title"/>
          </p:nvPr>
        </p:nvSpPr>
        <p:spPr>
          <a:xfrm>
            <a:off x="395536" y="2780928"/>
            <a:ext cx="7620000" cy="1143000"/>
          </a:xfrm>
        </p:spPr>
        <p:txBody>
          <a:bodyPr/>
          <a:lstStyle/>
          <a:p>
            <a:pPr algn="ctr"/>
            <a:r>
              <a:rPr lang="lt-LT" dirty="0" smtClean="0">
                <a:solidFill>
                  <a:srgbClr val="FF0000"/>
                </a:solidFill>
              </a:rPr>
              <a:t>AČIŪ UŽ DĖMESĮ</a:t>
            </a:r>
            <a:r>
              <a:rPr lang="en-US" dirty="0" smtClean="0">
                <a:solidFill>
                  <a:srgbClr val="FF0000"/>
                </a:solidFill>
              </a:rPr>
              <a:t>!</a:t>
            </a:r>
            <a:endParaRPr lang="lt-LT" dirty="0">
              <a:solidFill>
                <a:srgbClr val="FF0000"/>
              </a:solidFill>
            </a:endParaRPr>
          </a:p>
        </p:txBody>
      </p:sp>
    </p:spTree>
    <p:extLst>
      <p:ext uri="{BB962C8B-B14F-4D97-AF65-F5344CB8AC3E}">
        <p14:creationId xmlns:p14="http://schemas.microsoft.com/office/powerpoint/2010/main" val="172926909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Turinys</a:t>
            </a:r>
            <a:endParaRPr lang="lt-LT" dirty="0"/>
          </a:p>
        </p:txBody>
      </p:sp>
      <p:sp>
        <p:nvSpPr>
          <p:cNvPr id="3" name="Turinio vietos rezervavimo ženklas 2"/>
          <p:cNvSpPr>
            <a:spLocks noGrp="1"/>
          </p:cNvSpPr>
          <p:nvPr>
            <p:ph idx="1"/>
          </p:nvPr>
        </p:nvSpPr>
        <p:spPr/>
        <p:txBody>
          <a:bodyPr/>
          <a:lstStyle/>
          <a:p>
            <a:r>
              <a:rPr lang="lt-LT" dirty="0" smtClean="0"/>
              <a:t>Elektrinimo reiškinio atradimas.</a:t>
            </a:r>
          </a:p>
          <a:p>
            <a:r>
              <a:rPr lang="lt-LT" dirty="0" smtClean="0"/>
              <a:t>Bandymai.</a:t>
            </a:r>
          </a:p>
          <a:p>
            <a:r>
              <a:rPr lang="lt-LT" dirty="0" smtClean="0"/>
              <a:t>Įelektrinimo būdai.</a:t>
            </a:r>
          </a:p>
          <a:p>
            <a:r>
              <a:rPr lang="lt-LT" dirty="0" smtClean="0"/>
              <a:t>Įelektrinimo aiškinimas.</a:t>
            </a:r>
          </a:p>
          <a:p>
            <a:r>
              <a:rPr lang="lt-LT" dirty="0" smtClean="0"/>
              <a:t>Elektrinė sąveika.</a:t>
            </a:r>
          </a:p>
          <a:p>
            <a:r>
              <a:rPr lang="lt-LT" dirty="0" smtClean="0"/>
              <a:t>Apibendrinimas.</a:t>
            </a:r>
          </a:p>
          <a:p>
            <a:r>
              <a:rPr lang="lt-LT" dirty="0" smtClean="0"/>
              <a:t>Pasitikrinimas.</a:t>
            </a:r>
          </a:p>
          <a:p>
            <a:r>
              <a:rPr lang="lt-LT" dirty="0" smtClean="0"/>
              <a:t>Literatūra.</a:t>
            </a:r>
          </a:p>
          <a:p>
            <a:endParaRPr lang="lt-LT" dirty="0" smtClean="0"/>
          </a:p>
          <a:p>
            <a:endParaRPr lang="lt-LT" dirty="0" smtClean="0"/>
          </a:p>
          <a:p>
            <a:endParaRPr lang="lt-LT" dirty="0" smtClean="0"/>
          </a:p>
          <a:p>
            <a:endParaRPr lang="lt-LT" dirty="0"/>
          </a:p>
        </p:txBody>
      </p:sp>
    </p:spTree>
    <p:extLst>
      <p:ext uri="{BB962C8B-B14F-4D97-AF65-F5344CB8AC3E}">
        <p14:creationId xmlns:p14="http://schemas.microsoft.com/office/powerpoint/2010/main" val="79015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496855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ntraštė 1"/>
          <p:cNvSpPr>
            <a:spLocks noGrp="1"/>
          </p:cNvSpPr>
          <p:nvPr>
            <p:ph type="title"/>
          </p:nvPr>
        </p:nvSpPr>
        <p:spPr/>
        <p:txBody>
          <a:bodyPr/>
          <a:lstStyle/>
          <a:p>
            <a:r>
              <a:rPr lang="lt-LT" sz="3600" dirty="0" smtClean="0">
                <a:solidFill>
                  <a:srgbClr val="FF0000"/>
                </a:solidFill>
              </a:rPr>
              <a:t>ELEKTRINIMO REIŠKINIO ATRADIMAS</a:t>
            </a:r>
            <a:endParaRPr lang="lt-LT" sz="3600" dirty="0">
              <a:solidFill>
                <a:srgbClr val="FF0000"/>
              </a:solidFill>
            </a:endParaRPr>
          </a:p>
        </p:txBody>
      </p:sp>
      <p:sp>
        <p:nvSpPr>
          <p:cNvPr id="3" name="Turinio vietos rezervavimo ženklas 2"/>
          <p:cNvSpPr>
            <a:spLocks noGrp="1"/>
          </p:cNvSpPr>
          <p:nvPr>
            <p:ph idx="1"/>
          </p:nvPr>
        </p:nvSpPr>
        <p:spPr>
          <a:xfrm>
            <a:off x="899592" y="1124744"/>
            <a:ext cx="6851104" cy="1728192"/>
          </a:xfrm>
        </p:spPr>
        <p:txBody>
          <a:bodyPr>
            <a:normAutofit/>
          </a:bodyPr>
          <a:lstStyle/>
          <a:p>
            <a:pPr marL="114300" indent="0" algn="ctr">
              <a:buNone/>
            </a:pPr>
            <a:r>
              <a:rPr lang="lt-LT" sz="1800" dirty="0">
                <a:solidFill>
                  <a:schemeClr val="accent6">
                    <a:lumMod val="50000"/>
                  </a:schemeClr>
                </a:solidFill>
              </a:rPr>
              <a:t>Kai kuriuos elektrinius reiškinius žmonės žinojo dar žiloje senovėje. Maždaug VI a. pr. Kr. graikai pastebėjo, kad gintaras, patrintas vilna, traukia lengvus kūnus: šiaudelius, žemės kruopeles, skiedreles. </a:t>
            </a:r>
          </a:p>
        </p:txBody>
      </p:sp>
    </p:spTree>
    <p:extLst>
      <p:ext uri="{BB962C8B-B14F-4D97-AF65-F5344CB8AC3E}">
        <p14:creationId xmlns:p14="http://schemas.microsoft.com/office/powerpoint/2010/main" val="35743666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solidFill>
                  <a:srgbClr val="FF0000"/>
                </a:solidFill>
              </a:rPr>
              <a:t>Kas atrado elektrinimo reiškinį?</a:t>
            </a:r>
            <a:endParaRPr lang="lt-LT" dirty="0">
              <a:solidFill>
                <a:srgbClr val="FF0000"/>
              </a:solidFill>
            </a:endParaRPr>
          </a:p>
        </p:txBody>
      </p:sp>
      <p:sp>
        <p:nvSpPr>
          <p:cNvPr id="3" name="Turinio vietos rezervavimo ženklas 2"/>
          <p:cNvSpPr>
            <a:spLocks noGrp="1"/>
          </p:cNvSpPr>
          <p:nvPr>
            <p:ph idx="1"/>
          </p:nvPr>
        </p:nvSpPr>
        <p:spPr/>
        <p:txBody>
          <a:bodyPr/>
          <a:lstStyle/>
          <a:p>
            <a:pPr marL="114300" indent="0">
              <a:buNone/>
            </a:pPr>
            <a:r>
              <a:rPr lang="lt-LT" sz="2400" dirty="0">
                <a:solidFill>
                  <a:schemeClr val="accent6">
                    <a:lumMod val="50000"/>
                  </a:schemeClr>
                </a:solidFill>
              </a:rPr>
              <a:t>XVI a. anglų fizikas, karaliaus gydytojas Viljamas Gilbertas tirdamas šį reiškinį, įrodė, kad gebėjimas traukti lengvus kūnus būdingas ne tik gintarui, bet ir deimantui, kalnų krištolui, stiklui, sierai, dervai</a:t>
            </a:r>
            <a:r>
              <a:rPr lang="lt-LT" sz="2400" dirty="0" smtClean="0">
                <a:solidFill>
                  <a:schemeClr val="accent6">
                    <a:lumMod val="50000"/>
                  </a:schemeClr>
                </a:solidFill>
              </a:rPr>
              <a:t>.</a:t>
            </a:r>
          </a:p>
          <a:p>
            <a:pPr marL="114300" indent="0">
              <a:buNone/>
            </a:pPr>
            <a:r>
              <a:rPr lang="lt-LT" sz="2400" dirty="0" smtClean="0">
                <a:solidFill>
                  <a:schemeClr val="accent6">
                    <a:lumMod val="50000"/>
                  </a:schemeClr>
                </a:solidFill>
              </a:rPr>
              <a:t> </a:t>
            </a:r>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3284983"/>
            <a:ext cx="4776366" cy="273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16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r>
              <a:rPr lang="lt-LT" sz="2000" dirty="0">
                <a:solidFill>
                  <a:schemeClr val="accent6">
                    <a:lumMod val="50000"/>
                  </a:schemeClr>
                </a:solidFill>
              </a:rPr>
              <a:t>Šią kūnų savybę mokslininkas pavadino </a:t>
            </a:r>
            <a:r>
              <a:rPr lang="lt-LT" sz="2000" b="1" u="sng" dirty="0">
                <a:solidFill>
                  <a:schemeClr val="accent6">
                    <a:lumMod val="50000"/>
                  </a:schemeClr>
                </a:solidFill>
              </a:rPr>
              <a:t>elektrine</a:t>
            </a:r>
            <a:r>
              <a:rPr lang="lt-LT" sz="2000" dirty="0">
                <a:solidFill>
                  <a:schemeClr val="accent6">
                    <a:lumMod val="50000"/>
                  </a:schemeClr>
                </a:solidFill>
              </a:rPr>
              <a:t> (prisiminkite: gr. Elektron- gintaras), todėl V. Gilbertą galime vadinti elektros mokslo pradininku. </a:t>
            </a:r>
            <a:endParaRPr lang="lt-LT" sz="2000" dirty="0" smtClean="0">
              <a:solidFill>
                <a:schemeClr val="accent6">
                  <a:lumMod val="50000"/>
                </a:schemeClr>
              </a:solidFill>
            </a:endParaRPr>
          </a:p>
          <a:p>
            <a:r>
              <a:rPr lang="lt-LT" sz="2000" dirty="0" smtClean="0">
                <a:solidFill>
                  <a:schemeClr val="accent6">
                    <a:lumMod val="50000"/>
                  </a:schemeClr>
                </a:solidFill>
              </a:rPr>
              <a:t>Vėliau</a:t>
            </a:r>
            <a:r>
              <a:rPr lang="lt-LT" sz="2000" dirty="0">
                <a:solidFill>
                  <a:schemeClr val="accent6">
                    <a:lumMod val="50000"/>
                  </a:schemeClr>
                </a:solidFill>
              </a:rPr>
              <a:t>, maždaug nuo XVIII amžiaus, elektriniai reiškiniai buvo tyrinėjami sistemingai, vieną atradimą keitė kitas.</a:t>
            </a:r>
          </a:p>
          <a:p>
            <a:endParaRPr lang="lt-LT" dirty="0"/>
          </a:p>
        </p:txBody>
      </p:sp>
    </p:spTree>
    <p:extLst>
      <p:ext uri="{BB962C8B-B14F-4D97-AF65-F5344CB8AC3E}">
        <p14:creationId xmlns:p14="http://schemas.microsoft.com/office/powerpoint/2010/main" val="191842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solidFill>
                  <a:srgbClr val="FF0000"/>
                </a:solidFill>
              </a:rPr>
              <a:t>Bandymas (1)</a:t>
            </a:r>
            <a:endParaRPr lang="lt-LT" dirty="0">
              <a:solidFill>
                <a:srgbClr val="FF0000"/>
              </a:solidFill>
            </a:endParaRPr>
          </a:p>
        </p:txBody>
      </p:sp>
      <p:sp>
        <p:nvSpPr>
          <p:cNvPr id="3" name="Turinio vietos rezervavimo ženklas 2"/>
          <p:cNvSpPr>
            <a:spLocks noGrp="1"/>
          </p:cNvSpPr>
          <p:nvPr>
            <p:ph idx="1"/>
          </p:nvPr>
        </p:nvSpPr>
        <p:spPr/>
        <p:txBody>
          <a:bodyPr/>
          <a:lstStyle/>
          <a:p>
            <a:pPr marL="114300" indent="0">
              <a:buNone/>
            </a:pPr>
            <a:r>
              <a:rPr lang="lt-LT" dirty="0" smtClean="0"/>
              <a:t>Stiklinę </a:t>
            </a:r>
            <a:r>
              <a:rPr lang="lt-LT" dirty="0"/>
              <a:t>lazdelę </a:t>
            </a:r>
            <a:r>
              <a:rPr lang="lt-LT" dirty="0" smtClean="0"/>
              <a:t>(tiks ir tušinukas) patrinkime </a:t>
            </a:r>
            <a:r>
              <a:rPr lang="lt-LT" dirty="0"/>
              <a:t>į šilkinio audinio skiautę ir priartinkime prie mažų popieriaus gabaliukų. </a:t>
            </a:r>
            <a:r>
              <a:rPr lang="lt-LT" dirty="0" smtClean="0"/>
              <a:t>Lazdelė (ar tušinukas) </a:t>
            </a:r>
            <a:r>
              <a:rPr lang="lt-LT" dirty="0"/>
              <a:t>jas pritrauks. Artindami prie skiautelių nepatrintą </a:t>
            </a:r>
            <a:r>
              <a:rPr lang="lt-LT" dirty="0" smtClean="0"/>
              <a:t>lazdelę (ar tušinuką), </a:t>
            </a:r>
            <a:r>
              <a:rPr lang="lt-LT" dirty="0"/>
              <a:t>tokio reiškinio nepamatysime.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140968"/>
            <a:ext cx="5178152" cy="317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778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US" dirty="0" err="1" smtClean="0">
                <a:solidFill>
                  <a:srgbClr val="FF0000"/>
                </a:solidFill>
              </a:rPr>
              <a:t>Bandymas</a:t>
            </a:r>
            <a:r>
              <a:rPr lang="en-US" dirty="0" smtClean="0">
                <a:solidFill>
                  <a:srgbClr val="FF0000"/>
                </a:solidFill>
              </a:rPr>
              <a:t> (2)</a:t>
            </a:r>
            <a:endParaRPr lang="lt-LT" dirty="0">
              <a:solidFill>
                <a:srgbClr val="FF0000"/>
              </a:solidFill>
            </a:endParaRPr>
          </a:p>
        </p:txBody>
      </p:sp>
      <p:sp>
        <p:nvSpPr>
          <p:cNvPr id="3" name="Turinio vietos rezervavimo ženklas 2"/>
          <p:cNvSpPr>
            <a:spLocks noGrp="1"/>
          </p:cNvSpPr>
          <p:nvPr>
            <p:ph idx="1"/>
          </p:nvPr>
        </p:nvSpPr>
        <p:spPr>
          <a:xfrm>
            <a:off x="457200" y="1340768"/>
            <a:ext cx="7571184" cy="5184576"/>
          </a:xfrm>
        </p:spPr>
        <p:txBody>
          <a:bodyPr/>
          <a:lstStyle/>
          <a:p>
            <a:pPr marL="114300" indent="0">
              <a:buNone/>
            </a:pPr>
            <a:r>
              <a:rPr lang="lt-LT" dirty="0" smtClean="0"/>
              <a:t>Prie </a:t>
            </a:r>
            <a:r>
              <a:rPr lang="lt-LT" dirty="0"/>
              <a:t>tų popieriaus skiautelių artinkime per vilnonio audinio ar kailio atraižą keletą kartų švelniai perbrauktą tušinuką ar plastikines šukas. Ir tušinukas, ir šukos trauks prie savęs skiauteles. Jeigu patrintą tušinuką artintume prie plonos vandens čiurkšlės, jis trauktų ir ją. </a:t>
            </a:r>
          </a:p>
          <a:p>
            <a:pPr marL="114300" indent="0">
              <a:buNone/>
            </a:pPr>
            <a:endParaRPr lang="lt-LT" dirty="0" smtClean="0"/>
          </a:p>
          <a:p>
            <a:pPr marL="114300" indent="0">
              <a:buNone/>
            </a:pPr>
            <a:endParaRPr lang="lt-L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84984"/>
            <a:ext cx="6912768"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5559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3600" dirty="0">
                <a:solidFill>
                  <a:srgbClr val="FF0000"/>
                </a:solidFill>
              </a:rPr>
              <a:t>Kodėl patrynus, kai kurie kūnai pradeda traukti </a:t>
            </a:r>
            <a:r>
              <a:rPr lang="lt-LT" sz="3600" dirty="0" smtClean="0">
                <a:solidFill>
                  <a:srgbClr val="FF0000"/>
                </a:solidFill>
              </a:rPr>
              <a:t>arba stumti kitus </a:t>
            </a:r>
            <a:r>
              <a:rPr lang="lt-LT" sz="3600" dirty="0">
                <a:solidFill>
                  <a:srgbClr val="FF0000"/>
                </a:solidFill>
              </a:rPr>
              <a:t>kūnus? </a:t>
            </a:r>
          </a:p>
        </p:txBody>
      </p:sp>
      <p:sp>
        <p:nvSpPr>
          <p:cNvPr id="3" name="Turinio vietos rezervavimo ženklas 2"/>
          <p:cNvSpPr>
            <a:spLocks noGrp="1"/>
          </p:cNvSpPr>
          <p:nvPr>
            <p:ph idx="1"/>
          </p:nvPr>
        </p:nvSpPr>
        <p:spPr>
          <a:xfrm>
            <a:off x="899592" y="1556792"/>
            <a:ext cx="5698976" cy="1008112"/>
          </a:xfrm>
        </p:spPr>
        <p:txBody>
          <a:bodyPr>
            <a:normAutofit lnSpcReduction="10000"/>
          </a:bodyPr>
          <a:lstStyle/>
          <a:p>
            <a:pPr marL="114300" indent="0" algn="just">
              <a:buNone/>
            </a:pPr>
            <a:r>
              <a:rPr lang="lt-LT" dirty="0" smtClean="0"/>
              <a:t>Taip atsitinka todėl, </a:t>
            </a:r>
            <a:r>
              <a:rPr lang="lt-LT" dirty="0" smtClean="0"/>
              <a:t>kad</a:t>
            </a:r>
            <a:r>
              <a:rPr lang="lt-LT" dirty="0" smtClean="0"/>
              <a:t> </a:t>
            </a:r>
            <a:r>
              <a:rPr lang="lt-LT" dirty="0" smtClean="0"/>
              <a:t>jie </a:t>
            </a:r>
            <a:r>
              <a:rPr lang="lt-LT" dirty="0" smtClean="0"/>
              <a:t>įsielektrina. </a:t>
            </a:r>
            <a:r>
              <a:rPr lang="lt-LT" dirty="0" smtClean="0"/>
              <a:t>A</a:t>
            </a:r>
            <a:r>
              <a:rPr lang="lt-LT" dirty="0" smtClean="0"/>
              <a:t>rba </a:t>
            </a:r>
            <a:r>
              <a:rPr lang="lt-LT" dirty="0"/>
              <a:t>galima sakyti, kad jie turi elektros krūvį, </a:t>
            </a:r>
            <a:r>
              <a:rPr lang="lt-LT" dirty="0" smtClean="0"/>
              <a:t>kad </a:t>
            </a:r>
            <a:r>
              <a:rPr lang="lt-LT" dirty="0"/>
              <a:t>jiems </a:t>
            </a:r>
            <a:r>
              <a:rPr lang="lt-LT" dirty="0" smtClean="0"/>
              <a:t>yra </a:t>
            </a:r>
            <a:r>
              <a:rPr lang="lt-LT" dirty="0"/>
              <a:t>suteiktas elektros krūvis. </a:t>
            </a:r>
            <a:endParaRPr lang="lt-LT" dirty="0" smtClean="0"/>
          </a:p>
          <a:p>
            <a:pPr marL="114300" indent="0" algn="just">
              <a:buNone/>
            </a:pPr>
            <a:endParaRPr lang="lt-LT" dirty="0" smtClean="0"/>
          </a:p>
          <a:p>
            <a:pPr marL="114300" indent="0" algn="just">
              <a:buNone/>
            </a:pPr>
            <a:endParaRPr lang="lt-LT"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64904"/>
            <a:ext cx="5832648" cy="3983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5305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solidFill>
                  <a:srgbClr val="FF0000"/>
                </a:solidFill>
              </a:rPr>
              <a:t>Kas atsitinka trinant du kūnus?</a:t>
            </a:r>
          </a:p>
        </p:txBody>
      </p:sp>
      <p:sp>
        <p:nvSpPr>
          <p:cNvPr id="3" name="Turinio vietos rezervavimo ženklas 2"/>
          <p:cNvSpPr>
            <a:spLocks noGrp="1"/>
          </p:cNvSpPr>
          <p:nvPr>
            <p:ph idx="1"/>
          </p:nvPr>
        </p:nvSpPr>
        <p:spPr/>
        <p:txBody>
          <a:bodyPr/>
          <a:lstStyle/>
          <a:p>
            <a:r>
              <a:rPr lang="lt-LT" dirty="0" smtClean="0"/>
              <a:t>Tie </a:t>
            </a:r>
            <a:r>
              <a:rPr lang="lt-LT" dirty="0"/>
              <a:t>kūnai geriau susiliečia ir susidaro palankesnės sąlygos elektronams pereiti iš vieno kūno į kitą. </a:t>
            </a:r>
            <a:endParaRPr lang="lt-LT" dirty="0" smtClean="0"/>
          </a:p>
          <a:p>
            <a:r>
              <a:rPr lang="lt-LT" dirty="0" smtClean="0"/>
              <a:t>Vadinasi, vienas kūnas, </a:t>
            </a:r>
            <a:r>
              <a:rPr lang="lt-LT" dirty="0"/>
              <a:t>netekęs </a:t>
            </a:r>
            <a:r>
              <a:rPr lang="lt-LT" dirty="0" smtClean="0"/>
              <a:t>elektronų</a:t>
            </a:r>
            <a:r>
              <a:rPr lang="lt-LT" dirty="0" smtClean="0"/>
              <a:t>, įsielektrina </a:t>
            </a:r>
            <a:r>
              <a:rPr lang="lt-LT" dirty="0"/>
              <a:t>teigiamai, o kitas gavęs – neigiamai. </a:t>
            </a:r>
            <a:endParaRPr lang="lt-LT" dirty="0" smtClean="0"/>
          </a:p>
          <a:p>
            <a:endParaRPr lang="lt-L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84984"/>
            <a:ext cx="439248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108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etimumas">
  <a:themeElements>
    <a:clrScheme name="Gretimumas">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etimumas">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278</TotalTime>
  <Words>663</Words>
  <Application>Microsoft Office PowerPoint</Application>
  <PresentationFormat>On-screen Show (4:3)</PresentationFormat>
  <Paragraphs>73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Gretimumas</vt:lpstr>
      <vt:lpstr>ELEKTRINIMO REIŠKINYS </vt:lpstr>
      <vt:lpstr>Turinys</vt:lpstr>
      <vt:lpstr>ELEKTRINIMO REIŠKINIO ATRADIMAS</vt:lpstr>
      <vt:lpstr>Kas atrado elektrinimo reiškinį?</vt:lpstr>
      <vt:lpstr>PowerPoint Presentation</vt:lpstr>
      <vt:lpstr>Bandymas (1)</vt:lpstr>
      <vt:lpstr>Bandymas (2)</vt:lpstr>
      <vt:lpstr>Kodėl patrynus, kai kurie kūnai pradeda traukti arba stumti kitus kūnus? </vt:lpstr>
      <vt:lpstr>Kas atsitinka trinant du kūnus?</vt:lpstr>
      <vt:lpstr>Kas nulemia  įsielektrinimą?</vt:lpstr>
      <vt:lpstr>O kaip įelektrinti kūnai sąveikauja tarpusavyje ?</vt:lpstr>
      <vt:lpstr>Svarbu:</vt:lpstr>
      <vt:lpstr>Pasitikrinkim ką išmokom</vt:lpstr>
      <vt:lpstr>Atsakymai: </vt:lpstr>
      <vt:lpstr>Naudota literatūra:</vt:lpstr>
      <vt:lpstr>AČIŪ UŽ DĖMESĮ!</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ELEKTRINIMO REIŠKINYS</dc:title>
  <dc:creator>Raimondas Stankevičius</dc:creator>
  <cp:lastModifiedBy>Asus</cp:lastModifiedBy>
  <cp:revision>20</cp:revision>
  <dcterms:created xsi:type="dcterms:W3CDTF">2016-03-31T17:40:20Z</dcterms:created>
  <dcterms:modified xsi:type="dcterms:W3CDTF">2016-04-05T14:24:33Z</dcterms:modified>
</cp:coreProperties>
</file>