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74" r:id="rId6"/>
    <p:sldId id="259" r:id="rId7"/>
    <p:sldId id="279" r:id="rId8"/>
    <p:sldId id="269" r:id="rId9"/>
    <p:sldId id="265" r:id="rId10"/>
    <p:sldId id="272" r:id="rId11"/>
    <p:sldId id="275" r:id="rId12"/>
    <p:sldId id="276" r:id="rId13"/>
    <p:sldId id="277" r:id="rId14"/>
    <p:sldId id="280" r:id="rId15"/>
    <p:sldId id="278" r:id="rId16"/>
    <p:sldId id="268" r:id="rId1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8" autoAdjust="0"/>
    <p:restoredTop sz="94624" autoAdjust="0"/>
  </p:normalViewPr>
  <p:slideViewPr>
    <p:cSldViewPr>
      <p:cViewPr>
        <p:scale>
          <a:sx n="70" d="100"/>
          <a:sy n="70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A0060-72C5-4324-A7BA-95ADD339863D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0E71-EB23-467A-82AA-A8F2EA544305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70E71-EB23-467A-82AA-A8F2EA544305}" type="slidenum">
              <a:rPr lang="lt-LT" smtClean="0"/>
              <a:pPr/>
              <a:t>8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7E77-E28A-41D4-BF8A-B5F7262505B5}" type="datetimeFigureOut">
              <a:rPr lang="lt-LT" smtClean="0"/>
              <a:pPr/>
              <a:t>2017-03-19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14ABB-5DE9-4FE2-9600-FF4B5A4B1631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Autofit/>
          </a:bodyPr>
          <a:lstStyle/>
          <a:p>
            <a:r>
              <a:rPr lang="lt-LT" sz="4800" dirty="0" smtClean="0"/>
              <a:t>Paukščių Takas ir kitos galaktikos</a:t>
            </a:r>
            <a:endParaRPr lang="lt-LT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4869160"/>
            <a:ext cx="5176664" cy="1608584"/>
          </a:xfrm>
        </p:spPr>
        <p:txBody>
          <a:bodyPr>
            <a:noAutofit/>
          </a:bodyPr>
          <a:lstStyle/>
          <a:p>
            <a:r>
              <a:rPr lang="lt-LT" sz="1800" dirty="0" smtClean="0">
                <a:solidFill>
                  <a:schemeClr val="tx1"/>
                </a:solidFill>
              </a:rPr>
              <a:t>Kauno </a:t>
            </a:r>
            <a:r>
              <a:rPr lang="lt-LT" sz="1800" dirty="0" err="1" smtClean="0">
                <a:solidFill>
                  <a:schemeClr val="tx1"/>
                </a:solidFill>
              </a:rPr>
              <a:t>Valdorfo</a:t>
            </a:r>
            <a:r>
              <a:rPr lang="lt-LT" sz="1800" dirty="0" smtClean="0">
                <a:solidFill>
                  <a:schemeClr val="tx1"/>
                </a:solidFill>
              </a:rPr>
              <a:t> mokykla, Elzė </a:t>
            </a:r>
            <a:r>
              <a:rPr lang="lt-LT" sz="1800" dirty="0" err="1" smtClean="0">
                <a:solidFill>
                  <a:schemeClr val="tx1"/>
                </a:solidFill>
              </a:rPr>
              <a:t>Zarakauskaitė</a:t>
            </a:r>
            <a:r>
              <a:rPr lang="lt-LT" sz="1800" dirty="0">
                <a:solidFill>
                  <a:schemeClr val="tx1"/>
                </a:solidFill>
              </a:rPr>
              <a:t>,</a:t>
            </a:r>
            <a:r>
              <a:rPr lang="lt-LT" sz="1800" dirty="0" smtClean="0">
                <a:solidFill>
                  <a:schemeClr val="tx1"/>
                </a:solidFill>
              </a:rPr>
              <a:t> 10 klasė, Mokytoja Vaida </a:t>
            </a:r>
            <a:r>
              <a:rPr lang="lt-LT" sz="1800" dirty="0" err="1" smtClean="0">
                <a:solidFill>
                  <a:schemeClr val="tx1"/>
                </a:solidFill>
              </a:rPr>
              <a:t>Godvišaitė-Čepkauskienė</a:t>
            </a:r>
            <a:endParaRPr lang="lt-LT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2987824" cy="4647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1916832"/>
            <a:ext cx="61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1.pav.</a:t>
            </a:r>
            <a:endParaRPr lang="lt-LT" sz="1100" dirty="0"/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988840"/>
            <a:ext cx="3810744" cy="27570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91880" y="2132856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2.pav.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žasis Magelano Debe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60672"/>
            <a:ext cx="2664296" cy="27732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385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13.pav. </a:t>
            </a:r>
            <a:r>
              <a:rPr lang="lt-LT" sz="1400" dirty="0" smtClean="0"/>
              <a:t>Mažasis </a:t>
            </a:r>
            <a:r>
              <a:rPr lang="lt-LT" sz="1400" dirty="0" err="1" smtClean="0"/>
              <a:t>Magelano</a:t>
            </a:r>
            <a:r>
              <a:rPr lang="lt-LT" sz="1400" dirty="0" smtClean="0"/>
              <a:t> debesis. Netaisyklingoji galaktika.</a:t>
            </a:r>
            <a:endParaRPr lang="lt-LT" sz="1400" dirty="0"/>
          </a:p>
        </p:txBody>
      </p:sp>
      <p:pic>
        <p:nvPicPr>
          <p:cNvPr id="6" name="Picture 5" descr="NGC 2755 Lęšinė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6102" y="332656"/>
            <a:ext cx="2787898" cy="20882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84168" y="0"/>
            <a:ext cx="3059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15. </a:t>
            </a:r>
            <a:r>
              <a:rPr lang="lt-LT" sz="1400" dirty="0" err="1" smtClean="0"/>
              <a:t>pav.</a:t>
            </a:r>
            <a:r>
              <a:rPr lang="lt-LT" sz="1400" dirty="0" err="1" smtClean="0"/>
              <a:t>NGC</a:t>
            </a:r>
            <a:r>
              <a:rPr lang="lt-LT" sz="1400" dirty="0" smtClean="0"/>
              <a:t> </a:t>
            </a:r>
            <a:r>
              <a:rPr lang="lt-LT" sz="1400" dirty="0" smtClean="0"/>
              <a:t>2755 Lęšinė galaktika.</a:t>
            </a:r>
            <a:endParaRPr lang="lt-LT" sz="1400" dirty="0"/>
          </a:p>
        </p:txBody>
      </p:sp>
      <p:pic>
        <p:nvPicPr>
          <p:cNvPr id="9" name="Picture 8" descr="NGC 7479 Skersėtoj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717032"/>
            <a:ext cx="2808312" cy="2871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75856" y="3212976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17. </a:t>
            </a:r>
            <a:r>
              <a:rPr lang="lt-LT" sz="1400" dirty="0" err="1" smtClean="0"/>
              <a:t>pav.NGC</a:t>
            </a:r>
            <a:r>
              <a:rPr lang="lt-LT" sz="1400" dirty="0" smtClean="0"/>
              <a:t> </a:t>
            </a:r>
            <a:r>
              <a:rPr lang="lt-LT" sz="1400" dirty="0" smtClean="0"/>
              <a:t>7479 </a:t>
            </a:r>
            <a:r>
              <a:rPr lang="lt-LT" sz="1400" dirty="0" err="1" smtClean="0"/>
              <a:t>Skersėtoji</a:t>
            </a:r>
            <a:r>
              <a:rPr lang="lt-LT" sz="1400" dirty="0" smtClean="0"/>
              <a:t> galaktika.</a:t>
            </a:r>
            <a:endParaRPr lang="lt-LT" sz="1400" dirty="0"/>
          </a:p>
        </p:txBody>
      </p:sp>
      <p:pic>
        <p:nvPicPr>
          <p:cNvPr id="11" name="Picture 10" descr="NGC 7217 spiralinė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789040"/>
            <a:ext cx="2791197" cy="279119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1520" y="33569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16.pav. </a:t>
            </a:r>
            <a:r>
              <a:rPr lang="lt-LT" sz="1400" dirty="0" smtClean="0"/>
              <a:t>NGC 7217 Spiralinė galaktika.</a:t>
            </a:r>
            <a:endParaRPr lang="lt-LT" sz="1400" dirty="0"/>
          </a:p>
        </p:txBody>
      </p:sp>
      <p:pic>
        <p:nvPicPr>
          <p:cNvPr id="13" name="Picture 12" descr="NGC 2755 Lęšinė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2160" y="3717032"/>
            <a:ext cx="2942058" cy="29420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516216" y="321297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18.pav. </a:t>
            </a:r>
            <a:r>
              <a:rPr lang="lt-LT" sz="1400" dirty="0" smtClean="0"/>
              <a:t>M89 Elipsinė galaktika.</a:t>
            </a:r>
            <a:endParaRPr lang="lt-LT" sz="1400" dirty="0"/>
          </a:p>
        </p:txBody>
      </p:sp>
      <p:pic>
        <p:nvPicPr>
          <p:cNvPr id="15" name="Picture 14" descr="Paukščių Taka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59832" y="836712"/>
            <a:ext cx="3240360" cy="213675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707904" y="33265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14.pav. </a:t>
            </a:r>
            <a:r>
              <a:rPr lang="lt-LT" sz="1400" dirty="0" smtClean="0"/>
              <a:t>Paukščių Tako galaktika. Spiralinė galaktika.</a:t>
            </a:r>
            <a:endParaRPr lang="lt-L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Visatos plėtimasis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5392"/>
            <a:ext cx="5796136" cy="5472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lt-LT" sz="2000" dirty="0" smtClean="0"/>
              <a:t>Šis </a:t>
            </a:r>
            <a:r>
              <a:rPr lang="lt-LT" sz="2000" dirty="0" smtClean="0"/>
              <a:t>raudonasis poslinkis </a:t>
            </a:r>
            <a:r>
              <a:rPr lang="lt-LT" sz="2000" dirty="0" smtClean="0"/>
              <a:t>(kai </a:t>
            </a:r>
            <a:r>
              <a:rPr lang="lt-LT" sz="2000" dirty="0" smtClean="0"/>
              <a:t>šviesos šaltinis tolsta nuo </a:t>
            </a:r>
            <a:r>
              <a:rPr lang="lt-LT" sz="2000" dirty="0" smtClean="0"/>
              <a:t>stebėtojo) </a:t>
            </a:r>
            <a:r>
              <a:rPr lang="lt-LT" sz="2000" dirty="0" smtClean="0"/>
              <a:t>rodo, kad galaktikos nuo mūsų tolsta. Taigi Visata plečiasi. </a:t>
            </a:r>
          </a:p>
          <a:p>
            <a:pPr>
              <a:buFont typeface="Wingdings" pitchFamily="2" charset="2"/>
              <a:buChar char="v"/>
            </a:pPr>
            <a:r>
              <a:rPr lang="lt-LT" sz="2000" dirty="0" smtClean="0"/>
              <a:t>1929 m. </a:t>
            </a:r>
            <a:r>
              <a:rPr lang="lt-LT" sz="2000" dirty="0" err="1" smtClean="0"/>
              <a:t>Hablis</a:t>
            </a:r>
            <a:r>
              <a:rPr lang="lt-LT" sz="2000" dirty="0" smtClean="0"/>
              <a:t> nustatė, kad labiau nutolusių galaktikų raudonasis poslinkis yra didesnis. Galaktikų tolimo greitis</a:t>
            </a:r>
            <a:r>
              <a:rPr lang="lt-LT" sz="2000" dirty="0" smtClean="0">
                <a:latin typeface="Freestyle Script" pitchFamily="66" charset="0"/>
              </a:rPr>
              <a:t> v </a:t>
            </a:r>
            <a:r>
              <a:rPr lang="lt-LT" sz="2000" dirty="0" smtClean="0"/>
              <a:t>yra tiesiogiai proporcingas poslinkio dydžiui, vadinasi, ir atstumui </a:t>
            </a:r>
            <a:r>
              <a:rPr lang="lt-LT" sz="2000" dirty="0" smtClean="0">
                <a:latin typeface="Freestyle Script" pitchFamily="66" charset="0"/>
              </a:rPr>
              <a:t>R</a:t>
            </a:r>
            <a:r>
              <a:rPr lang="lt-LT" sz="2000" dirty="0" smtClean="0"/>
              <a:t> iki jų:</a:t>
            </a:r>
          </a:p>
          <a:p>
            <a:pPr algn="ctr">
              <a:buNone/>
            </a:pPr>
            <a:r>
              <a:rPr lang="en-GB" sz="2000" dirty="0" smtClean="0">
                <a:latin typeface="Freestyle Script" pitchFamily="66" charset="0"/>
              </a:rPr>
              <a:t>v</a:t>
            </a:r>
            <a:r>
              <a:rPr lang="en-US" sz="2000" dirty="0" smtClean="0">
                <a:latin typeface="Freestyle Script" pitchFamily="66" charset="0"/>
              </a:rPr>
              <a:t>=</a:t>
            </a:r>
            <a:r>
              <a:rPr lang="en-GB" sz="2000" dirty="0" smtClean="0">
                <a:latin typeface="Freestyle Script" pitchFamily="66" charset="0"/>
              </a:rPr>
              <a:t> HR:</a:t>
            </a:r>
          </a:p>
          <a:p>
            <a:pPr>
              <a:buNone/>
            </a:pPr>
            <a:r>
              <a:rPr lang="lt-LT" sz="2000" dirty="0" smtClean="0"/>
              <a:t>Čia</a:t>
            </a:r>
            <a:r>
              <a:rPr lang="lt-LT" sz="2000" dirty="0" smtClean="0">
                <a:latin typeface="Freestyle Script" pitchFamily="66" charset="0"/>
              </a:rPr>
              <a:t> H </a:t>
            </a:r>
            <a:r>
              <a:rPr lang="lt-LT" sz="2000" dirty="0" smtClean="0"/>
              <a:t>– vadinamoji </a:t>
            </a:r>
            <a:r>
              <a:rPr lang="lt-LT" sz="2000" dirty="0" err="1" smtClean="0"/>
              <a:t>Hablo</a:t>
            </a:r>
            <a:r>
              <a:rPr lang="lt-LT" sz="2000" dirty="0" smtClean="0"/>
              <a:t> konstanta. Iš šio dėsnio išplaukia: kuo tolia nuo mūsų yra galaktika, tuo greičiau ji tolsta. Pagal </a:t>
            </a:r>
            <a:r>
              <a:rPr lang="lt-LT" sz="2000" dirty="0" err="1" smtClean="0"/>
              <a:t>Hablo</a:t>
            </a:r>
            <a:r>
              <a:rPr lang="lt-LT" sz="2000" dirty="0" smtClean="0"/>
              <a:t> dėsnį galima apskaičiuoti atstumą iki tolimųjų galaktikų</a:t>
            </a:r>
            <a:r>
              <a:rPr lang="lt-LT" sz="20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lt-LT" sz="2000" dirty="0" err="1" smtClean="0"/>
              <a:t>Hablo</a:t>
            </a:r>
            <a:r>
              <a:rPr lang="lt-LT" sz="2000" dirty="0" smtClean="0"/>
              <a:t> dėsnis naudojamas </a:t>
            </a:r>
            <a:r>
              <a:rPr lang="lt-LT" sz="2000" dirty="0" err="1" smtClean="0"/>
              <a:t>tirinėjant</a:t>
            </a:r>
            <a:r>
              <a:rPr lang="lt-LT" sz="2000" dirty="0" smtClean="0"/>
              <a:t> visatos prigimtį.</a:t>
            </a:r>
            <a:endParaRPr lang="en-US" sz="2000" dirty="0" smtClean="0"/>
          </a:p>
          <a:p>
            <a:pPr>
              <a:buNone/>
            </a:pPr>
            <a:endParaRPr lang="en-GB" sz="2000" dirty="0" smtClean="0">
              <a:latin typeface="Freestyle Script" pitchFamily="66" charset="0"/>
            </a:endParaRPr>
          </a:p>
          <a:p>
            <a:pPr>
              <a:buNone/>
            </a:pPr>
            <a:endParaRPr lang="lt-LT" sz="2000" dirty="0">
              <a:latin typeface="Freestyle Script" pitchFamily="66" charset="0"/>
            </a:endParaRPr>
          </a:p>
        </p:txBody>
      </p:sp>
      <p:pic>
        <p:nvPicPr>
          <p:cNvPr id="4" name="Picture 3" descr="Gravitational_redshift_neutron_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052736"/>
            <a:ext cx="2232248" cy="2232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28184" y="1124744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19.pav.</a:t>
            </a:r>
            <a:endParaRPr lang="lt-LT" sz="1100" dirty="0"/>
          </a:p>
        </p:txBody>
      </p:sp>
      <p:pic>
        <p:nvPicPr>
          <p:cNvPr id="7" name="Picture 6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509120"/>
            <a:ext cx="3491880" cy="20830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40152" y="4221088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20.pav.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4525963"/>
          </a:xfrm>
          <a:noFill/>
          <a:ln>
            <a:noFill/>
          </a:ln>
        </p:spPr>
        <p:txBody>
          <a:bodyPr rIns="108000" anchor="t">
            <a:normAutofit/>
          </a:bodyPr>
          <a:lstStyle/>
          <a:p>
            <a:pPr marL="514350" indent="-514350">
              <a:buFont typeface="Courier New" pitchFamily="49" charset="0"/>
              <a:buChar char="o"/>
            </a:pPr>
            <a:r>
              <a:rPr lang="lt-LT" sz="2000" dirty="0" err="1" smtClean="0"/>
              <a:t>Hablo</a:t>
            </a:r>
            <a:r>
              <a:rPr lang="lt-LT" sz="2000" dirty="0" smtClean="0"/>
              <a:t> konstantos skaitinė vertė lygi tolimo greičio pokyčiui, padidėjus atstumui iki galaktikos 1 </a:t>
            </a:r>
            <a:r>
              <a:rPr lang="lt-LT" sz="2000" dirty="0" err="1" smtClean="0"/>
              <a:t>megaparseku</a:t>
            </a:r>
            <a:r>
              <a:rPr lang="lt-LT" sz="2000" dirty="0" smtClean="0"/>
              <a:t> (</a:t>
            </a:r>
            <a:r>
              <a:rPr lang="lt-LT" sz="2000" dirty="0" err="1" smtClean="0"/>
              <a:t>Mpc</a:t>
            </a:r>
            <a:r>
              <a:rPr lang="lt-LT" sz="2000" dirty="0" smtClean="0"/>
              <a:t>). Naujausi duomenys rodo, kad H vertė yra tarp 68 ir 78 km/(</a:t>
            </a:r>
            <a:r>
              <a:rPr lang="lt-LT" sz="2000" dirty="0" err="1" smtClean="0"/>
              <a:t>s·Mpc</a:t>
            </a:r>
            <a:r>
              <a:rPr lang="lt-LT" sz="2000" dirty="0" smtClean="0"/>
              <a:t>).</a:t>
            </a:r>
            <a:endParaRPr lang="en-US" sz="2000" dirty="0" smtClean="0"/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pt-BR" sz="1800" dirty="0" smtClean="0"/>
              <a:t>Galaktika M82 yra nutolusi 11,5 mln.</a:t>
            </a:r>
            <a:r>
              <a:rPr lang="lt-LT" sz="1800" dirty="0" err="1" smtClean="0"/>
              <a:t>šv</a:t>
            </a:r>
            <a:r>
              <a:rPr lang="en-US" sz="1800" dirty="0" smtClean="0"/>
              <a:t>. </a:t>
            </a:r>
            <a:r>
              <a:rPr lang="lt-LT" sz="1800" dirty="0" err="1" smtClean="0"/>
              <a:t>n</a:t>
            </a:r>
            <a:r>
              <a:rPr lang="en-US" sz="1800" dirty="0" err="1" smtClean="0"/>
              <a:t>uo</a:t>
            </a:r>
            <a:r>
              <a:rPr lang="en-US" sz="1800" dirty="0" smtClean="0"/>
              <a:t> </a:t>
            </a:r>
            <a:r>
              <a:rPr lang="lt-LT" sz="1800" dirty="0" smtClean="0"/>
              <a:t>mūsų. Koks šios galaktikos tolimo greitis?</a:t>
            </a:r>
            <a:r>
              <a:rPr lang="en-GB" sz="1800" dirty="0" smtClean="0"/>
              <a:t> </a:t>
            </a:r>
            <a:r>
              <a:rPr lang="en-GB" sz="1800" dirty="0" err="1" smtClean="0"/>
              <a:t>Tarkime</a:t>
            </a:r>
            <a:r>
              <a:rPr lang="en-GB" sz="1800" dirty="0" smtClean="0"/>
              <a:t>, H = 75 km/(s</a:t>
            </a:r>
            <a:r>
              <a:rPr lang="lt-LT" sz="1800" dirty="0" smtClean="0"/>
              <a:t>·</a:t>
            </a:r>
            <a:r>
              <a:rPr lang="en-GB" sz="1800" dirty="0" err="1" smtClean="0"/>
              <a:t>Mpc</a:t>
            </a:r>
            <a:r>
              <a:rPr lang="en-GB" sz="1800" dirty="0" smtClean="0"/>
              <a:t>).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GB" sz="1800" dirty="0" smtClean="0"/>
              <a:t>D: </a:t>
            </a:r>
            <a:r>
              <a:rPr lang="lt-LT" sz="1800" dirty="0" smtClean="0"/>
              <a:t>R </a:t>
            </a:r>
            <a:r>
              <a:rPr lang="en-GB" sz="1800" dirty="0" smtClean="0"/>
              <a:t>=</a:t>
            </a:r>
            <a:r>
              <a:rPr lang="pt-BR" sz="1800" dirty="0" smtClean="0"/>
              <a:t> 11,5 mln.</a:t>
            </a:r>
            <a:r>
              <a:rPr lang="lt-LT" sz="1800" dirty="0" err="1" smtClean="0"/>
              <a:t>šv</a:t>
            </a:r>
            <a:r>
              <a:rPr lang="en-US" sz="1800" dirty="0" smtClean="0"/>
              <a:t>.</a:t>
            </a:r>
            <a:r>
              <a:rPr lang="en-GB" sz="1800" dirty="0" smtClean="0"/>
              <a:t> </a:t>
            </a:r>
          </a:p>
          <a:p>
            <a:pPr marL="514350" indent="-514350">
              <a:buNone/>
            </a:pPr>
            <a:r>
              <a:rPr lang="en-GB" sz="1800" dirty="0" smtClean="0"/>
              <a:t>      R: v = ?</a:t>
            </a:r>
          </a:p>
          <a:p>
            <a:pPr marL="514350" indent="-514350">
              <a:buNone/>
            </a:pPr>
            <a:r>
              <a:rPr lang="en-GB" sz="1800" dirty="0" smtClean="0"/>
              <a:t>v = RH= 11500000 </a:t>
            </a:r>
            <a:r>
              <a:rPr lang="lt-LT" sz="1800" dirty="0" err="1" smtClean="0"/>
              <a:t>šv</a:t>
            </a:r>
            <a:r>
              <a:rPr lang="lt-LT" sz="1800" dirty="0" smtClean="0"/>
              <a:t>. · 75</a:t>
            </a:r>
            <a:r>
              <a:rPr lang="en-GB" sz="1800" dirty="0" smtClean="0"/>
              <a:t> km/(s</a:t>
            </a:r>
            <a:r>
              <a:rPr lang="lt-LT" sz="1800" dirty="0" smtClean="0"/>
              <a:t>·</a:t>
            </a:r>
            <a:r>
              <a:rPr lang="en-GB" sz="1800" dirty="0" err="1" smtClean="0"/>
              <a:t>Mpc</a:t>
            </a:r>
            <a:r>
              <a:rPr lang="lt-LT" sz="1800" dirty="0" smtClean="0"/>
              <a:t>) </a:t>
            </a:r>
            <a:r>
              <a:rPr lang="en-US" sz="1800" dirty="0" smtClean="0"/>
              <a:t>=862500000 km/s </a:t>
            </a: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None/>
            </a:pPr>
            <a:endParaRPr lang="lt-LT" dirty="0"/>
          </a:p>
        </p:txBody>
      </p:sp>
      <p:pic>
        <p:nvPicPr>
          <p:cNvPr id="4" name="Picture 3" descr="atsisiųst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717032"/>
            <a:ext cx="3672408" cy="2862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79512" y="3861048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21.pav.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64488" cy="648072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lt-LT" sz="1800" dirty="0" smtClean="0"/>
              <a:t>1. </a:t>
            </a:r>
            <a:r>
              <a:rPr lang="en-US" sz="1800" dirty="0" err="1" smtClean="0"/>
              <a:t>Kas</a:t>
            </a:r>
            <a:r>
              <a:rPr lang="lt-LT" sz="1800" dirty="0" smtClean="0"/>
              <a:t> </a:t>
            </a:r>
            <a:r>
              <a:rPr lang="en-US" sz="1800" dirty="0" err="1" smtClean="0"/>
              <a:t>gl</a:t>
            </a:r>
            <a:r>
              <a:rPr lang="lt-LT" sz="1800" dirty="0" err="1" smtClean="0"/>
              <a:t>ūdi</a:t>
            </a:r>
            <a:r>
              <a:rPr lang="lt-LT" sz="1800" dirty="0" smtClean="0"/>
              <a:t> Paukščių Tako centre? </a:t>
            </a:r>
            <a:endParaRPr lang="lt-LT" sz="1800" dirty="0" smtClean="0"/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Dulkių debesis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Labai didelė žvaigždė</a:t>
            </a:r>
          </a:p>
          <a:p>
            <a:pPr marL="514350" indent="-514350">
              <a:spcBef>
                <a:spcPts val="460"/>
              </a:spcBef>
              <a:buFont typeface="+mj-lt"/>
              <a:buAutoNum type="alphaLcParenR"/>
            </a:pPr>
            <a:r>
              <a:rPr lang="lt-LT" sz="1800" dirty="0" smtClean="0"/>
              <a:t>Juodoji </a:t>
            </a:r>
            <a:r>
              <a:rPr lang="lt-LT" sz="1800" dirty="0" smtClean="0"/>
              <a:t>skylė</a:t>
            </a:r>
            <a:endParaRPr lang="lt-LT" sz="1800" dirty="0" smtClean="0"/>
          </a:p>
          <a:p>
            <a:pPr marL="514350" indent="-514350">
              <a:buNone/>
            </a:pPr>
            <a:r>
              <a:rPr lang="lt-LT" sz="1800" dirty="0" smtClean="0"/>
              <a:t>2. Kas </a:t>
            </a:r>
            <a:r>
              <a:rPr lang="lt-LT" sz="1800" dirty="0" smtClean="0"/>
              <a:t>Paukščių Tako diske išryškina spiralinį ornamentą</a:t>
            </a:r>
            <a:r>
              <a:rPr lang="lt-LT" sz="1800" dirty="0" smtClean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Jaunos žvaigždės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Ūkai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Dulkių debesys</a:t>
            </a:r>
            <a:endParaRPr lang="lt-LT" sz="1800" dirty="0" smtClean="0"/>
          </a:p>
          <a:p>
            <a:pPr marL="514350" indent="-514350">
              <a:buNone/>
            </a:pPr>
            <a:r>
              <a:rPr lang="lt-LT" sz="1800" dirty="0" smtClean="0"/>
              <a:t>3. Kas </a:t>
            </a:r>
            <a:r>
              <a:rPr lang="lt-LT" sz="1800" dirty="0" smtClean="0"/>
              <a:t>pirmasis suprato Paukščių Tako prigimtį</a:t>
            </a:r>
            <a:r>
              <a:rPr lang="lt-LT" sz="1800" dirty="0" smtClean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Pitagoras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err="1" smtClean="0"/>
              <a:t>Hablas</a:t>
            </a:r>
            <a:endParaRPr lang="lt-LT" sz="1800" dirty="0" smtClean="0"/>
          </a:p>
          <a:p>
            <a:pPr marL="514350" indent="-514350">
              <a:buFont typeface="+mj-lt"/>
              <a:buAutoNum type="alphaLcParenR"/>
            </a:pPr>
            <a:r>
              <a:rPr lang="lt-LT" sz="1800" dirty="0" err="1" smtClean="0"/>
              <a:t>Galilėjas</a:t>
            </a:r>
            <a:r>
              <a:rPr lang="lt-LT" sz="1800" dirty="0" smtClean="0"/>
              <a:t> </a:t>
            </a:r>
            <a:r>
              <a:rPr lang="lt-LT" sz="1800" dirty="0" smtClean="0"/>
              <a:t>G</a:t>
            </a:r>
            <a:r>
              <a:rPr lang="lt-LT" sz="1800" dirty="0" smtClean="0"/>
              <a:t>alilėjus </a:t>
            </a:r>
            <a:endParaRPr lang="lt-LT" sz="1800" dirty="0" smtClean="0"/>
          </a:p>
          <a:p>
            <a:pPr marL="514350" indent="-514350">
              <a:buNone/>
            </a:pPr>
            <a:r>
              <a:rPr lang="lt-LT" sz="1800" dirty="0" smtClean="0"/>
              <a:t>4. </a:t>
            </a:r>
            <a:r>
              <a:rPr lang="lt-LT" sz="1800" dirty="0" smtClean="0"/>
              <a:t>Kas </a:t>
            </a:r>
            <a:r>
              <a:rPr lang="lt-LT" sz="1800" dirty="0" smtClean="0"/>
              <a:t>nulėmė Paukščių Tako spiralinę struktūrą</a:t>
            </a:r>
            <a:r>
              <a:rPr lang="lt-LT" sz="1800" dirty="0" smtClean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err="1" smtClean="0"/>
              <a:t>Supernovos</a:t>
            </a:r>
            <a:endParaRPr lang="lt-LT" sz="1800" dirty="0" smtClean="0"/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Tankio bangos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err="1" smtClean="0"/>
              <a:t>Žvaigždėdara</a:t>
            </a:r>
            <a:endParaRPr lang="lt-LT" sz="1800" dirty="0" smtClean="0"/>
          </a:p>
          <a:p>
            <a:pPr marL="514350" indent="-514350">
              <a:buNone/>
            </a:pPr>
            <a:r>
              <a:rPr lang="lt-LT" sz="1800" dirty="0" smtClean="0"/>
              <a:t>5.</a:t>
            </a:r>
            <a:r>
              <a:rPr lang="lt-LT" sz="1800" dirty="0" smtClean="0"/>
              <a:t>Kokios </a:t>
            </a:r>
            <a:r>
              <a:rPr lang="lt-LT" sz="1800" dirty="0" smtClean="0"/>
              <a:t>galaktikos yra šviesiausios</a:t>
            </a:r>
            <a:r>
              <a:rPr lang="lt-LT" sz="1800" dirty="0" smtClean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Spiralinės</a:t>
            </a:r>
            <a:r>
              <a:rPr lang="lt-LT" sz="1800" dirty="0" smtClean="0"/>
              <a:t> galaktikos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Nykštukinės galaktikos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1800" dirty="0" smtClean="0"/>
              <a:t>Milžiniškos elipsinės galaktikos</a:t>
            </a:r>
            <a:endParaRPr lang="lt-LT" sz="1800" dirty="0" smtClean="0"/>
          </a:p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endParaRPr lang="lt-LT" sz="1800" dirty="0"/>
          </a:p>
        </p:txBody>
      </p:sp>
      <p:pic>
        <p:nvPicPr>
          <p:cNvPr id="5" name="Picture 4" descr="300px-Hubble_Interacting_Galaxy_NGC_6050_(2008-04-2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420888"/>
            <a:ext cx="3247256" cy="32472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88024" y="249289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23.pav.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66936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lt-LT" sz="8000" dirty="0" smtClean="0"/>
              <a:t>6.Kas </a:t>
            </a:r>
            <a:r>
              <a:rPr lang="lt-LT" sz="8000" dirty="0" smtClean="0"/>
              <a:t>suskirstė galaktikas pagal išvaizdą XX a</a:t>
            </a:r>
            <a:r>
              <a:rPr lang="lt-LT" sz="8000" dirty="0" smtClean="0"/>
              <a:t>.?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Pitagoras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Galilėjus </a:t>
            </a:r>
            <a:r>
              <a:rPr lang="lt-LT" sz="8000" dirty="0" err="1" smtClean="0"/>
              <a:t>Galilėjas</a:t>
            </a:r>
            <a:endParaRPr lang="lt-LT" sz="8000" dirty="0" smtClean="0"/>
          </a:p>
          <a:p>
            <a:pPr marL="514350" indent="-514350">
              <a:buFont typeface="+mj-lt"/>
              <a:buAutoNum type="alphaLcParenR"/>
            </a:pPr>
            <a:r>
              <a:rPr lang="lt-LT" sz="8000" dirty="0" err="1" smtClean="0"/>
              <a:t>Hablas</a:t>
            </a:r>
            <a:endParaRPr lang="lt-LT" sz="8000" dirty="0" smtClean="0"/>
          </a:p>
          <a:p>
            <a:pPr marL="514350" indent="-514350">
              <a:buNone/>
            </a:pPr>
            <a:r>
              <a:rPr lang="lt-LT" sz="8000" dirty="0" smtClean="0"/>
              <a:t>7. Kokia galaktika yra tarpinės galaktikos tipo?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Lęšinė galaktika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err="1" smtClean="0"/>
              <a:t>Skersėtoji</a:t>
            </a:r>
            <a:r>
              <a:rPr lang="lt-LT" sz="8000" dirty="0" smtClean="0"/>
              <a:t> galaktika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Spiralinė galaktika</a:t>
            </a:r>
            <a:endParaRPr lang="lt-LT" sz="8000" dirty="0" smtClean="0"/>
          </a:p>
          <a:p>
            <a:pPr marL="514350" indent="-514350">
              <a:buNone/>
            </a:pPr>
            <a:r>
              <a:rPr lang="lt-LT" sz="8000" dirty="0" smtClean="0"/>
              <a:t>8.Kokio </a:t>
            </a:r>
            <a:r>
              <a:rPr lang="lt-LT" sz="8000" dirty="0" smtClean="0"/>
              <a:t>tipo yra Paukščių Tako galaktika</a:t>
            </a:r>
            <a:r>
              <a:rPr lang="lt-LT" sz="8000" dirty="0" smtClean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Elipsinė galaktika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Spiralinė galaktika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err="1" smtClean="0"/>
              <a:t>Skersėtoji</a:t>
            </a:r>
            <a:r>
              <a:rPr lang="lt-LT" sz="8000" dirty="0" smtClean="0"/>
              <a:t> galaktika</a:t>
            </a:r>
            <a:endParaRPr lang="lt-LT" sz="8000" dirty="0" smtClean="0"/>
          </a:p>
          <a:p>
            <a:pPr marL="514350" indent="-514350">
              <a:buNone/>
            </a:pPr>
            <a:r>
              <a:rPr lang="lt-LT" sz="8000" dirty="0" smtClean="0"/>
              <a:t>9. Ką </a:t>
            </a:r>
            <a:r>
              <a:rPr lang="lt-LT" sz="8000" dirty="0" smtClean="0"/>
              <a:t>rodo raudonasis poslinkis</a:t>
            </a:r>
            <a:r>
              <a:rPr lang="lt-LT" sz="8000" dirty="0" smtClean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Labiau nutolusių galaktikų raudonasis poslinkis yra didesnis.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Nutolusių galaktikų raudonasis poslinkis yra labai mažas.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Arčiausių galaktikų raudonasis poslinkis yra didžiausias.</a:t>
            </a:r>
            <a:endParaRPr lang="lt-LT" sz="8000" dirty="0" smtClean="0"/>
          </a:p>
          <a:p>
            <a:pPr marL="514350" indent="-514350">
              <a:buNone/>
            </a:pPr>
            <a:r>
              <a:rPr lang="lt-LT" sz="8000" dirty="0" smtClean="0"/>
              <a:t>10. Pagal </a:t>
            </a:r>
            <a:r>
              <a:rPr lang="lt-LT" sz="8000" dirty="0" smtClean="0"/>
              <a:t>kokį dėsnį galima apskaičiuoti </a:t>
            </a:r>
            <a:r>
              <a:rPr lang="lt-LT" sz="8000" dirty="0" smtClean="0"/>
              <a:t>atstumą </a:t>
            </a:r>
            <a:r>
              <a:rPr lang="lt-LT" sz="8000" dirty="0" smtClean="0"/>
              <a:t>iki tolimųjų </a:t>
            </a:r>
            <a:r>
              <a:rPr lang="lt-LT" sz="8000" dirty="0" smtClean="0"/>
              <a:t>galaktikų?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Pagal raudonojo </a:t>
            </a:r>
            <a:r>
              <a:rPr lang="lt-LT" sz="8000" dirty="0" err="1" smtClean="0"/>
              <a:t>poslinkiodėsnį</a:t>
            </a:r>
            <a:endParaRPr lang="lt-LT" sz="8000" dirty="0" smtClean="0"/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Pagal </a:t>
            </a:r>
            <a:r>
              <a:rPr lang="lt-LT" sz="8000" dirty="0" err="1" smtClean="0"/>
              <a:t>Hablo</a:t>
            </a:r>
            <a:r>
              <a:rPr lang="lt-LT" sz="8000" dirty="0" smtClean="0"/>
              <a:t> dėsnį</a:t>
            </a:r>
          </a:p>
          <a:p>
            <a:pPr marL="514350" indent="-514350">
              <a:buFont typeface="+mj-lt"/>
              <a:buAutoNum type="alphaLcParenR"/>
            </a:pPr>
            <a:r>
              <a:rPr lang="lt-LT" sz="8000" dirty="0" smtClean="0"/>
              <a:t>Pagal Pitagoro dėsnį</a:t>
            </a:r>
            <a:endParaRPr lang="lt-LT" sz="8000" dirty="0" smtClean="0"/>
          </a:p>
          <a:p>
            <a:endParaRPr lang="lt-LT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916832"/>
            <a:ext cx="4194423" cy="13592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1556792"/>
            <a:ext cx="51125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22.pav.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c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a</a:t>
            </a:r>
          </a:p>
          <a:p>
            <a:pPr marL="514350" indent="-514350">
              <a:buFont typeface="+mj-lt"/>
              <a:buAutoNum type="arabicPeriod"/>
            </a:pPr>
            <a:r>
              <a:rPr lang="lt-LT" sz="2200" dirty="0" smtClean="0"/>
              <a:t>b</a:t>
            </a:r>
          </a:p>
          <a:p>
            <a:pPr marL="514350" indent="-514350">
              <a:buFont typeface="+mj-lt"/>
              <a:buAutoNum type="arabicPeriod"/>
            </a:pPr>
            <a:endParaRPr lang="lt-LT" dirty="0" smtClean="0"/>
          </a:p>
          <a:p>
            <a:pPr marL="514350" indent="-514350">
              <a:buFont typeface="+mj-lt"/>
              <a:buAutoNum type="arabicPeriod"/>
            </a:pPr>
            <a:endParaRPr lang="lt-LT" dirty="0" smtClean="0"/>
          </a:p>
          <a:p>
            <a:pPr marL="514350" indent="-514350">
              <a:buFont typeface="+mj-lt"/>
              <a:buAutoNum type="arabicPeriod"/>
            </a:pPr>
            <a:endParaRPr lang="lt-LT" dirty="0" smtClean="0"/>
          </a:p>
          <a:p>
            <a:pPr marL="514350" indent="-514350">
              <a:buFont typeface="+mj-lt"/>
              <a:buAutoNum type="arabicPeriod"/>
            </a:pPr>
            <a:endParaRPr lang="lt-LT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836712"/>
            <a:ext cx="4392488" cy="24680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98072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24.pav.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Naudota literatūra: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005064"/>
            <a:ext cx="8229600" cy="1468760"/>
          </a:xfrm>
        </p:spPr>
        <p:txBody>
          <a:bodyPr>
            <a:normAutofit/>
          </a:bodyPr>
          <a:lstStyle/>
          <a:p>
            <a:r>
              <a:rPr lang="lt-LT" sz="2000" dirty="0" smtClean="0"/>
              <a:t>,,VISATA. Išsamus vaizdingas žinynas”</a:t>
            </a:r>
          </a:p>
          <a:p>
            <a:r>
              <a:rPr lang="lt-LT" sz="2000" dirty="0" err="1" smtClean="0"/>
              <a:t>National</a:t>
            </a:r>
            <a:r>
              <a:rPr lang="lt-LT" sz="2000" dirty="0" smtClean="0"/>
              <a:t> </a:t>
            </a:r>
            <a:r>
              <a:rPr lang="lt-LT" sz="2000" dirty="0" err="1" smtClean="0"/>
              <a:t>Geographic</a:t>
            </a:r>
            <a:r>
              <a:rPr lang="lt-LT" sz="2000" dirty="0" smtClean="0"/>
              <a:t> ,,Ar mes vieni?” žurnalas</a:t>
            </a:r>
          </a:p>
          <a:p>
            <a:r>
              <a:rPr lang="lt-LT" sz="2000" dirty="0" smtClean="0"/>
              <a:t>Fizikos vadovėlis 10 </a:t>
            </a:r>
            <a:r>
              <a:rPr lang="lt-LT" sz="2000" dirty="0" err="1" smtClean="0"/>
              <a:t>kl</a:t>
            </a:r>
            <a:r>
              <a:rPr lang="lt-LT" sz="2000" dirty="0" smtClean="0"/>
              <a:t>. Vladas </a:t>
            </a:r>
            <a:r>
              <a:rPr lang="lt-LT" sz="2000" dirty="0" err="1" smtClean="0"/>
              <a:t>Valentinavičius</a:t>
            </a:r>
            <a:r>
              <a:rPr lang="lt-LT" sz="2000" dirty="0" smtClean="0"/>
              <a:t> ir Zita </a:t>
            </a:r>
            <a:r>
              <a:rPr lang="lt-LT" sz="2000" dirty="0" err="1" smtClean="0"/>
              <a:t>Šliavaitė</a:t>
            </a:r>
            <a:endParaRPr lang="lt-LT" sz="2000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5080902" cy="27142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908720"/>
            <a:ext cx="61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25.pav.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Turinys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229600" cy="4525963"/>
          </a:xfrm>
        </p:spPr>
        <p:txBody>
          <a:bodyPr>
            <a:normAutofit/>
          </a:bodyPr>
          <a:lstStyle/>
          <a:p>
            <a:pPr marL="571500" indent="-571500"/>
            <a:r>
              <a:rPr lang="lt-LT" sz="2400" dirty="0" smtClean="0"/>
              <a:t>Paukščių Takas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lt-LT" sz="2400" dirty="0" smtClean="0"/>
              <a:t>  Besisukanti </a:t>
            </a:r>
            <a:r>
              <a:rPr lang="lt-LT" sz="2400" dirty="0" smtClean="0"/>
              <a:t>galaktika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lt-LT" sz="2400" dirty="0" smtClean="0"/>
              <a:t>  Paukščių </a:t>
            </a:r>
            <a:r>
              <a:rPr lang="lt-LT" sz="2400" dirty="0" smtClean="0"/>
              <a:t>Tako kontūrai</a:t>
            </a:r>
          </a:p>
          <a:p>
            <a:pPr marL="571500" indent="-571500"/>
            <a:r>
              <a:rPr lang="lt-LT" sz="2400" dirty="0" smtClean="0"/>
              <a:t>Paukščių Tako prigimtis</a:t>
            </a:r>
          </a:p>
          <a:p>
            <a:pPr marL="571500" indent="-571500"/>
            <a:r>
              <a:rPr lang="lt-LT" sz="2400" dirty="0" smtClean="0"/>
              <a:t>Paukščių Tako spiralinės vijos</a:t>
            </a:r>
          </a:p>
          <a:p>
            <a:pPr marL="571500" indent="-571500"/>
            <a:r>
              <a:rPr lang="lt-LT" sz="2400" dirty="0" smtClean="0"/>
              <a:t>Galaktikos</a:t>
            </a:r>
          </a:p>
          <a:p>
            <a:pPr marL="571500" indent="-571500"/>
            <a:r>
              <a:rPr lang="lt-LT" sz="2400" dirty="0" smtClean="0"/>
              <a:t>Galaktikų tipai</a:t>
            </a:r>
          </a:p>
          <a:p>
            <a:pPr marL="571500" indent="-571500"/>
            <a:r>
              <a:rPr lang="lt-LT" sz="2400" dirty="0" smtClean="0"/>
              <a:t>Galaktikos plėtimasis</a:t>
            </a:r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140968"/>
            <a:ext cx="3482669" cy="3529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20072" y="616530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3.pav.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931224" cy="1012974"/>
          </a:xfrm>
        </p:spPr>
        <p:txBody>
          <a:bodyPr/>
          <a:lstStyle/>
          <a:p>
            <a:r>
              <a:rPr lang="lt-LT" dirty="0" smtClean="0"/>
              <a:t>Paukščių  Takas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61648" cy="3240360"/>
          </a:xfrm>
        </p:spPr>
        <p:txBody>
          <a:bodyPr>
            <a:normAutofit/>
          </a:bodyPr>
          <a:lstStyle/>
          <a:p>
            <a:r>
              <a:rPr lang="lt-LT" sz="2000" dirty="0" smtClean="0"/>
              <a:t>Pačiame </a:t>
            </a:r>
            <a:r>
              <a:rPr lang="lt-LT" sz="2000" dirty="0" smtClean="0"/>
              <a:t>Paukščių Tako centre glūdi maždaug 3 milijonų saulių masės juodoji skylė. </a:t>
            </a:r>
          </a:p>
          <a:p>
            <a:r>
              <a:rPr lang="lt-LT" sz="2000" dirty="0" smtClean="0"/>
              <a:t>Šį centrą, arba Galaktikos branduolį, supa centrinis žvaigždžių telkinys</a:t>
            </a:r>
            <a:r>
              <a:rPr lang="lt-LT" sz="2000" dirty="0" smtClean="0"/>
              <a:t>.  </a:t>
            </a:r>
            <a:r>
              <a:rPr lang="lt-LT" sz="2000" dirty="0" smtClean="0"/>
              <a:t>M</a:t>
            </a:r>
            <a:r>
              <a:rPr lang="lt-LT" sz="2000" dirty="0" smtClean="0"/>
              <a:t>aždaug </a:t>
            </a:r>
            <a:r>
              <a:rPr lang="lt-LT" sz="2000" dirty="0" smtClean="0"/>
              <a:t>15000 šviesmečių ilgio ir 6000 šviesmečių storio, o jo didžioji ašis nukreipta išilgai Paukščių Tako plokštumos. </a:t>
            </a:r>
            <a:r>
              <a:rPr lang="lt-LT" sz="2000" dirty="0" smtClean="0"/>
              <a:t> </a:t>
            </a:r>
            <a:endParaRPr lang="lt-LT" sz="2000" dirty="0" smtClean="0"/>
          </a:p>
          <a:p>
            <a:r>
              <a:rPr lang="lt-LT" sz="2000" dirty="0" smtClean="0"/>
              <a:t>Jaunos žvaigždės diske išryškina spiralinį ornamentą. </a:t>
            </a:r>
          </a:p>
        </p:txBody>
      </p:sp>
      <p:pic>
        <p:nvPicPr>
          <p:cNvPr id="4" name="Picture 3" descr="ESO_-_The_Milky_Way_panorama_(by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924944"/>
            <a:ext cx="7272808" cy="3640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9552" y="306896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4</a:t>
            </a:r>
            <a:r>
              <a:rPr lang="lt-LT" sz="1100" dirty="0" smtClean="0"/>
              <a:t>. 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064896" cy="1467544"/>
          </a:xfrm>
        </p:spPr>
        <p:txBody>
          <a:bodyPr>
            <a:normAutofit/>
          </a:bodyPr>
          <a:lstStyle/>
          <a:p>
            <a:r>
              <a:rPr lang="lt-LT" sz="2000" b="1" dirty="0" smtClean="0"/>
              <a:t>Besisukanti galaktika. </a:t>
            </a:r>
            <a:r>
              <a:rPr lang="lt-LT" sz="2000" dirty="0" smtClean="0"/>
              <a:t>K</a:t>
            </a:r>
            <a:r>
              <a:rPr lang="lt-LT" sz="2000" dirty="0" smtClean="0"/>
              <a:t>uo </a:t>
            </a:r>
            <a:r>
              <a:rPr lang="lt-LT" sz="2000" dirty="0" smtClean="0"/>
              <a:t>objektai arčiau centro, tuo greičiau skrieja savo orbita. Saulė aplink Galaktikos centrą skrieja 80000 km/h greičiu ir jos orbitinis periodas trunka apie 225 milijonus metų.</a:t>
            </a:r>
          </a:p>
          <a:p>
            <a:endParaRPr lang="lt-LT" sz="1800" dirty="0"/>
          </a:p>
        </p:txBody>
      </p:sp>
      <p:pic>
        <p:nvPicPr>
          <p:cNvPr id="4" name="Picture 3" descr="atsisiųst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772816"/>
            <a:ext cx="4752528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508104" y="1916832"/>
            <a:ext cx="3384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lt-LT" sz="2000" b="1" dirty="0" smtClean="0"/>
              <a:t>Paukščių Tako kontūrai. </a:t>
            </a:r>
            <a:r>
              <a:rPr lang="lt-LT" sz="2000" dirty="0" smtClean="0"/>
              <a:t>Paukščių Tako struktūrą apibrėžia didžiosios vijos, pavadintos vardais žvaigždynų, kuriuose yra geriausiai matomos. </a:t>
            </a:r>
          </a:p>
          <a:p>
            <a:pPr>
              <a:buFont typeface="Arial" pitchFamily="34" charset="0"/>
              <a:buChar char="•"/>
            </a:pPr>
            <a:r>
              <a:rPr lang="lt-LT" sz="2000" dirty="0" smtClean="0"/>
              <a:t>Saulės sistema yra ties vidiniu Oriono vijos kraštu.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1484784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5</a:t>
            </a:r>
            <a:r>
              <a:rPr lang="lt-LT" sz="1100" dirty="0" smtClean="0"/>
              <a:t>. 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692696"/>
            <a:ext cx="5904656" cy="12241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lt-LT" sz="2000" dirty="0" smtClean="0"/>
              <a:t>VI a. Pr. Kr. Pirmasis teisingai Paukščių Tako prigimtį suprato Pitagoras. Jis teigė, kad tai yra labai gausus silpnai šviečiančių žvaigždžių telkinys.</a:t>
            </a:r>
          </a:p>
        </p:txBody>
      </p:sp>
      <p:pic>
        <p:nvPicPr>
          <p:cNvPr id="4" name="Picture 3" descr="Galileo Galilej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845378"/>
            <a:ext cx="2304256" cy="1743762"/>
          </a:xfrm>
          <a:prstGeom prst="rect">
            <a:avLst/>
          </a:prstGeom>
        </p:spPr>
      </p:pic>
      <p:pic>
        <p:nvPicPr>
          <p:cNvPr id="5" name="Picture 4" descr="PItag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8640"/>
            <a:ext cx="2088232" cy="26893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3284984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lt-LT" sz="2000" dirty="0" smtClean="0"/>
              <a:t> 1609m</a:t>
            </a:r>
            <a:r>
              <a:rPr lang="lt-LT" sz="2000" dirty="0" smtClean="0"/>
              <a:t>. Išradęs teleskopą, </a:t>
            </a:r>
            <a:r>
              <a:rPr lang="lt-LT" sz="2000" dirty="0" err="1" smtClean="0"/>
              <a:t>Galilėjas</a:t>
            </a:r>
            <a:r>
              <a:rPr lang="lt-LT" sz="2000" dirty="0" smtClean="0"/>
              <a:t> Galilėjus patvirtino, kad Paukščių Takas sudarytas iš žvaigždžių.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4869160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lt-LT" sz="2000" dirty="0" smtClean="0"/>
              <a:t> Galutinai </a:t>
            </a:r>
            <a:r>
              <a:rPr lang="lt-LT" sz="2000" dirty="0" smtClean="0"/>
              <a:t>jo sandara buvo paaiškinta tik XX a. trečiame dešimtmetyje.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32656"/>
            <a:ext cx="53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6.pav.</a:t>
            </a:r>
            <a:endParaRPr lang="lt-LT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263691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7.pav.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Spiralinės vijos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4608512" cy="52565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lt-LT" sz="2000" dirty="0" smtClean="0"/>
              <a:t>Žvelgdami į Paukščių Taką ,,iš viršaus”, jį matytume tarsi milžinišką fejerverko ratą su daugybe šviesos liepsnelių, sklindančių iš vijų, kurios spirale išeina iš centrinio telkinio. </a:t>
            </a:r>
          </a:p>
          <a:p>
            <a:pPr>
              <a:buFont typeface="Wingdings" pitchFamily="2" charset="2"/>
              <a:buChar char="§"/>
            </a:pPr>
            <a:r>
              <a:rPr lang="lt-LT" sz="2000" dirty="0" smtClean="0"/>
              <a:t>Tačiau vijose žvaigždės yra jaunesnės, taigi šviesesnės, ir tik dėl jų šviesos galaktikose išryškėja spiralinis ornamentas. </a:t>
            </a:r>
          </a:p>
          <a:p>
            <a:endParaRPr lang="lt-LT" sz="1700" dirty="0"/>
          </a:p>
        </p:txBody>
      </p:sp>
      <p:pic>
        <p:nvPicPr>
          <p:cNvPr id="4" name="Picture 3" descr="spitz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340768"/>
            <a:ext cx="4104456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076056" y="558924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8.pav.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260648"/>
            <a:ext cx="4248472" cy="59046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lt-LT" sz="2000" dirty="0" smtClean="0"/>
              <a:t>Manoma, kad Paukščių Tako spiralinę struktūrą nelėmė du veiksniai. </a:t>
            </a:r>
          </a:p>
          <a:p>
            <a:pPr>
              <a:buFont typeface="Wingdings" pitchFamily="2" charset="2"/>
              <a:buChar char="§"/>
            </a:pPr>
            <a:r>
              <a:rPr lang="lt-LT" sz="2000" dirty="0" smtClean="0"/>
              <a:t>Tankio bangos,  atsiradusios veikiausiai dėl gravitacinės kitų galaktikų traukos, nuolat ritasi disku, sukeldamos nedidelius medžiagos sutankėjimus ir sužadindamos juose </a:t>
            </a:r>
            <a:r>
              <a:rPr lang="lt-LT" sz="2000" dirty="0" err="1" smtClean="0"/>
              <a:t>žvaigždėdarą</a:t>
            </a:r>
            <a:r>
              <a:rPr lang="lt-LT" sz="2000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lt-LT" sz="2000" dirty="0" smtClean="0"/>
              <a:t>Gyvavimo </a:t>
            </a:r>
            <a:r>
              <a:rPr lang="lt-LT" sz="2000" dirty="0" smtClean="0"/>
              <a:t>pabaigoje masyviausios žvaigždės sprogsta kaip </a:t>
            </a:r>
            <a:r>
              <a:rPr lang="lt-LT" sz="2000" dirty="0" err="1" smtClean="0"/>
              <a:t>supernovos</a:t>
            </a:r>
            <a:r>
              <a:rPr lang="lt-LT" sz="2000" dirty="0" smtClean="0"/>
              <a:t> ir sprogimo sukeltos bangos taip pat nuvilnija pro žvaigždžių statybinę medžiagą, skatindamos tolesnę </a:t>
            </a:r>
            <a:r>
              <a:rPr lang="lt-LT" sz="2000" dirty="0" err="1" smtClean="0"/>
              <a:t>žvaigždėdarą</a:t>
            </a:r>
            <a:r>
              <a:rPr lang="lt-LT" sz="2000" dirty="0" smtClean="0"/>
              <a:t>.</a:t>
            </a:r>
          </a:p>
          <a:p>
            <a:endParaRPr lang="lt-LT" dirty="0"/>
          </a:p>
        </p:txBody>
      </p:sp>
      <p:pic>
        <p:nvPicPr>
          <p:cNvPr id="4" name="Picture 3" descr="Galaxy-schemat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026024" cy="5314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5661248"/>
            <a:ext cx="611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9.pav.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lt-LT" dirty="0" smtClean="0"/>
              <a:t>Galaktikos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4752528" cy="470911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lt-LT" sz="2000" dirty="0" smtClean="0"/>
              <a:t>Astronomai ypač domisi pačiomis gražiausiomis, šviesiausiomis arba keisčiausiomis galaktikomis. </a:t>
            </a:r>
          </a:p>
          <a:p>
            <a:pPr>
              <a:buFont typeface="Wingdings" pitchFamily="2" charset="2"/>
              <a:buChar char="Ø"/>
            </a:pPr>
            <a:r>
              <a:rPr lang="lt-LT" sz="2000" dirty="0" smtClean="0"/>
              <a:t>Bene </a:t>
            </a:r>
            <a:r>
              <a:rPr lang="lt-LT" sz="2000" dirty="0" smtClean="0"/>
              <a:t>labiausiai paplitusios Visatoje yra silpnai šviečiančios nykštukinės </a:t>
            </a:r>
            <a:r>
              <a:rPr lang="lt-LT" sz="2000" dirty="0" err="1" smtClean="0"/>
              <a:t>sferoidinės</a:t>
            </a:r>
            <a:r>
              <a:rPr lang="lt-LT" sz="2000" dirty="0" smtClean="0"/>
              <a:t> galaktikos, kurios turi vos po kelis milijonus žvaigždžių – jos panašios į didesnių matmenų kamuolinius žvaigždžių spiečius. </a:t>
            </a:r>
          </a:p>
          <a:p>
            <a:pPr>
              <a:buFont typeface="Wingdings" pitchFamily="2" charset="2"/>
              <a:buChar char="Ø"/>
            </a:pPr>
            <a:r>
              <a:rPr lang="lt-LT" sz="2000" dirty="0" smtClean="0"/>
              <a:t>Šviesiausios yra milžiniškos elipsinės galaktikos – jos gali būti iki 20 kartų šviesesnės už Paukščių Tako galaktiką.</a:t>
            </a:r>
            <a:endParaRPr lang="lt-LT" sz="2000" dirty="0"/>
          </a:p>
        </p:txBody>
      </p:sp>
      <p:sp>
        <p:nvSpPr>
          <p:cNvPr id="2050" name="AutoShape 2" descr="Vaizdo rezultatas pagal užklausą „M81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5" name="Picture 4" descr="m81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924944"/>
            <a:ext cx="3761972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004048" y="2636912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11.pav.</a:t>
            </a:r>
            <a:endParaRPr lang="lt-LT" sz="1100" dirty="0"/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836712"/>
            <a:ext cx="2941315" cy="2018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6096" y="908720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dirty="0" smtClean="0"/>
              <a:t>10.pav.</a:t>
            </a:r>
            <a:endParaRPr lang="lt-L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lt-LT" dirty="0" smtClean="0"/>
              <a:t>Galaktikų tipai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000" dirty="0" smtClean="0"/>
              <a:t>Visatos galaktikų įvairovė yra nepaprastai didelė. Galaktikos yra labai skirtingo dydžio be masės – mažiausios turi vos po keletą milijonų žvaigždžių, o didžiausios – apie milijoną milijonų.</a:t>
            </a:r>
            <a:endParaRPr lang="lt-LT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204864"/>
            <a:ext cx="8964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 smtClean="0"/>
              <a:t>XX a. Edvinas </a:t>
            </a:r>
            <a:r>
              <a:rPr lang="lt-LT" sz="2000" dirty="0" err="1" smtClean="0"/>
              <a:t>Hablas</a:t>
            </a:r>
            <a:r>
              <a:rPr lang="lt-LT" sz="2000" dirty="0" smtClean="0"/>
              <a:t> suskirstė galaktikas pagal išvaizdą.  Galaktikos skirstomos į:</a:t>
            </a:r>
          </a:p>
          <a:p>
            <a:pPr>
              <a:buFont typeface="Arial" pitchFamily="34" charset="0"/>
              <a:buChar char="•"/>
            </a:pPr>
            <a:r>
              <a:rPr lang="lt-LT" sz="2000" b="1" dirty="0" smtClean="0"/>
              <a:t>Spiralines galaktikas </a:t>
            </a:r>
            <a:r>
              <a:rPr lang="lt-LT" sz="2000" dirty="0" smtClean="0"/>
              <a:t>(S) Didžiuliai besisukantys žvaigždžių, dujų ir dulkių diskai su spiralinėmis vijomis.</a:t>
            </a:r>
          </a:p>
          <a:p>
            <a:pPr>
              <a:buFont typeface="Arial" pitchFamily="34" charset="0"/>
              <a:buChar char="•"/>
            </a:pPr>
            <a:r>
              <a:rPr lang="lt-LT" sz="2000" b="1" dirty="0" smtClean="0"/>
              <a:t>Elipsines g</a:t>
            </a:r>
            <a:r>
              <a:rPr lang="lt-LT" sz="2000" dirty="0" smtClean="0"/>
              <a:t>. (E) Žvaigždžių kamuoliai. </a:t>
            </a:r>
          </a:p>
          <a:p>
            <a:pPr>
              <a:buFont typeface="Arial" pitchFamily="34" charset="0"/>
              <a:buChar char="•"/>
            </a:pPr>
            <a:r>
              <a:rPr lang="lt-LT" sz="2000" b="1" dirty="0" smtClean="0"/>
              <a:t>Netaisyklingąsias g.</a:t>
            </a:r>
            <a:r>
              <a:rPr lang="lt-LT" sz="2000" dirty="0" smtClean="0"/>
              <a:t> (</a:t>
            </a:r>
            <a:r>
              <a:rPr lang="lt-LT" sz="2000" dirty="0" err="1" smtClean="0"/>
              <a:t>Irr</a:t>
            </a:r>
            <a:r>
              <a:rPr lang="lt-LT" sz="2000" dirty="0" smtClean="0"/>
              <a:t>) Žvaigždžių debesys, kurie </a:t>
            </a:r>
          </a:p>
          <a:p>
            <a:r>
              <a:rPr lang="lt-LT" sz="2000" dirty="0" smtClean="0"/>
              <a:t>neturi į diską panašios struktūros.</a:t>
            </a:r>
          </a:p>
          <a:p>
            <a:pPr>
              <a:buFont typeface="Arial" pitchFamily="34" charset="0"/>
              <a:buChar char="•"/>
            </a:pPr>
            <a:r>
              <a:rPr lang="lt-LT" sz="2000" dirty="0" smtClean="0"/>
              <a:t>.</a:t>
            </a:r>
            <a:r>
              <a:rPr lang="lt-LT" sz="2000" b="1" dirty="0" smtClean="0"/>
              <a:t> Lęšines g.</a:t>
            </a:r>
            <a:r>
              <a:rPr lang="lt-LT" sz="2000" dirty="0" smtClean="0"/>
              <a:t> (S0). (Tarpinis galaktikų tipas)</a:t>
            </a:r>
          </a:p>
          <a:p>
            <a:pPr>
              <a:buFont typeface="Arial" pitchFamily="34" charset="0"/>
              <a:buChar char="•"/>
            </a:pPr>
            <a:r>
              <a:rPr lang="lt-LT" sz="2000" b="1" dirty="0" err="1" smtClean="0"/>
              <a:t>Skersėtąsias</a:t>
            </a:r>
            <a:r>
              <a:rPr lang="lt-LT" sz="2000" b="1" dirty="0" smtClean="0"/>
              <a:t> g. </a:t>
            </a:r>
            <a:r>
              <a:rPr lang="lt-LT" sz="2000" dirty="0" smtClean="0"/>
              <a:t>(Abipus branduolio turi skersę.)</a:t>
            </a:r>
          </a:p>
        </p:txBody>
      </p:sp>
      <p:pic>
        <p:nvPicPr>
          <p:cNvPr id="6" name="Picture 5" descr="NGC 660 Skersėtoji  galakt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861048"/>
            <a:ext cx="3672408" cy="27507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8144" y="33569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12. </a:t>
            </a:r>
            <a:r>
              <a:rPr lang="lt-LT" sz="1400" dirty="0" err="1" smtClean="0"/>
              <a:t>pav.NGC</a:t>
            </a:r>
            <a:r>
              <a:rPr lang="lt-LT" sz="1400" dirty="0" smtClean="0"/>
              <a:t> </a:t>
            </a:r>
            <a:r>
              <a:rPr lang="lt-LT" sz="1400" dirty="0" smtClean="0"/>
              <a:t>660 </a:t>
            </a:r>
            <a:r>
              <a:rPr lang="lt-LT" sz="1400" dirty="0" err="1" smtClean="0"/>
              <a:t>Skersėtoji</a:t>
            </a:r>
            <a:r>
              <a:rPr lang="lt-LT" sz="1400" dirty="0" smtClean="0"/>
              <a:t> galaktika.</a:t>
            </a:r>
            <a:endParaRPr lang="lt-L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894</Words>
  <Application>Microsoft Office PowerPoint</Application>
  <PresentationFormat>On-screen Show (4:3)</PresentationFormat>
  <Paragraphs>134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Paukščių Takas ir kitos galaktikos</vt:lpstr>
      <vt:lpstr>Turinys</vt:lpstr>
      <vt:lpstr>Paukščių  Takas</vt:lpstr>
      <vt:lpstr>Slide 4</vt:lpstr>
      <vt:lpstr>Slide 5</vt:lpstr>
      <vt:lpstr>Spiralinės vijos</vt:lpstr>
      <vt:lpstr>Slide 7</vt:lpstr>
      <vt:lpstr>Galaktikos</vt:lpstr>
      <vt:lpstr>Galaktikų tipai</vt:lpstr>
      <vt:lpstr>Slide 10</vt:lpstr>
      <vt:lpstr>Visatos plėtimasis</vt:lpstr>
      <vt:lpstr>Slide 12</vt:lpstr>
      <vt:lpstr>Slide 13</vt:lpstr>
      <vt:lpstr>Slide 14</vt:lpstr>
      <vt:lpstr>Slide 15</vt:lpstr>
      <vt:lpstr>Naudota literatūra: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Paukščių Takas ir kitos galaktikos</dc:title>
  <dc:creator>Laurynai</dc:creator>
  <cp:lastModifiedBy>Laurynai</cp:lastModifiedBy>
  <cp:revision>66</cp:revision>
  <dcterms:created xsi:type="dcterms:W3CDTF">2017-03-04T11:15:45Z</dcterms:created>
  <dcterms:modified xsi:type="dcterms:W3CDTF">2017-03-19T18:17:17Z</dcterms:modified>
</cp:coreProperties>
</file>