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4" autoAdjust="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isva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7" name="Antrinis pavadinima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isva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aisva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8" name="Skaidrės numerio vietos rezervavimo ženklas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Poraštės vietos rezervavimo ženklas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isva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aisva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34BB65-122B-4933-9618-953BAD24446C}" type="datetimeFigureOut">
              <a:rPr lang="lt-LT" smtClean="0"/>
              <a:pPr/>
              <a:t>2017.03.29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0AA22E-B63E-4901-82C1-1FA1F2C82990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lt/?gws_rd=ssl#q=jegos+gamtoje+fizika&amp;*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259632" y="2708920"/>
            <a:ext cx="6480048" cy="2301240"/>
          </a:xfrm>
        </p:spPr>
        <p:txBody>
          <a:bodyPr/>
          <a:lstStyle/>
          <a:p>
            <a:r>
              <a:rPr lang="lt-LT" dirty="0" smtClean="0"/>
              <a:t>Jėg</a:t>
            </a:r>
            <a:r>
              <a:rPr lang="lt-LT" dirty="0" smtClean="0"/>
              <a:t>os ir </a:t>
            </a:r>
            <a:r>
              <a:rPr lang="lt-LT" dirty="0" err="1" smtClean="0"/>
              <a:t>j</a:t>
            </a:r>
            <a:r>
              <a:rPr lang="lt-LT" dirty="0" err="1" smtClean="0"/>
              <a:t>Ų</a:t>
            </a:r>
            <a:r>
              <a:rPr lang="lt-LT" dirty="0" smtClean="0"/>
              <a:t> poveikis 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411760" y="4365104"/>
            <a:ext cx="6480048" cy="1752600"/>
          </a:xfrm>
        </p:spPr>
        <p:txBody>
          <a:bodyPr>
            <a:normAutofit/>
          </a:bodyPr>
          <a:lstStyle/>
          <a:p>
            <a:pPr algn="ctr"/>
            <a:r>
              <a:rPr lang="lt-LT" dirty="0" smtClean="0"/>
              <a:t>Buivydiškiu pagrindinė mokykla</a:t>
            </a:r>
          </a:p>
          <a:p>
            <a:pPr algn="ctr"/>
            <a:r>
              <a:rPr lang="lt-LT" dirty="0" err="1" smtClean="0"/>
              <a:t>Prialgauskaitė</a:t>
            </a:r>
            <a:r>
              <a:rPr lang="lt-LT" dirty="0" smtClean="0"/>
              <a:t>  Aistė 8 </a:t>
            </a:r>
            <a:r>
              <a:rPr lang="lt-LT" dirty="0" err="1" smtClean="0"/>
              <a:t>kl</a:t>
            </a:r>
            <a:r>
              <a:rPr lang="lt-LT" dirty="0" smtClean="0"/>
              <a:t>.</a:t>
            </a:r>
          </a:p>
          <a:p>
            <a:pPr algn="ctr"/>
            <a:r>
              <a:rPr lang="lt-LT" dirty="0" smtClean="0"/>
              <a:t>Mokytoja Irena </a:t>
            </a:r>
            <a:r>
              <a:rPr lang="lt-LT" dirty="0" err="1" smtClean="0"/>
              <a:t>Šauklienė</a:t>
            </a:r>
            <a:endParaRPr lang="lt-LT" dirty="0" smtClean="0"/>
          </a:p>
          <a:p>
            <a:pPr algn="ctr"/>
            <a:r>
              <a:rPr lang="lt-LT" dirty="0" smtClean="0"/>
              <a:t>Konkursas..Fizikos bandymai aplink mus 2017”</a:t>
            </a:r>
          </a:p>
        </p:txBody>
      </p:sp>
    </p:spTree>
    <p:extLst>
      <p:ext uri="{BB962C8B-B14F-4D97-AF65-F5344CB8AC3E}">
        <p14:creationId xmlns="" xmlns:p14="http://schemas.microsoft.com/office/powerpoint/2010/main" val="2536801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          Testas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>
            <a:normAutofit lnSpcReduction="10000"/>
          </a:bodyPr>
          <a:lstStyle/>
          <a:p>
            <a:pPr marL="550926" indent="-514350">
              <a:buNone/>
            </a:pPr>
            <a:r>
              <a:rPr lang="lt-LT" dirty="0" smtClean="0"/>
              <a:t>1.Jėgos matavimo vienetas:</a:t>
            </a:r>
          </a:p>
          <a:p>
            <a:pPr marL="550926" indent="-514350">
              <a:buNone/>
            </a:pPr>
            <a:r>
              <a:rPr lang="lt-LT" dirty="0" smtClean="0"/>
              <a:t>    a. </a:t>
            </a:r>
            <a:r>
              <a:rPr lang="lt-LT" dirty="0" err="1" smtClean="0"/>
              <a:t>niutonas</a:t>
            </a:r>
            <a:r>
              <a:rPr lang="lt-LT" dirty="0" smtClean="0"/>
              <a:t>; b. vatas; </a:t>
            </a:r>
            <a:r>
              <a:rPr lang="lt-LT" dirty="0" err="1" smtClean="0"/>
              <a:t>c.džaulis</a:t>
            </a:r>
            <a:r>
              <a:rPr lang="lt-LT" dirty="0" smtClean="0"/>
              <a:t> </a:t>
            </a:r>
          </a:p>
          <a:p>
            <a:pPr marL="550926" indent="-514350">
              <a:buNone/>
            </a:pPr>
            <a:r>
              <a:rPr lang="lt-LT" dirty="0" smtClean="0"/>
              <a:t>2. </a:t>
            </a:r>
            <a:r>
              <a:rPr lang="en-US" dirty="0" smtClean="0"/>
              <a:t>J</a:t>
            </a:r>
            <a:r>
              <a:rPr lang="lt-LT" dirty="0" err="1" smtClean="0"/>
              <a:t>ėgos</a:t>
            </a:r>
            <a:r>
              <a:rPr lang="lt-LT" dirty="0" smtClean="0"/>
              <a:t> matavimo prietaisas:  </a:t>
            </a:r>
          </a:p>
          <a:p>
            <a:pPr marL="550926" indent="-514350">
              <a:buNone/>
            </a:pPr>
            <a:r>
              <a:rPr lang="lt-LT" dirty="0" smtClean="0"/>
              <a:t>    a. dinamometras; </a:t>
            </a:r>
            <a:r>
              <a:rPr lang="lt-LT" dirty="0" err="1" smtClean="0"/>
              <a:t>b.barometras</a:t>
            </a:r>
            <a:r>
              <a:rPr lang="lt-LT" dirty="0" smtClean="0"/>
              <a:t>; </a:t>
            </a:r>
            <a:r>
              <a:rPr lang="lt-LT" dirty="0" err="1" smtClean="0"/>
              <a:t>c.manometras</a:t>
            </a:r>
            <a:r>
              <a:rPr lang="lt-LT" dirty="0" smtClean="0"/>
              <a:t> </a:t>
            </a:r>
          </a:p>
          <a:p>
            <a:pPr marL="550926" indent="-514350">
              <a:buNone/>
            </a:pPr>
            <a:r>
              <a:rPr lang="lt-LT" dirty="0" smtClean="0"/>
              <a:t>3. Dėl jėgos keičiasi :</a:t>
            </a:r>
          </a:p>
          <a:p>
            <a:pPr marL="550926" indent="-514350">
              <a:buNone/>
            </a:pPr>
            <a:r>
              <a:rPr lang="lt-LT" dirty="0" smtClean="0"/>
              <a:t>    a. greitis; b. masė; </a:t>
            </a:r>
            <a:r>
              <a:rPr lang="lt-LT" dirty="0" err="1" smtClean="0"/>
              <a:t>c.tankis</a:t>
            </a:r>
            <a:r>
              <a:rPr lang="lt-LT" dirty="0" smtClean="0"/>
              <a:t> </a:t>
            </a:r>
          </a:p>
          <a:p>
            <a:pPr marL="550926" indent="-514350">
              <a:buNone/>
            </a:pPr>
            <a:r>
              <a:rPr lang="lt-LT" dirty="0" smtClean="0"/>
              <a:t>4.Tamprumo jėgos kryptis:</a:t>
            </a:r>
          </a:p>
          <a:p>
            <a:pPr marL="550926" indent="-514350">
              <a:buNone/>
            </a:pPr>
            <a:r>
              <a:rPr lang="lt-LT" dirty="0" smtClean="0"/>
              <a:t>    a. priešinga išorinės jėgos; b. nukreipta žemyn;</a:t>
            </a:r>
          </a:p>
          <a:p>
            <a:pPr marL="550926" indent="-514350">
              <a:buNone/>
            </a:pPr>
            <a:r>
              <a:rPr lang="lt-LT" dirty="0" smtClean="0"/>
              <a:t>    c. išorinės jėgos kryptimi 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382845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507288" cy="6597352"/>
          </a:xfrm>
        </p:spPr>
        <p:txBody>
          <a:bodyPr>
            <a:noAutofit/>
          </a:bodyPr>
          <a:lstStyle/>
          <a:p>
            <a:r>
              <a:rPr lang="lt-LT" sz="2800" dirty="0" smtClean="0">
                <a:latin typeface="+mn-lt"/>
              </a:rPr>
              <a:t>5.Ar gali neveikti sunkio jėga?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   a. negali; b. gali ; c. kartais  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6.Ar gali kūno svorio jėga pasidaryti lygi nuliui? 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   a. gali ; b. negali; c. kartais 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7.Trinties jėga priklauso nuo :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   a.  nuo paviršių </a:t>
            </a:r>
            <a:r>
              <a:rPr lang="lt-LT" sz="2800" dirty="0" err="1" smtClean="0">
                <a:latin typeface="+mn-lt"/>
              </a:rPr>
              <a:t>gruoblėtumo</a:t>
            </a:r>
            <a:r>
              <a:rPr lang="lt-LT" sz="2800" dirty="0" smtClean="0">
                <a:latin typeface="+mn-lt"/>
              </a:rPr>
              <a:t> ; b. paviršių masės; 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   c.  paviršių ploto 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8. Ar </a:t>
            </a:r>
            <a:r>
              <a:rPr lang="lt-LT" sz="2800" dirty="0" err="1" smtClean="0">
                <a:latin typeface="+mn-lt"/>
              </a:rPr>
              <a:t>Archimėdo</a:t>
            </a:r>
            <a:r>
              <a:rPr lang="lt-LT" sz="2800" dirty="0" smtClean="0">
                <a:latin typeface="+mn-lt"/>
              </a:rPr>
              <a:t> jėga priklauso nuo skysčio tankio: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    a. priklauso; b. nepriklauso; c. kartais. 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9. Kuris vienetas didesnis ar 1mn ar 1MN ?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    a.1MN; b.1mn; c. lygus 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10.Laisvojo kritimo pagreitis kiekviename dangaus 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     kūne yra :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latin typeface="+mn-lt"/>
              </a:rPr>
              <a:t>    a. kitoks; b. vienodas; c. teisingo atsakymo nėra</a:t>
            </a:r>
            <a:br>
              <a:rPr lang="lt-LT" sz="2800" dirty="0" smtClean="0">
                <a:latin typeface="+mn-lt"/>
              </a:rPr>
            </a:br>
            <a:endParaRPr lang="lt-LT" sz="28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     Atsakymai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lt-LT" dirty="0" smtClean="0">
                <a:solidFill>
                  <a:srgbClr val="00B0F0"/>
                </a:solidFill>
              </a:rPr>
              <a:t>a </a:t>
            </a:r>
          </a:p>
          <a:p>
            <a:pPr marL="550926" indent="-514350">
              <a:buFont typeface="+mj-lt"/>
              <a:buAutoNum type="arabicPeriod"/>
            </a:pPr>
            <a:r>
              <a:rPr lang="lt-LT" dirty="0" smtClean="0">
                <a:solidFill>
                  <a:srgbClr val="00B0F0"/>
                </a:solidFill>
              </a:rPr>
              <a:t>a </a:t>
            </a:r>
          </a:p>
          <a:p>
            <a:pPr marL="550926" indent="-514350">
              <a:buFont typeface="+mj-lt"/>
              <a:buAutoNum type="arabicPeriod"/>
            </a:pPr>
            <a:r>
              <a:rPr lang="lt-LT" dirty="0" smtClean="0">
                <a:solidFill>
                  <a:srgbClr val="00B0F0"/>
                </a:solidFill>
              </a:rPr>
              <a:t>a</a:t>
            </a:r>
          </a:p>
          <a:p>
            <a:pPr marL="550926" indent="-514350">
              <a:buFont typeface="+mj-lt"/>
              <a:buAutoNum type="arabicPeriod"/>
            </a:pPr>
            <a:r>
              <a:rPr lang="lt-LT" dirty="0" smtClean="0">
                <a:solidFill>
                  <a:srgbClr val="00B0F0"/>
                </a:solidFill>
              </a:rPr>
              <a:t>a </a:t>
            </a:r>
          </a:p>
          <a:p>
            <a:pPr marL="550926" indent="-514350">
              <a:buFont typeface="+mj-lt"/>
              <a:buAutoNum type="arabicPeriod"/>
            </a:pPr>
            <a:r>
              <a:rPr lang="lt-LT" dirty="0" smtClean="0">
                <a:solidFill>
                  <a:srgbClr val="00B0F0"/>
                </a:solidFill>
              </a:rPr>
              <a:t>a </a:t>
            </a:r>
          </a:p>
          <a:p>
            <a:pPr marL="550926" indent="-514350">
              <a:buFont typeface="+mj-lt"/>
              <a:buAutoNum type="arabicPeriod"/>
            </a:pPr>
            <a:r>
              <a:rPr lang="lt-LT" dirty="0" smtClean="0">
                <a:solidFill>
                  <a:srgbClr val="00B0F0"/>
                </a:solidFill>
              </a:rPr>
              <a:t>a</a:t>
            </a:r>
          </a:p>
          <a:p>
            <a:pPr marL="550926" indent="-514350">
              <a:buFont typeface="+mj-lt"/>
              <a:buAutoNum type="arabicPeriod"/>
            </a:pPr>
            <a:r>
              <a:rPr lang="lt-LT" dirty="0" smtClean="0">
                <a:solidFill>
                  <a:srgbClr val="00B0F0"/>
                </a:solidFill>
              </a:rPr>
              <a:t>a </a:t>
            </a:r>
          </a:p>
          <a:p>
            <a:pPr marL="550926" indent="-514350">
              <a:buFont typeface="+mj-lt"/>
              <a:buAutoNum type="arabicPeriod"/>
            </a:pPr>
            <a:r>
              <a:rPr lang="lt-LT" dirty="0" smtClean="0">
                <a:solidFill>
                  <a:srgbClr val="00B0F0"/>
                </a:solidFill>
              </a:rPr>
              <a:t>a</a:t>
            </a:r>
          </a:p>
          <a:p>
            <a:pPr marL="550926" indent="-514350">
              <a:buFont typeface="+mj-lt"/>
              <a:buAutoNum type="arabicPeriod"/>
            </a:pPr>
            <a:r>
              <a:rPr lang="lt-LT" dirty="0" smtClean="0">
                <a:solidFill>
                  <a:srgbClr val="00B0F0"/>
                </a:solidFill>
              </a:rPr>
              <a:t>a</a:t>
            </a:r>
          </a:p>
          <a:p>
            <a:pPr marL="550926" indent="-514350">
              <a:buFont typeface="+mj-lt"/>
              <a:buAutoNum type="arabicPeriod"/>
            </a:pPr>
            <a:r>
              <a:rPr lang="lt-LT" dirty="0" smtClean="0">
                <a:solidFill>
                  <a:srgbClr val="00B0F0"/>
                </a:solidFill>
              </a:rPr>
              <a:t>a</a:t>
            </a:r>
          </a:p>
          <a:p>
            <a:pPr marL="550926" indent="-514350">
              <a:buFont typeface="+mj-lt"/>
              <a:buAutoNum type="arabicPeriod"/>
            </a:pPr>
            <a:endParaRPr lang="lt-LT" dirty="0" smtClean="0">
              <a:solidFill>
                <a:srgbClr val="00B0F0"/>
              </a:solidFill>
            </a:endParaRPr>
          </a:p>
          <a:p>
            <a:pPr marL="550926" indent="-514350">
              <a:buFont typeface="+mj-lt"/>
              <a:buAutoNum type="arabicPeriod"/>
            </a:pP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368863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       Šaltiniai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Fizikos vadovėlis-Spektras</a:t>
            </a:r>
          </a:p>
          <a:p>
            <a:r>
              <a:rPr lang="lt-LT" dirty="0" smtClean="0"/>
              <a:t>V. </a:t>
            </a:r>
            <a:r>
              <a:rPr lang="lt-LT" dirty="0" err="1" smtClean="0"/>
              <a:t>Valentinavičius</a:t>
            </a:r>
            <a:r>
              <a:rPr lang="lt-LT" dirty="0" smtClean="0"/>
              <a:t> –Fizika 8</a:t>
            </a:r>
          </a:p>
          <a:p>
            <a:r>
              <a:rPr lang="lt-LT" dirty="0" smtClean="0">
                <a:hlinkClick r:id="rId2"/>
              </a:rPr>
              <a:t>https://www.google.lt/?gws_rd=ssl#q=jegos+gamtoje+fizika&amp;*</a:t>
            </a:r>
            <a:endParaRPr lang="en-US" dirty="0" smtClean="0"/>
          </a:p>
          <a:p>
            <a:r>
              <a:rPr lang="en-US" dirty="0" err="1" smtClean="0"/>
              <a:t>Mokinio</a:t>
            </a:r>
            <a:r>
              <a:rPr lang="en-US" dirty="0" smtClean="0"/>
              <a:t> </a:t>
            </a:r>
            <a:r>
              <a:rPr lang="lt-LT" dirty="0" smtClean="0"/>
              <a:t>žinynas 5-12 </a:t>
            </a:r>
            <a:r>
              <a:rPr lang="lt-LT" dirty="0" err="1" smtClean="0"/>
              <a:t>kl</a:t>
            </a:r>
            <a:r>
              <a:rPr lang="lt-LT" dirty="0" smtClean="0"/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269802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          Turinys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lt-LT" dirty="0" smtClean="0"/>
              <a:t>● Fizikinis dydis jėga</a:t>
            </a:r>
          </a:p>
          <a:p>
            <a:pPr marL="36576" indent="0">
              <a:buNone/>
            </a:pPr>
            <a:r>
              <a:rPr lang="lt-LT" dirty="0" smtClean="0"/>
              <a:t>● Jėgų rūšys</a:t>
            </a:r>
          </a:p>
          <a:p>
            <a:pPr marL="550926" indent="-514350">
              <a:buFont typeface="Wingdings" pitchFamily="2" charset="2"/>
              <a:buChar char="ü"/>
            </a:pPr>
            <a:r>
              <a:rPr lang="lt-LT" sz="2400" dirty="0" smtClean="0"/>
              <a:t> Tamprumo jėga;</a:t>
            </a:r>
          </a:p>
          <a:p>
            <a:pPr marL="550926" indent="-514350">
              <a:buFont typeface="Wingdings" pitchFamily="2" charset="2"/>
              <a:buChar char="ü"/>
            </a:pPr>
            <a:r>
              <a:rPr lang="lt-LT" sz="2400" dirty="0" smtClean="0"/>
              <a:t>Sunkio jėga;</a:t>
            </a:r>
          </a:p>
          <a:p>
            <a:pPr marL="550926" indent="-514350">
              <a:buFont typeface="Wingdings" pitchFamily="2" charset="2"/>
              <a:buChar char="ü"/>
            </a:pPr>
            <a:r>
              <a:rPr lang="lt-LT" sz="2400" dirty="0" smtClean="0"/>
              <a:t>Svorio jėga; </a:t>
            </a:r>
          </a:p>
          <a:p>
            <a:pPr marL="550926" indent="-514350">
              <a:buFont typeface="Wingdings" pitchFamily="2" charset="2"/>
              <a:buChar char="ü"/>
            </a:pPr>
            <a:r>
              <a:rPr lang="lt-LT" sz="2400" dirty="0" smtClean="0"/>
              <a:t>Trinties jėga;</a:t>
            </a:r>
          </a:p>
          <a:p>
            <a:pPr marL="550926" indent="-514350">
              <a:buFont typeface="Wingdings" pitchFamily="2" charset="2"/>
              <a:buChar char="ü"/>
            </a:pPr>
            <a:r>
              <a:rPr lang="lt-LT" sz="2400" dirty="0" err="1" smtClean="0"/>
              <a:t>Archimedo</a:t>
            </a:r>
            <a:r>
              <a:rPr lang="lt-LT" sz="2400" dirty="0" smtClean="0"/>
              <a:t> jėga</a:t>
            </a:r>
            <a:r>
              <a:rPr lang="lt-LT" dirty="0" smtClean="0"/>
              <a:t>.</a:t>
            </a:r>
          </a:p>
          <a:p>
            <a:pPr marL="36576" indent="0">
              <a:buNone/>
            </a:pPr>
            <a:r>
              <a:rPr lang="lt-LT" dirty="0" smtClean="0"/>
              <a:t>● Uždaviniai</a:t>
            </a:r>
          </a:p>
          <a:p>
            <a:pPr marL="36576" indent="0">
              <a:buNone/>
            </a:pPr>
            <a:r>
              <a:rPr lang="lt-LT" i="1" dirty="0" smtClean="0"/>
              <a:t>● </a:t>
            </a:r>
            <a:r>
              <a:rPr lang="lt-LT" dirty="0" smtClean="0"/>
              <a:t>Testas</a:t>
            </a:r>
          </a:p>
          <a:p>
            <a:pPr marL="36576" indent="0">
              <a:buNone/>
            </a:pPr>
            <a:r>
              <a:rPr lang="lt-LT" dirty="0" smtClean="0"/>
              <a:t>● Atsakymai</a:t>
            </a:r>
          </a:p>
          <a:p>
            <a:pPr marL="36576" indent="0">
              <a:buNone/>
            </a:pPr>
            <a:r>
              <a:rPr lang="lt-LT" dirty="0" smtClean="0"/>
              <a:t>● Šaltinis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2153619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            Jėga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pt-BR" b="1" dirty="0" smtClean="0">
                <a:solidFill>
                  <a:srgbClr val="00B0F0"/>
                </a:solidFill>
              </a:rPr>
              <a:t>●</a:t>
            </a:r>
            <a:r>
              <a:rPr lang="lt-LT" b="1" dirty="0" smtClean="0">
                <a:solidFill>
                  <a:srgbClr val="00B0F0"/>
                </a:solidFill>
              </a:rPr>
              <a:t> </a:t>
            </a:r>
            <a:r>
              <a:rPr lang="pt-BR" b="1" dirty="0" smtClean="0">
                <a:solidFill>
                  <a:srgbClr val="00B0F0"/>
                </a:solidFill>
              </a:rPr>
              <a:t>Jėga</a:t>
            </a:r>
            <a:r>
              <a:rPr lang="pt-BR" dirty="0"/>
              <a:t> – mechaninio poveikio ar kūnų sąveikos </a:t>
            </a:r>
            <a:r>
              <a:rPr lang="pt-BR" dirty="0" smtClean="0"/>
              <a:t>matas.</a:t>
            </a:r>
            <a:endParaRPr lang="lt-LT" dirty="0" smtClean="0"/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 </a:t>
            </a:r>
            <a:r>
              <a:rPr lang="lt-LT" dirty="0" smtClean="0"/>
              <a:t>Jėgos </a:t>
            </a:r>
            <a:r>
              <a:rPr lang="lt-LT" dirty="0"/>
              <a:t>vienetas – </a:t>
            </a:r>
            <a:r>
              <a:rPr lang="lt-LT" dirty="0" err="1" smtClean="0">
                <a:solidFill>
                  <a:srgbClr val="00B0F0"/>
                </a:solidFill>
              </a:rPr>
              <a:t>niutonas</a:t>
            </a:r>
            <a:r>
              <a:rPr lang="lt-LT" dirty="0" smtClean="0">
                <a:solidFill>
                  <a:srgbClr val="00B0F0"/>
                </a:solidFill>
              </a:rPr>
              <a:t> ( N ) 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    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[</a:t>
            </a:r>
            <a:r>
              <a:rPr lang="lt-LT" dirty="0">
                <a:solidFill>
                  <a:schemeClr val="tx1">
                    <a:lumMod val="95000"/>
                  </a:schemeClr>
                </a:solidFill>
              </a:rPr>
              <a:t>F]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= 1 N = 1 kg ∙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m/s²</a:t>
            </a:r>
            <a:endParaRPr lang="lt-LT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" indent="0">
              <a:buNone/>
            </a:pP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    1kN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 1000N; 1mN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0.001N; 1MN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 1000000N</a:t>
            </a:r>
          </a:p>
          <a:p>
            <a:pPr marL="36576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lt-LT" dirty="0" smtClean="0">
                <a:solidFill>
                  <a:srgbClr val="00B0F0"/>
                </a:solidFill>
              </a:rPr>
              <a:t> 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F = </a:t>
            </a:r>
            <a:r>
              <a:rPr lang="lt-LT" dirty="0" err="1" smtClean="0">
                <a:solidFill>
                  <a:schemeClr val="tx1">
                    <a:lumMod val="95000"/>
                  </a:schemeClr>
                </a:solidFill>
              </a:rPr>
              <a:t>ma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.  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    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m - kūno masė, a – pagreitis.</a:t>
            </a:r>
            <a:endParaRPr lang="lt-LT" dirty="0">
              <a:solidFill>
                <a:schemeClr val="tx1">
                  <a:lumMod val="95000"/>
                </a:schemeClr>
              </a:solidFill>
            </a:endParaRP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 </a:t>
            </a:r>
            <a:r>
              <a:rPr lang="lt-LT" dirty="0">
                <a:solidFill>
                  <a:schemeClr val="tx1">
                    <a:lumMod val="95000"/>
                  </a:schemeClr>
                </a:solidFill>
              </a:rPr>
              <a:t>Dėl jėgos keičiasi greitis arba forma.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 </a:t>
            </a:r>
            <a:r>
              <a:rPr lang="lt-LT" dirty="0" smtClean="0"/>
              <a:t>Prietaisas </a:t>
            </a:r>
            <a:r>
              <a:rPr lang="lt-LT" dirty="0"/>
              <a:t>mechaninei jėgai </a:t>
            </a:r>
            <a:r>
              <a:rPr lang="lt-LT" dirty="0" smtClean="0"/>
              <a:t>matuoti</a:t>
            </a:r>
          </a:p>
          <a:p>
            <a:pPr marL="36576" indent="0">
              <a:buNone/>
            </a:pPr>
            <a:r>
              <a:rPr lang="lt-LT" dirty="0" smtClean="0"/>
              <a:t>    </a:t>
            </a:r>
            <a:r>
              <a:rPr lang="lt-LT" dirty="0"/>
              <a:t>vadinamas </a:t>
            </a:r>
            <a:r>
              <a:rPr lang="lt-LT" dirty="0" smtClean="0">
                <a:solidFill>
                  <a:srgbClr val="00B0F0"/>
                </a:solidFill>
              </a:rPr>
              <a:t>dinamometru</a:t>
            </a:r>
            <a:r>
              <a:rPr lang="lt-LT" dirty="0" smtClean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93096"/>
            <a:ext cx="177019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862724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     Jėgų rūšys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lt-LT" dirty="0" smtClean="0"/>
              <a:t>    </a:t>
            </a:r>
            <a:endParaRPr lang="lt-LT" sz="3200" dirty="0" smtClean="0"/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 Tamprumo jėga</a:t>
            </a:r>
            <a:endParaRPr lang="lt-LT" dirty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 Sunkio jėga</a:t>
            </a:r>
            <a:endParaRPr lang="lt-LT" dirty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 Svorio jėga</a:t>
            </a:r>
            <a:endParaRPr lang="lt-LT" dirty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 Trinties jėga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 </a:t>
            </a:r>
            <a:r>
              <a:rPr lang="lt-LT" dirty="0" err="1" smtClean="0">
                <a:solidFill>
                  <a:srgbClr val="00B0F0"/>
                </a:solidFill>
              </a:rPr>
              <a:t>Archimedo</a:t>
            </a:r>
            <a:r>
              <a:rPr lang="lt-LT" dirty="0" smtClean="0">
                <a:solidFill>
                  <a:srgbClr val="00B0F0"/>
                </a:solidFill>
              </a:rPr>
              <a:t> jėga</a:t>
            </a:r>
            <a:endParaRPr lang="lt-LT" dirty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lt-LT" dirty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lt-LT" dirty="0"/>
          </a:p>
        </p:txBody>
      </p:sp>
      <p:pic>
        <p:nvPicPr>
          <p:cNvPr id="9218" name="Picture 2" descr="Susij&amp;eogon;s vaizd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348880"/>
            <a:ext cx="2095500" cy="21812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30302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Tamprumo jėga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</a:t>
            </a:r>
            <a:r>
              <a:rPr lang="lt-LT" dirty="0" smtClean="0"/>
              <a:t> Jėga, kuri atsiranda deformuojamame kūne.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 </a:t>
            </a:r>
            <a:r>
              <a:rPr lang="lt-LT" dirty="0" smtClean="0"/>
              <a:t>Jos kryptis yra priešinga nei kūną veikiančios </a:t>
            </a:r>
          </a:p>
          <a:p>
            <a:pPr marL="36576" indent="0">
              <a:buNone/>
            </a:pPr>
            <a:r>
              <a:rPr lang="lt-LT" dirty="0" smtClean="0"/>
              <a:t>    išorinės jėgos.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</a:t>
            </a:r>
            <a:r>
              <a:rPr lang="lt-LT" dirty="0" smtClean="0"/>
              <a:t> Tamprumo jėga priklauso nuo medžiagos, iš </a:t>
            </a:r>
          </a:p>
          <a:p>
            <a:pPr marL="36576" indent="0">
              <a:buNone/>
            </a:pPr>
            <a:r>
              <a:rPr lang="lt-LT" dirty="0" smtClean="0"/>
              <a:t>    kurios pagamintas deformuojamas kūnas, </a:t>
            </a:r>
          </a:p>
          <a:p>
            <a:pPr marL="36576" indent="0">
              <a:buNone/>
            </a:pPr>
            <a:r>
              <a:rPr lang="lt-LT" dirty="0" smtClean="0"/>
              <a:t>    savybių, deformuojamo dydžio.              </a:t>
            </a:r>
          </a:p>
          <a:p>
            <a:pPr marL="36576" indent="0">
              <a:buNone/>
            </a:pPr>
            <a:endParaRPr lang="lt-LT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653136"/>
            <a:ext cx="2232025" cy="20304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85746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     Sunkio jėga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 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Jėga, kuria Žemė traukia kūną.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lt-LT" dirty="0" err="1" smtClean="0">
                <a:solidFill>
                  <a:schemeClr val="tx1">
                    <a:lumMod val="95000"/>
                  </a:schemeClr>
                </a:solidFill>
              </a:rPr>
              <a:t>Fs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=mg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</a:rPr>
              <a:t>;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Arial"/>
                <a:cs typeface="Arial"/>
              </a:rPr>
              <a:t> g=9,8 m/s</a:t>
            </a:r>
            <a:r>
              <a:rPr lang="lt-LT" dirty="0">
                <a:solidFill>
                  <a:schemeClr val="tx1">
                    <a:lumMod val="95000"/>
                  </a:schemeClr>
                </a:solidFill>
                <a:latin typeface="Arial"/>
                <a:cs typeface="Arial"/>
              </a:rPr>
              <a:t>²</a:t>
            </a:r>
            <a:endParaRPr lang="lt-LT" dirty="0" smtClean="0">
              <a:solidFill>
                <a:schemeClr val="tx1">
                  <a:lumMod val="95000"/>
                </a:schemeClr>
              </a:solidFill>
              <a:latin typeface="Arial"/>
              <a:cs typeface="Arial"/>
            </a:endParaRP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  <a:latin typeface="Arial"/>
                <a:cs typeface="Arial"/>
              </a:rPr>
              <a:t>  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  <a:latin typeface="Arial"/>
                <a:cs typeface="Arial"/>
              </a:rPr>
              <a:t> g – laisvojo kritimo pagreitis.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  <a:latin typeface="Arial"/>
                <a:cs typeface="Arial"/>
              </a:rPr>
              <a:t>●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  <a:latin typeface="Arial"/>
                <a:cs typeface="Arial"/>
              </a:rPr>
              <a:t> </a:t>
            </a:r>
            <a:r>
              <a:rPr lang="lt-LT" dirty="0" err="1" smtClean="0">
                <a:solidFill>
                  <a:schemeClr val="tx1">
                    <a:lumMod val="95000"/>
                  </a:schemeClr>
                </a:solidFill>
                <a:latin typeface="Arial"/>
                <a:cs typeface="Arial"/>
              </a:rPr>
              <a:t>Fs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  <a:latin typeface="Arial"/>
                <a:cs typeface="Arial"/>
              </a:rPr>
              <a:t> – sunkio jėga.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  <a:latin typeface="Arial"/>
                <a:cs typeface="Arial"/>
              </a:rPr>
              <a:t>●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  <a:latin typeface="Arial"/>
                <a:cs typeface="Arial"/>
              </a:rPr>
              <a:t> m – kūno masė.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  <a:latin typeface="Arial"/>
                <a:cs typeface="Arial"/>
              </a:rPr>
              <a:t>●</a:t>
            </a:r>
            <a:r>
              <a:rPr lang="lt-LT" dirty="0" smtClean="0">
                <a:latin typeface="Arial"/>
                <a:cs typeface="Arial"/>
              </a:rPr>
              <a:t>Kūnai  krinta žemyn dėl to , kad Žemė ir visi esantys kūnai tarpusavyje sąveikauja.</a:t>
            </a:r>
          </a:p>
          <a:p>
            <a:pPr marL="36576" indent="0">
              <a:buNone/>
            </a:pPr>
            <a:endParaRPr lang="lt-LT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132856"/>
            <a:ext cx="1905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81628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     Svorio jėga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  <a:latin typeface="Arial"/>
                <a:cs typeface="Arial"/>
              </a:rPr>
              <a:t>●</a:t>
            </a:r>
            <a:r>
              <a:rPr lang="lt-LT" dirty="0" smtClean="0">
                <a:latin typeface="Arial"/>
                <a:cs typeface="Arial"/>
              </a:rPr>
              <a:t> Jėga, kuria Žemės traukiamas</a:t>
            </a: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  kūnas veikia atramą arba pakabą.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  <a:latin typeface="Arial"/>
                <a:cs typeface="Arial"/>
              </a:rPr>
              <a:t>●</a:t>
            </a:r>
            <a:r>
              <a:rPr lang="lt-LT" dirty="0" smtClean="0">
                <a:latin typeface="Arial"/>
                <a:cs typeface="Arial"/>
              </a:rPr>
              <a:t> P</a:t>
            </a:r>
            <a:r>
              <a:rPr lang="en-US" dirty="0" smtClean="0">
                <a:latin typeface="Arial"/>
                <a:cs typeface="Arial"/>
              </a:rPr>
              <a:t>=mg</a:t>
            </a:r>
            <a:endParaRPr lang="lt-LT" dirty="0" smtClean="0">
              <a:latin typeface="Arial"/>
              <a:cs typeface="Arial"/>
            </a:endParaRP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  </a:t>
            </a:r>
            <a:r>
              <a:rPr lang="lt-LT" dirty="0" smtClean="0">
                <a:solidFill>
                  <a:schemeClr val="tx1">
                    <a:lumMod val="95000"/>
                  </a:schemeClr>
                </a:solidFill>
                <a:cs typeface="Arial"/>
              </a:rPr>
              <a:t>m – kūno masė; g – laisvojo kritimo</a:t>
            </a:r>
          </a:p>
          <a:p>
            <a:pPr marL="36576" indent="0">
              <a:buNone/>
            </a:pPr>
            <a:r>
              <a:rPr lang="lt-LT" dirty="0" smtClean="0">
                <a:solidFill>
                  <a:schemeClr val="tx1">
                    <a:lumMod val="95000"/>
                  </a:schemeClr>
                </a:solidFill>
                <a:cs typeface="Arial"/>
              </a:rPr>
              <a:t>   pagreitis.</a:t>
            </a:r>
            <a:endParaRPr lang="lt-LT" dirty="0" smtClean="0">
              <a:latin typeface="Arial"/>
              <a:cs typeface="Arial"/>
            </a:endParaRPr>
          </a:p>
          <a:p>
            <a:pPr marL="36576" indent="0">
              <a:buNone/>
            </a:pPr>
            <a:r>
              <a:rPr lang="en-US" dirty="0" smtClean="0">
                <a:solidFill>
                  <a:srgbClr val="00B0F0"/>
                </a:solidFill>
                <a:latin typeface="Arial"/>
                <a:cs typeface="Arial"/>
              </a:rPr>
              <a:t>●</a:t>
            </a:r>
            <a:r>
              <a:rPr lang="lt-LT" dirty="0" smtClean="0">
                <a:latin typeface="Arial"/>
                <a:cs typeface="Arial"/>
              </a:rPr>
              <a:t> Nesvarumas – kai kūno svoris pasidaro</a:t>
            </a: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  lygus nuliui-kūnas nespaudžia atramos  </a:t>
            </a: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  arba pakabos.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  <a:latin typeface="Arial"/>
                <a:cs typeface="Arial"/>
              </a:rPr>
              <a:t>●</a:t>
            </a:r>
            <a:r>
              <a:rPr lang="lt-LT" dirty="0" smtClean="0">
                <a:latin typeface="Arial"/>
                <a:cs typeface="Arial"/>
              </a:rPr>
              <a:t> Kryptis žemyn.</a:t>
            </a:r>
            <a:endParaRPr lang="en-US" dirty="0" smtClean="0">
              <a:latin typeface="Arial"/>
              <a:cs typeface="Arial"/>
            </a:endParaRPr>
          </a:p>
          <a:p>
            <a:pPr marL="36576" indent="0">
              <a:buNone/>
            </a:pPr>
            <a:endParaRPr lang="lt-LT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44824"/>
            <a:ext cx="1800225" cy="18716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540500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004 -0.02081 L 0.84653 -0.02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   Trinties jėga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  <a:latin typeface="Arial"/>
                <a:cs typeface="Arial"/>
              </a:rPr>
              <a:t>●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lt-LT" dirty="0" smtClean="0">
                <a:latin typeface="Arial"/>
                <a:cs typeface="Arial"/>
              </a:rPr>
              <a:t>Jėga, kuri atsiranda kūnų sąlyčio vietoje ir</a:t>
            </a: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   trukdo vienam jų pajudėti ar judėti kito </a:t>
            </a: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   kūno paviršiumi.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  <a:latin typeface="Arial"/>
                <a:cs typeface="Arial"/>
              </a:rPr>
              <a:t>● </a:t>
            </a:r>
            <a:r>
              <a:rPr lang="lt-LT" dirty="0" smtClean="0">
                <a:latin typeface="Arial"/>
                <a:cs typeface="Arial"/>
              </a:rPr>
              <a:t>Kryptis – visada nukreipta priešinga </a:t>
            </a: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  judėjimui kryptimi.</a:t>
            </a: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</a:t>
            </a:r>
            <a:r>
              <a:rPr lang="lt-LT" dirty="0" smtClean="0">
                <a:solidFill>
                  <a:srgbClr val="00B0F0"/>
                </a:solidFill>
                <a:cs typeface="Arial"/>
              </a:rPr>
              <a:t>●</a:t>
            </a:r>
            <a:r>
              <a:rPr lang="lt-LT" dirty="0" smtClean="0">
                <a:latin typeface="Arial"/>
                <a:cs typeface="Arial"/>
              </a:rPr>
              <a:t>Trinties rūšys : rimties trintis; slydimo </a:t>
            </a: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   trintis ; riedėjimo trintis.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  <a:latin typeface="Arial"/>
                <a:cs typeface="Arial"/>
              </a:rPr>
              <a:t>● </a:t>
            </a:r>
            <a:r>
              <a:rPr lang="lt-LT" dirty="0" smtClean="0">
                <a:latin typeface="Arial"/>
                <a:cs typeface="Arial"/>
              </a:rPr>
              <a:t>Priežastis :Lietimosi paviršių </a:t>
            </a:r>
            <a:r>
              <a:rPr lang="lt-LT" dirty="0" err="1" smtClean="0">
                <a:latin typeface="Arial"/>
                <a:cs typeface="Arial"/>
              </a:rPr>
              <a:t>gruoblėtumas</a:t>
            </a:r>
            <a:r>
              <a:rPr lang="lt-LT" dirty="0" smtClean="0">
                <a:latin typeface="Arial"/>
                <a:cs typeface="Arial"/>
              </a:rPr>
              <a:t>  ;</a:t>
            </a: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  susiliečiančių molekulių tarpusavio trauka.</a:t>
            </a:r>
          </a:p>
          <a:p>
            <a:pPr marL="36576" indent="0">
              <a:buNone/>
            </a:pPr>
            <a:r>
              <a:rPr lang="lt-LT" dirty="0" smtClean="0">
                <a:latin typeface="Arial"/>
                <a:cs typeface="Arial"/>
              </a:rPr>
              <a:t> </a:t>
            </a:r>
            <a:endParaRPr lang="lt-LT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492896"/>
            <a:ext cx="1583879" cy="1655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13051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  </a:t>
            </a:r>
            <a:r>
              <a:rPr lang="lt-LT" dirty="0" err="1" smtClean="0"/>
              <a:t>Archimedo</a:t>
            </a:r>
            <a:r>
              <a:rPr lang="lt-LT" dirty="0" smtClean="0"/>
              <a:t> jėga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57403"/>
          </a:xfrm>
        </p:spPr>
        <p:txBody>
          <a:bodyPr/>
          <a:lstStyle/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</a:t>
            </a:r>
            <a:r>
              <a:rPr lang="lt-LT" dirty="0" smtClean="0"/>
              <a:t> Jėga ,kuri stumia aukštyn skysčiuose arba dujose panardintus arba plūduriuojančius kūnus.</a:t>
            </a:r>
          </a:p>
          <a:p>
            <a:pPr marL="36576" indent="0">
              <a:buNone/>
            </a:pPr>
            <a:r>
              <a:rPr lang="lt-LT" dirty="0" smtClean="0">
                <a:solidFill>
                  <a:srgbClr val="00B0F0"/>
                </a:solidFill>
              </a:rPr>
              <a:t>●F</a:t>
            </a:r>
            <a:r>
              <a:rPr lang="lt-LT" baseline="-25000" dirty="0" smtClean="0">
                <a:solidFill>
                  <a:srgbClr val="00B0F0"/>
                </a:solidFill>
              </a:rPr>
              <a:t>A</a:t>
            </a:r>
            <a:r>
              <a:rPr lang="lt-LT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=</a:t>
            </a:r>
            <a:r>
              <a:rPr lang="el-GR" dirty="0" smtClean="0">
                <a:solidFill>
                  <a:srgbClr val="00B0F0"/>
                </a:solidFill>
              </a:rPr>
              <a:t>ρ</a:t>
            </a:r>
            <a:r>
              <a:rPr lang="en-US" baseline="-25000" dirty="0" smtClean="0">
                <a:solidFill>
                  <a:srgbClr val="00B0F0"/>
                </a:solidFill>
              </a:rPr>
              <a:t>s</a:t>
            </a:r>
            <a:r>
              <a:rPr lang="en-US" dirty="0" smtClean="0">
                <a:solidFill>
                  <a:srgbClr val="00B0F0"/>
                </a:solidFill>
              </a:rPr>
              <a:t> Vg </a:t>
            </a:r>
          </a:p>
          <a:p>
            <a:pPr marL="36576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lt-LT" sz="2000" dirty="0" smtClean="0"/>
              <a:t>F</a:t>
            </a:r>
            <a:r>
              <a:rPr lang="lt-LT" sz="2000" baseline="-25000" dirty="0" smtClean="0"/>
              <a:t>A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-</a:t>
            </a:r>
            <a:r>
              <a:rPr lang="en-US" sz="2000" dirty="0" err="1" smtClean="0"/>
              <a:t>Archimedo</a:t>
            </a:r>
            <a:r>
              <a:rPr lang="en-US" sz="2000" dirty="0" smtClean="0"/>
              <a:t> j</a:t>
            </a:r>
            <a:r>
              <a:rPr lang="lt-LT" sz="2000" dirty="0" smtClean="0"/>
              <a:t>ė</a:t>
            </a:r>
            <a:r>
              <a:rPr lang="en-US" sz="2000" dirty="0" err="1" smtClean="0"/>
              <a:t>ga</a:t>
            </a:r>
            <a:r>
              <a:rPr lang="en-US" sz="2000" dirty="0" smtClean="0"/>
              <a:t>  </a:t>
            </a:r>
            <a:endParaRPr lang="lt-LT" sz="2000" dirty="0" smtClean="0"/>
          </a:p>
          <a:p>
            <a:pPr marL="36576" indent="0">
              <a:buNone/>
            </a:pPr>
            <a:r>
              <a:rPr lang="lt-LT" sz="2000" dirty="0" smtClean="0"/>
              <a:t> </a:t>
            </a:r>
            <a:r>
              <a:rPr lang="el-GR" sz="2000" dirty="0" smtClean="0"/>
              <a:t>ρ</a:t>
            </a:r>
            <a:r>
              <a:rPr lang="lt-LT" sz="2000" baseline="-25000" dirty="0" smtClean="0"/>
              <a:t>s</a:t>
            </a:r>
            <a:r>
              <a:rPr lang="lt-LT" sz="2000" dirty="0" smtClean="0"/>
              <a:t> –skysčio tankis </a:t>
            </a:r>
          </a:p>
          <a:p>
            <a:pPr marL="36576" indent="0">
              <a:buNone/>
            </a:pPr>
            <a:r>
              <a:rPr lang="lt-LT" sz="2000" dirty="0" smtClean="0"/>
              <a:t> V- kūno tūris </a:t>
            </a:r>
          </a:p>
          <a:p>
            <a:pPr marL="36576" indent="0">
              <a:buNone/>
            </a:pPr>
            <a:r>
              <a:rPr lang="lt-LT" sz="2000" dirty="0" smtClean="0"/>
              <a:t> g- laisvojo kritimo pagreitis</a:t>
            </a:r>
            <a:r>
              <a:rPr lang="en-US" sz="2000" dirty="0" smtClean="0"/>
              <a:t> </a:t>
            </a:r>
          </a:p>
          <a:p>
            <a:pPr marL="36576" indent="0">
              <a:buNone/>
            </a:pPr>
            <a:endParaRPr lang="en-US" sz="2000" dirty="0" smtClean="0"/>
          </a:p>
          <a:p>
            <a:pPr marL="36576" indent="0">
              <a:buNone/>
            </a:pPr>
            <a:r>
              <a:rPr lang="en-US" sz="2800" dirty="0" err="1" smtClean="0"/>
              <a:t>Ar</a:t>
            </a:r>
            <a:r>
              <a:rPr lang="lt-LT" sz="2800" dirty="0" err="1" smtClean="0"/>
              <a:t>chimedo</a:t>
            </a:r>
            <a:r>
              <a:rPr lang="lt-LT" sz="2800" dirty="0" smtClean="0"/>
              <a:t> jėga skystyje(dujose)</a:t>
            </a:r>
            <a:r>
              <a:rPr lang="en-US" sz="2800" dirty="0" smtClean="0"/>
              <a:t> </a:t>
            </a:r>
            <a:r>
              <a:rPr lang="lt-LT" sz="2800" dirty="0" smtClean="0"/>
              <a:t>lygi išstumto</a:t>
            </a:r>
          </a:p>
          <a:p>
            <a:pPr marL="36576" indent="0">
              <a:buNone/>
            </a:pPr>
            <a:r>
              <a:rPr lang="lt-LT" sz="2800" dirty="0" smtClean="0"/>
              <a:t> skysčio (dujų)svoriui.</a:t>
            </a:r>
            <a:endParaRPr lang="lt-LT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8880"/>
            <a:ext cx="302433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8319401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škas">
  <a:themeElements>
    <a:clrScheme name="Techniškas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škas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ška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</TotalTime>
  <Words>455</Words>
  <Application>Microsoft Office PowerPoint</Application>
  <PresentationFormat>Demonstracija ekrane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4" baseType="lpstr">
      <vt:lpstr>Techniškas</vt:lpstr>
      <vt:lpstr>Jėgos ir jŲ poveikis </vt:lpstr>
      <vt:lpstr>                    Turinys </vt:lpstr>
      <vt:lpstr>                      Jėga</vt:lpstr>
      <vt:lpstr>               Jėgų rūšys</vt:lpstr>
      <vt:lpstr>         Tamprumo jėga</vt:lpstr>
      <vt:lpstr>               Sunkio jėga</vt:lpstr>
      <vt:lpstr>               Svorio jėga</vt:lpstr>
      <vt:lpstr>             Trinties jėga</vt:lpstr>
      <vt:lpstr>            Archimedo jėga</vt:lpstr>
      <vt:lpstr>                    Testas</vt:lpstr>
      <vt:lpstr>5.Ar gali neveikti sunkio jėga?    a. negali; b. gali ; c. kartais   6.Ar gali kūno svorio jėga pasidaryti lygi nuliui?     a. gali ; b. negali; c. kartais  7.Trinties jėga priklauso nuo :    a.  nuo paviršių gruoblėtumo ; b. paviršių masės;     c.  paviršių ploto  8. Ar Archimėdo jėga priklauso nuo skysčio tankio:     a. priklauso; b. nepriklauso; c. kartais.  9. Kuris vienetas didesnis ar 1mn ar 1MN ?     a.1MN; b.1mn; c. lygus  10.Laisvojo kritimo pagreitis kiekviename dangaus       kūne yra :     a. kitoks; b. vienodas; c. teisingo atsakymo nėra </vt:lpstr>
      <vt:lpstr>               Atsakymai</vt:lpstr>
      <vt:lpstr>                 Šaltiniai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Jėgos rūšys</dc:title>
  <dc:creator>mok4</dc:creator>
  <cp:lastModifiedBy>Vytautas</cp:lastModifiedBy>
  <cp:revision>38</cp:revision>
  <dcterms:created xsi:type="dcterms:W3CDTF">2017-02-15T10:03:21Z</dcterms:created>
  <dcterms:modified xsi:type="dcterms:W3CDTF">2017-03-29T14:34:33Z</dcterms:modified>
</cp:coreProperties>
</file>