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89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49" autoAdjust="0"/>
  </p:normalViewPr>
  <p:slideViewPr>
    <p:cSldViewPr snapToGrid="0">
      <p:cViewPr varScale="1">
        <p:scale>
          <a:sx n="101" d="100"/>
          <a:sy n="101" d="100"/>
        </p:scale>
        <p:origin x="9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3:35:44.3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408 1 24575,'-15'0'0,"0"2"0,0 0 0,0 0 0,1 1 0,-1 1 0,1 1 0,0 0 0,0 1 0,0 0 0,1 1 0,0 0 0,0 1 0,1 1 0,0 0 0,1 1 0,-1 0 0,2 0 0,0 1 0,0 1 0,-10 15 0,-10 15 0,23-34 0,1 0 0,-1 1 0,1 0 0,1 0 0,0 0 0,0 1 0,1-1 0,0 1 0,0 0 0,1 1 0,1-1 0,-3 21 0,2 8 0,3-1 0,1 1 0,1-1 0,3 0 0,1 0 0,1 0 0,2-1 0,17 43 0,68 137 0,-87-205 0,0-1 0,1 0 0,0-1 0,15 15 0,21 30 0,-31-36 0,0 1 0,0-2 0,2 0 0,0-1 0,2 0 0,-1-1 0,2-1 0,0-1 0,1 0 0,0-1 0,1-1 0,28 11 0,-24-9 0,0 0 0,-1 1 0,0 1 0,-1 1 0,-1 1 0,27 30 0,-15-15 0,38 28 0,-50-43 0,-2 0 0,0 2 0,25 32 0,1 2 0,47 72 0,-83-115 0,0 1 0,-1 1 0,0 0 0,-1 0 0,6 16 0,10 19 0,74 143 0,-91-179 0,5 11 0,-1 1 0,14 45 0,-15-31 0,-1-1 0,-2 1 0,2 63 0,-9 427 0,0-511 0,-1 1 0,0-1 0,-1 0 0,-1 0 0,-1 0 0,0-1 0,-2 1 0,-9 19 0,4-14 0,0 0 0,-2 0 0,-1-2 0,0 1 0,-20 18 0,24-26 0,1 1 0,0 0 0,1 0 0,0 1 0,-10 25 0,14-28 0,0 0 0,-1 0 0,0-1 0,-1 0 0,0 0 0,-1 0 0,0-1 0,-1 0 0,0-1 0,-15 12 0,-120 82 0,135-96 0,0 1 0,1 0 0,0 0 0,-12 15 0,-1 3 0,-17 2 0,4-4 0,25-17 0,1-1 0,-1 0 0,0-1 0,0 1 0,-1-2 0,0 1 0,1-2 0,-19 6 0,14-5 0,-1 1 0,-24 13 0,33-14 0,1 0 0,0 1 0,0-1 0,0 1 0,0 0 0,1 0 0,0 1 0,-4 6 0,5-7 0,-1 0 0,1 0 0,-1 0 0,0 0 0,0-1 0,0 1 0,-1-1 0,0 0 0,0-1 0,0 1 0,0-1 0,-7 3 0,1-1 0,-1 1 0,1 0 0,0 1 0,0 0 0,0 1 0,1 0 0,1 1 0,-1 0 0,1 0 0,-8 12 0,-23 17 0,31-30 0,1-1 0,0 1 0,0 0 0,1 1 0,0 0 0,-10 16 0,-23 61 0,28-58 0,-1 0 0,-1-1 0,-35 49 0,40-63 0,1 0 0,0 0 0,1 1 0,0 0 0,1 0 0,1 1 0,0-1 0,1 1 0,1 0 0,-3 30 0,2 12 0,6 94 0,1-54 0,-3-52 0,-1 21 0,3 1 0,16 95 0,-7-58 0,-10-81 0,1-1 0,1 1 0,0-1 0,2 1 0,12 34 0,-2-21 0,-2 1 0,-2 1 0,8 48 0,-13-52 0,1 1 0,2-1 0,1-1 0,1 0 0,3 0 0,0-1 0,20 31 0,-25-48 0,0 1 0,-1 0 0,-1 0 0,0 1 0,8 34 0,15 74 0,-27-113 0,0 0 0,1-1 0,1 1 0,9 16 0,-8-17 0,-1 0 0,0 0 0,-1 1 0,0-1 0,2 14 0,3 59 0,-6-52 0,8 47 0,-4-37 0,-1 1 0,-3 0 0,-1 0 0,-9 83 0,-11-38 0,8-49 0,8-32 17,-1-1-1,1 0 1,-1 0 0,0 0-1,-1 0 1,1-1 0,-7 7-1,-16 33-1514,20-25-5328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3:35:51.1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2638 1 24575,'-6'2'0,"0"1"0,1 0 0,-1 0 0,1 0 0,0 1 0,0 0 0,0 0 0,1 0 0,-1 0 0,1 1 0,-7 9 0,1 3 0,0 0 0,1 1 0,1 0 0,-6 21 0,-4 6 0,8-16 0,-13 57 0,16-55 0,-23 155 0,26-157 0,0-1 0,2 1 0,2 36 0,1-40 0,-1 1 0,-1-1 0,-1 0 0,-10 41 0,4-22 0,1 1 0,2 0 0,2 0 0,5 90 0,0-34 0,0-80 0,0 0 0,1 0 0,1-1 0,0 1 0,9 21 0,42 98 0,-54-138 0,25 51 0,-19-39 0,0-1 0,0 1 0,-1 0 0,-1 1 0,-1-1 0,5 26 0,-4-9 0,2-1 0,1 0 0,1-1 0,2 0 0,1 0 0,1-1 0,23 37 0,-29-50 0,0 1 0,-2-1 0,0 2 0,-1-1 0,5 32 0,-1-3 0,-1-20 0,1-1 0,1 1 0,1-2 0,22 36 0,-17-31 0,-1 1 0,14 38 0,-8 6 0,-2 1 0,14 139 0,-26 169 0,-9-206 0,4-139 0,0-26 0,0 1 0,-1 0 0,0-1 0,-1 1 0,0-1 0,0 1 0,-2-1 0,1 1 0,-1-1 0,-1 0 0,-9 18 0,-74 132 0,69-127 0,13-24 0,0 1 0,-1-2 0,0 1 0,0-1 0,-1 1 0,0-2 0,0 1 0,-13 10 0,12-13 0,1 1 0,0 0 0,1 0 0,0 0 0,-10 16 0,10-14 0,0 0 0,0-1 0,-1 0 0,0 0 0,-13 10 0,-62 45 0,-103 103 0,166-149 0,-1-1 0,-41 25 0,33-22 0,-1-3 0,-1 0 0,-1-2 0,0-1 0,0-2 0,-2-1 0,-49 9 0,64-14 0,1 1 0,0 0 0,0 1 0,-21 13 0,-27 12 0,38-22 0,1 1 0,-1-1 0,-31 7 0,41-12 0,0 1 0,0 0 0,0 1 0,-17 11 0,16-8 0,-1-1 0,-37 13 0,16-11 0,-95 21 0,105-26 0,-1 2 0,-54 22 0,54-19 0,0 0 0,-47 9 0,13-7 0,-67 24 0,93-23 0,-43 22 0,-14 7 0,83-38 0,1 1 0,1 1 0,-1 0 0,1 1 0,-14 11 0,15-10 0,0-1 0,-1 0 0,-1-1 0,1 0 0,-22 9 0,-5-1 0,2 2 0,-42 26 0,7-3 0,65-37 0,-2 0 0,-1 1 0,1 0 0,0 0 0,0 1 0,0 0 0,1 1 0,0 0 0,0 0 0,0 0 0,1 1 0,0 0 0,0 0 0,1 0 0,-8 14 0,8-8 0,0-1 0,0 1 0,1 0 0,1 0 0,0 0 0,1 1 0,0 14 0,3 101 0,1-62 0,0-40 0,2 1 0,0-1 0,2 0 0,15 45 0,17 9 0,-16-37 0,-8-18 0,1-2 0,0 1 0,26 28 0,1 2 0,-17-17 0,26 56 0,14 22 0,-16-59 0,-40-48 0,0 1 0,0 0 0,-1 0 0,13 22 0,5 13 0,-15-27 0,-1 1 0,0 0 0,-2 0 0,0 1 0,7 28 0,-9-28 0,0 0 0,11 23 0,-11-28 0,1 0 0,-2 1 0,0 0 0,3 24 0,6 57 0,-5-38 0,3 95 0,-13-93-1365,1-34-5461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3:36:15.9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3:36:16.4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3:36:16.7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  <inkml:trace contextRef="#ctx0" brushRef="#br0" timeOffset="1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14:50:12.09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0,'4008'0,"-3993"0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14:50:39.84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1177 550,'-1167'-545,"1157"541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6T14:50:48.74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1258 0,'-1245'381,"1233"-377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40400" y="1487100"/>
            <a:ext cx="9911200" cy="180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lt-LT"/>
              <a:t>Spustelėję redaguokite stilių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3195965"/>
            <a:ext cx="12192000" cy="3284484"/>
            <a:chOff x="0" y="1786473"/>
            <a:chExt cx="9144000" cy="2463363"/>
          </a:xfrm>
        </p:grpSpPr>
        <p:sp>
          <p:nvSpPr>
            <p:cNvPr id="12" name="Google Shape;12;p2"/>
            <p:cNvSpPr/>
            <p:nvPr/>
          </p:nvSpPr>
          <p:spPr>
            <a:xfrm>
              <a:off x="387953" y="3203434"/>
              <a:ext cx="1506902" cy="1046402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5961" y="3203339"/>
              <a:ext cx="1387697" cy="1027233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4296" y="3203434"/>
              <a:ext cx="852487" cy="485578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94904" y="2489983"/>
              <a:ext cx="963930" cy="713456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16783" y="2071853"/>
              <a:ext cx="1372123" cy="1131588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88907" y="3203434"/>
              <a:ext cx="785813" cy="342887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47555" y="3203434"/>
              <a:ext cx="987313" cy="485530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33316" y="3203434"/>
              <a:ext cx="1359026" cy="913651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74719" y="2357234"/>
              <a:ext cx="958596" cy="846206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92342" y="2975558"/>
              <a:ext cx="530066" cy="227878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737741"/>
              <a:ext cx="464201" cy="465648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65190" y="3203434"/>
              <a:ext cx="378809" cy="485483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94904" y="2489983"/>
              <a:ext cx="794003" cy="713456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88756" y="3203434"/>
              <a:ext cx="940450" cy="428073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14492" y="2394856"/>
              <a:ext cx="629507" cy="808583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76675" y="2014492"/>
              <a:ext cx="1398460" cy="1189045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2918101"/>
              <a:ext cx="387952" cy="285382"/>
            </a:xfrm>
            <a:custGeom>
              <a:avLst/>
              <a:gdLst/>
              <a:ahLst/>
              <a:cxnLst/>
              <a:rect l="l" t="t" r="r" b="b"/>
              <a:pathLst>
                <a:path w="517270" h="380509" extrusionOk="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29207" y="2252166"/>
              <a:ext cx="1366075" cy="951274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43679" y="1786473"/>
              <a:ext cx="1421463" cy="1416970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9350" y="3129663"/>
              <a:ext cx="93202" cy="73771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95330" y="3203434"/>
              <a:ext cx="919163" cy="285382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58547" y="3202435"/>
              <a:ext cx="1012412" cy="474733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1968308"/>
              <a:ext cx="9144000" cy="2220131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81087" y="3771307"/>
            <a:ext cx="11826047" cy="2764460"/>
            <a:chOff x="135815" y="2828480"/>
            <a:chExt cx="8869535" cy="2073345"/>
          </a:xfrm>
        </p:grpSpPr>
        <p:sp>
          <p:nvSpPr>
            <p:cNvPr id="36" name="Google Shape;36;p2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570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"/>
          <p:cNvSpPr txBox="1">
            <a:spLocks noGrp="1"/>
          </p:cNvSpPr>
          <p:nvPr>
            <p:ph type="sldNum" idx="12"/>
          </p:nvPr>
        </p:nvSpPr>
        <p:spPr>
          <a:xfrm>
            <a:off x="5730200" y="5885065"/>
            <a:ext cx="731600" cy="97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8A0E6F8-C090-4A5D-8EEE-6E6BAE3BB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35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920765E-239E-4F44-8666-B8F58A0BF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8EB4F75-EA95-40A2-962E-6DF098688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C945AEF-6FF5-4F9D-824F-30456883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AB20-11A8-4C07-BCD7-80127E70FA4C}" type="datetimeFigureOut">
              <a:rPr lang="lt-LT" smtClean="0"/>
              <a:t>2022-04-29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94E4DAA-F53E-4917-AF97-BFED31C9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EBD3232-BF53-424E-B05E-F556645D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E6F8-C090-4A5D-8EEE-6E6BAE3BB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858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dk1"/>
            </a:gs>
            <a:gs pos="49000">
              <a:schemeClr val="dk2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0" y="3195965"/>
            <a:ext cx="12192000" cy="3284484"/>
            <a:chOff x="0" y="1786473"/>
            <a:chExt cx="9144000" cy="2463363"/>
          </a:xfrm>
        </p:grpSpPr>
        <p:sp>
          <p:nvSpPr>
            <p:cNvPr id="65" name="Google Shape;65;p3"/>
            <p:cNvSpPr/>
            <p:nvPr/>
          </p:nvSpPr>
          <p:spPr>
            <a:xfrm>
              <a:off x="387953" y="3203434"/>
              <a:ext cx="1506902" cy="1046402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55961" y="3203339"/>
              <a:ext cx="1387697" cy="1027233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296" y="3203434"/>
              <a:ext cx="852487" cy="485578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894904" y="2489983"/>
              <a:ext cx="963930" cy="713456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316783" y="2071853"/>
              <a:ext cx="1372123" cy="1131588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88907" y="3203434"/>
              <a:ext cx="785813" cy="342887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347555" y="3203434"/>
              <a:ext cx="987313" cy="485530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433316" y="3203434"/>
              <a:ext cx="1359026" cy="913651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474719" y="2357234"/>
              <a:ext cx="958596" cy="846206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792342" y="2975558"/>
              <a:ext cx="530066" cy="227878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2737741"/>
              <a:ext cx="464201" cy="465648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65190" y="3203434"/>
              <a:ext cx="378809" cy="485483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894904" y="2489983"/>
              <a:ext cx="794003" cy="713456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88756" y="3203434"/>
              <a:ext cx="940450" cy="428073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514492" y="2394856"/>
              <a:ext cx="629507" cy="808583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876675" y="2014492"/>
              <a:ext cx="1398460" cy="1189045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2918101"/>
              <a:ext cx="387952" cy="285382"/>
            </a:xfrm>
            <a:custGeom>
              <a:avLst/>
              <a:gdLst/>
              <a:ahLst/>
              <a:cxnLst/>
              <a:rect l="l" t="t" r="r" b="b"/>
              <a:pathLst>
                <a:path w="517270" h="380509" extrusionOk="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229207" y="2252166"/>
              <a:ext cx="1366075" cy="951274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43679" y="1786473"/>
              <a:ext cx="1421463" cy="1416970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29350" y="3129663"/>
              <a:ext cx="93202" cy="73771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595330" y="3203434"/>
              <a:ext cx="919163" cy="285382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858547" y="3202435"/>
              <a:ext cx="1012412" cy="474733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1968308"/>
              <a:ext cx="9144000" cy="2220131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3"/>
          <p:cNvSpPr txBox="1">
            <a:spLocks noGrp="1"/>
          </p:cNvSpPr>
          <p:nvPr>
            <p:ph type="ctrTitle"/>
          </p:nvPr>
        </p:nvSpPr>
        <p:spPr>
          <a:xfrm>
            <a:off x="1140400" y="1486400"/>
            <a:ext cx="9911200" cy="135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1140400" y="2823469"/>
            <a:ext cx="9911200" cy="4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1067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667">
                <a:solidFill>
                  <a:schemeClr val="lt2"/>
                </a:solidFill>
              </a:defRPr>
            </a:lvl2pPr>
            <a:lvl3pPr lvl="2" algn="ctr" rtl="0">
              <a:spcBef>
                <a:spcPts val="1067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667">
                <a:solidFill>
                  <a:schemeClr val="lt2"/>
                </a:solidFill>
              </a:defRPr>
            </a:lvl3pPr>
            <a:lvl4pPr lvl="3" algn="ctr" rtl="0">
              <a:spcBef>
                <a:spcPts val="1067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667">
                <a:solidFill>
                  <a:schemeClr val="lt2"/>
                </a:solidFill>
              </a:defRPr>
            </a:lvl4pPr>
            <a:lvl5pPr lvl="4" algn="ctr" rtl="0">
              <a:spcBef>
                <a:spcPts val="1067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667">
                <a:solidFill>
                  <a:schemeClr val="lt2"/>
                </a:solidFill>
              </a:defRPr>
            </a:lvl5pPr>
            <a:lvl6pPr lvl="5" algn="ctr" rtl="0">
              <a:spcBef>
                <a:spcPts val="1067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667">
                <a:solidFill>
                  <a:schemeClr val="lt2"/>
                </a:solidFill>
              </a:defRPr>
            </a:lvl6pPr>
            <a:lvl7pPr lvl="6" algn="ctr" rtl="0">
              <a:spcBef>
                <a:spcPts val="1067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667">
                <a:solidFill>
                  <a:schemeClr val="lt2"/>
                </a:solidFill>
              </a:defRPr>
            </a:lvl7pPr>
            <a:lvl8pPr lvl="7" algn="ctr" rtl="0">
              <a:spcBef>
                <a:spcPts val="1067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667">
                <a:solidFill>
                  <a:schemeClr val="lt2"/>
                </a:solidFill>
              </a:defRPr>
            </a:lvl8pPr>
            <a:lvl9pPr lvl="8" algn="ctr" rtl="0">
              <a:spcBef>
                <a:spcPts val="1067"/>
              </a:spcBef>
              <a:spcAft>
                <a:spcPts val="1067"/>
              </a:spcAft>
              <a:buClr>
                <a:schemeClr val="lt2"/>
              </a:buClr>
              <a:buSzPts val="2000"/>
              <a:buNone/>
              <a:defRPr sz="2667">
                <a:solidFill>
                  <a:schemeClr val="lt2"/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/>
          </a:p>
        </p:txBody>
      </p:sp>
      <p:grpSp>
        <p:nvGrpSpPr>
          <p:cNvPr id="90" name="Google Shape;90;p3"/>
          <p:cNvGrpSpPr/>
          <p:nvPr/>
        </p:nvGrpSpPr>
        <p:grpSpPr>
          <a:xfrm>
            <a:off x="181087" y="3771307"/>
            <a:ext cx="11826047" cy="2764460"/>
            <a:chOff x="135815" y="2828480"/>
            <a:chExt cx="8869535" cy="2073345"/>
          </a:xfrm>
        </p:grpSpPr>
        <p:sp>
          <p:nvSpPr>
            <p:cNvPr id="91" name="Google Shape;91;p3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3200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1655833" y="2577600"/>
            <a:ext cx="8880400" cy="33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58786" algn="ctr" rtl="0">
              <a:spcBef>
                <a:spcPts val="0"/>
              </a:spcBef>
              <a:spcAft>
                <a:spcPts val="0"/>
              </a:spcAft>
              <a:buSzPts val="3000"/>
              <a:buChar char="▹"/>
              <a:defRPr sz="4000"/>
            </a:lvl1pPr>
            <a:lvl2pPr marL="1219170" lvl="1" indent="-558786" algn="ctr" rtl="0">
              <a:spcBef>
                <a:spcPts val="1067"/>
              </a:spcBef>
              <a:spcAft>
                <a:spcPts val="0"/>
              </a:spcAft>
              <a:buSzPts val="3000"/>
              <a:buChar char="▸"/>
              <a:defRPr sz="4000"/>
            </a:lvl2pPr>
            <a:lvl3pPr marL="1828754" lvl="2" indent="-558786" algn="ctr" rtl="0">
              <a:spcBef>
                <a:spcPts val="1067"/>
              </a:spcBef>
              <a:spcAft>
                <a:spcPts val="0"/>
              </a:spcAft>
              <a:buSzPts val="3000"/>
              <a:buChar char="■"/>
              <a:defRPr sz="4000"/>
            </a:lvl3pPr>
            <a:lvl4pPr marL="2438339" lvl="3" indent="-558786" algn="ctr" rtl="0">
              <a:spcBef>
                <a:spcPts val="1067"/>
              </a:spcBef>
              <a:spcAft>
                <a:spcPts val="0"/>
              </a:spcAft>
              <a:buSzPts val="3000"/>
              <a:buChar char="●"/>
              <a:defRPr sz="4000"/>
            </a:lvl4pPr>
            <a:lvl5pPr marL="3047924" lvl="4" indent="-558786" algn="ctr" rtl="0">
              <a:spcBef>
                <a:spcPts val="1067"/>
              </a:spcBef>
              <a:spcAft>
                <a:spcPts val="0"/>
              </a:spcAft>
              <a:buSzPts val="3000"/>
              <a:buChar char="○"/>
              <a:defRPr sz="4000"/>
            </a:lvl5pPr>
            <a:lvl6pPr marL="3657509" lvl="5" indent="-558786" algn="ctr" rtl="0">
              <a:spcBef>
                <a:spcPts val="1067"/>
              </a:spcBef>
              <a:spcAft>
                <a:spcPts val="0"/>
              </a:spcAft>
              <a:buSzPts val="3000"/>
              <a:buChar char="■"/>
              <a:defRPr sz="4000"/>
            </a:lvl6pPr>
            <a:lvl7pPr marL="4267093" lvl="6" indent="-558786" algn="ctr" rtl="0">
              <a:spcBef>
                <a:spcPts val="1067"/>
              </a:spcBef>
              <a:spcAft>
                <a:spcPts val="0"/>
              </a:spcAft>
              <a:buSzPts val="3000"/>
              <a:buChar char="●"/>
              <a:defRPr sz="4000"/>
            </a:lvl7pPr>
            <a:lvl8pPr marL="4876678" lvl="7" indent="-558786" algn="ctr" rtl="0">
              <a:spcBef>
                <a:spcPts val="1067"/>
              </a:spcBef>
              <a:spcAft>
                <a:spcPts val="0"/>
              </a:spcAft>
              <a:buSzPts val="3000"/>
              <a:buChar char="○"/>
              <a:defRPr sz="4000"/>
            </a:lvl8pPr>
            <a:lvl9pPr marL="5486263" lvl="8" indent="-558786" algn="ctr" rtl="0">
              <a:spcBef>
                <a:spcPts val="1067"/>
              </a:spcBef>
              <a:spcAft>
                <a:spcPts val="1067"/>
              </a:spcAft>
              <a:buSzPts val="3000"/>
              <a:buChar char="■"/>
              <a:defRPr sz="4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0" name="Google Shape;120;p4"/>
          <p:cNvSpPr txBox="1"/>
          <p:nvPr/>
        </p:nvSpPr>
        <p:spPr>
          <a:xfrm>
            <a:off x="4791200" y="1448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“</a:t>
            </a:r>
            <a:endParaRPr sz="128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sldNum" idx="12"/>
          </p:nvPr>
        </p:nvSpPr>
        <p:spPr>
          <a:xfrm>
            <a:off x="5730200" y="5885065"/>
            <a:ext cx="731600" cy="97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8A0E6F8-C090-4A5D-8EEE-6E6BAE3BBEB2}" type="slidenum">
              <a:rPr lang="lt-LT" smtClean="0"/>
              <a:t>‹#›</a:t>
            </a:fld>
            <a:endParaRPr lang="lt-LT"/>
          </a:p>
        </p:txBody>
      </p:sp>
      <p:grpSp>
        <p:nvGrpSpPr>
          <p:cNvPr id="122" name="Google Shape;122;p4"/>
          <p:cNvGrpSpPr/>
          <p:nvPr/>
        </p:nvGrpSpPr>
        <p:grpSpPr>
          <a:xfrm>
            <a:off x="291" y="347115"/>
            <a:ext cx="12191127" cy="1642243"/>
            <a:chOff x="218" y="898161"/>
            <a:chExt cx="9143345" cy="1231682"/>
          </a:xfrm>
        </p:grpSpPr>
        <p:sp>
          <p:nvSpPr>
            <p:cNvPr id="123" name="Google Shape;123;p4"/>
            <p:cNvSpPr/>
            <p:nvPr/>
          </p:nvSpPr>
          <p:spPr>
            <a:xfrm>
              <a:off x="4567150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184467" y="347100"/>
            <a:ext cx="11797253" cy="1667667"/>
            <a:chOff x="138350" y="260325"/>
            <a:chExt cx="8847940" cy="1250750"/>
          </a:xfrm>
        </p:grpSpPr>
        <p:sp>
          <p:nvSpPr>
            <p:cNvPr id="169" name="Google Shape;169;p4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354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1655833" y="606667"/>
            <a:ext cx="8880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1655833" y="1500467"/>
            <a:ext cx="8880400" cy="39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▸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97" name="Google Shape;197;p5"/>
          <p:cNvSpPr txBox="1">
            <a:spLocks noGrp="1"/>
          </p:cNvSpPr>
          <p:nvPr>
            <p:ph type="sldNum" idx="12"/>
          </p:nvPr>
        </p:nvSpPr>
        <p:spPr>
          <a:xfrm>
            <a:off x="5730200" y="5885065"/>
            <a:ext cx="731600" cy="97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8A0E6F8-C090-4A5D-8EEE-6E6BAE3BBEB2}" type="slidenum">
              <a:rPr lang="lt-LT" smtClean="0"/>
              <a:t>‹#›</a:t>
            </a:fld>
            <a:endParaRPr lang="lt-LT"/>
          </a:p>
        </p:txBody>
      </p:sp>
      <p:grpSp>
        <p:nvGrpSpPr>
          <p:cNvPr id="198" name="Google Shape;198;p5"/>
          <p:cNvGrpSpPr/>
          <p:nvPr/>
        </p:nvGrpSpPr>
        <p:grpSpPr>
          <a:xfrm>
            <a:off x="291" y="4944448"/>
            <a:ext cx="12191127" cy="1642243"/>
            <a:chOff x="218" y="898161"/>
            <a:chExt cx="9143345" cy="1231682"/>
          </a:xfrm>
        </p:grpSpPr>
        <p:sp>
          <p:nvSpPr>
            <p:cNvPr id="199" name="Google Shape;199;p5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5"/>
          <p:cNvGrpSpPr/>
          <p:nvPr/>
        </p:nvGrpSpPr>
        <p:grpSpPr>
          <a:xfrm>
            <a:off x="184467" y="5033333"/>
            <a:ext cx="11797253" cy="1667667"/>
            <a:chOff x="138350" y="260325"/>
            <a:chExt cx="8847940" cy="1250750"/>
          </a:xfrm>
        </p:grpSpPr>
        <p:sp>
          <p:nvSpPr>
            <p:cNvPr id="245" name="Google Shape;245;p5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0" name="Google Shape;270;p5"/>
          <p:cNvSpPr/>
          <p:nvPr/>
        </p:nvSpPr>
        <p:spPr>
          <a:xfrm>
            <a:off x="5616986" y="1221764"/>
            <a:ext cx="958029" cy="267733"/>
          </a:xfrm>
          <a:custGeom>
            <a:avLst/>
            <a:gdLst/>
            <a:ahLst/>
            <a:cxnLst/>
            <a:rect l="l" t="t" r="r" b="b"/>
            <a:pathLst>
              <a:path w="1562005" h="436521" extrusionOk="0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45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291" y="4944448"/>
            <a:ext cx="12191127" cy="1642243"/>
            <a:chOff x="218" y="898161"/>
            <a:chExt cx="9143345" cy="1231682"/>
          </a:xfrm>
        </p:grpSpPr>
        <p:sp>
          <p:nvSpPr>
            <p:cNvPr id="273" name="Google Shape;273;p6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1655833" y="606667"/>
            <a:ext cx="8880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1655767" y="1500467"/>
            <a:ext cx="4149200" cy="36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20" name="Google Shape;320;p6"/>
          <p:cNvSpPr txBox="1">
            <a:spLocks noGrp="1"/>
          </p:cNvSpPr>
          <p:nvPr>
            <p:ph type="body" idx="2"/>
          </p:nvPr>
        </p:nvSpPr>
        <p:spPr>
          <a:xfrm>
            <a:off x="6387000" y="1500467"/>
            <a:ext cx="4149200" cy="36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21" name="Google Shape;321;p6"/>
          <p:cNvSpPr txBox="1">
            <a:spLocks noGrp="1"/>
          </p:cNvSpPr>
          <p:nvPr>
            <p:ph type="sldNum" idx="12"/>
          </p:nvPr>
        </p:nvSpPr>
        <p:spPr>
          <a:xfrm>
            <a:off x="5730200" y="5885065"/>
            <a:ext cx="731600" cy="97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8A0E6F8-C090-4A5D-8EEE-6E6BAE3BBEB2}" type="slidenum">
              <a:rPr lang="lt-LT" smtClean="0"/>
              <a:t>‹#›</a:t>
            </a:fld>
            <a:endParaRPr lang="lt-LT"/>
          </a:p>
        </p:txBody>
      </p:sp>
      <p:grpSp>
        <p:nvGrpSpPr>
          <p:cNvPr id="322" name="Google Shape;322;p6"/>
          <p:cNvGrpSpPr/>
          <p:nvPr/>
        </p:nvGrpSpPr>
        <p:grpSpPr>
          <a:xfrm>
            <a:off x="184467" y="5033333"/>
            <a:ext cx="11797253" cy="1667667"/>
            <a:chOff x="138350" y="260325"/>
            <a:chExt cx="8847940" cy="1250750"/>
          </a:xfrm>
        </p:grpSpPr>
        <p:sp>
          <p:nvSpPr>
            <p:cNvPr id="323" name="Google Shape;323;p6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" name="Google Shape;348;p6"/>
          <p:cNvSpPr/>
          <p:nvPr/>
        </p:nvSpPr>
        <p:spPr>
          <a:xfrm>
            <a:off x="5616986" y="1221764"/>
            <a:ext cx="958029" cy="267733"/>
          </a:xfrm>
          <a:custGeom>
            <a:avLst/>
            <a:gdLst/>
            <a:ahLst/>
            <a:cxnLst/>
            <a:rect l="l" t="t" r="r" b="b"/>
            <a:pathLst>
              <a:path w="1562005" h="436521" extrusionOk="0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01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7"/>
          <p:cNvGrpSpPr/>
          <p:nvPr/>
        </p:nvGrpSpPr>
        <p:grpSpPr>
          <a:xfrm>
            <a:off x="291" y="4944448"/>
            <a:ext cx="12191127" cy="1642243"/>
            <a:chOff x="218" y="898161"/>
            <a:chExt cx="9143345" cy="1231682"/>
          </a:xfrm>
        </p:grpSpPr>
        <p:sp>
          <p:nvSpPr>
            <p:cNvPr id="351" name="Google Shape;351;p7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7"/>
          <p:cNvSpPr txBox="1">
            <a:spLocks noGrp="1"/>
          </p:cNvSpPr>
          <p:nvPr>
            <p:ph type="title"/>
          </p:nvPr>
        </p:nvSpPr>
        <p:spPr>
          <a:xfrm>
            <a:off x="1655833" y="606667"/>
            <a:ext cx="8880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97" name="Google Shape;397;p7"/>
          <p:cNvSpPr txBox="1">
            <a:spLocks noGrp="1"/>
          </p:cNvSpPr>
          <p:nvPr>
            <p:ph type="body" idx="1"/>
          </p:nvPr>
        </p:nvSpPr>
        <p:spPr>
          <a:xfrm>
            <a:off x="1655833" y="1500467"/>
            <a:ext cx="2766400" cy="3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98" name="Google Shape;398;p7"/>
          <p:cNvSpPr txBox="1">
            <a:spLocks noGrp="1"/>
          </p:cNvSpPr>
          <p:nvPr>
            <p:ph type="body" idx="2"/>
          </p:nvPr>
        </p:nvSpPr>
        <p:spPr>
          <a:xfrm>
            <a:off x="4712835" y="1500467"/>
            <a:ext cx="2766400" cy="3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99" name="Google Shape;399;p7"/>
          <p:cNvSpPr txBox="1">
            <a:spLocks noGrp="1"/>
          </p:cNvSpPr>
          <p:nvPr>
            <p:ph type="body" idx="3"/>
          </p:nvPr>
        </p:nvSpPr>
        <p:spPr>
          <a:xfrm>
            <a:off x="7769836" y="1500467"/>
            <a:ext cx="2766400" cy="3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00" name="Google Shape;400;p7"/>
          <p:cNvSpPr txBox="1">
            <a:spLocks noGrp="1"/>
          </p:cNvSpPr>
          <p:nvPr>
            <p:ph type="sldNum" idx="12"/>
          </p:nvPr>
        </p:nvSpPr>
        <p:spPr>
          <a:xfrm>
            <a:off x="5730200" y="5885065"/>
            <a:ext cx="731600" cy="97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8A0E6F8-C090-4A5D-8EEE-6E6BAE3BBEB2}" type="slidenum">
              <a:rPr lang="lt-LT" smtClean="0"/>
              <a:t>‹#›</a:t>
            </a:fld>
            <a:endParaRPr lang="lt-LT"/>
          </a:p>
        </p:txBody>
      </p:sp>
      <p:grpSp>
        <p:nvGrpSpPr>
          <p:cNvPr id="401" name="Google Shape;401;p7"/>
          <p:cNvGrpSpPr/>
          <p:nvPr/>
        </p:nvGrpSpPr>
        <p:grpSpPr>
          <a:xfrm>
            <a:off x="184467" y="5033333"/>
            <a:ext cx="11797253" cy="1667667"/>
            <a:chOff x="138350" y="260325"/>
            <a:chExt cx="8847940" cy="1250750"/>
          </a:xfrm>
        </p:grpSpPr>
        <p:sp>
          <p:nvSpPr>
            <p:cNvPr id="402" name="Google Shape;402;p7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7" name="Google Shape;427;p7"/>
          <p:cNvSpPr/>
          <p:nvPr/>
        </p:nvSpPr>
        <p:spPr>
          <a:xfrm>
            <a:off x="5616986" y="1221764"/>
            <a:ext cx="958029" cy="267733"/>
          </a:xfrm>
          <a:custGeom>
            <a:avLst/>
            <a:gdLst/>
            <a:ahLst/>
            <a:cxnLst/>
            <a:rect l="l" t="t" r="r" b="b"/>
            <a:pathLst>
              <a:path w="1562005" h="436521" extrusionOk="0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75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8"/>
          <p:cNvGrpSpPr/>
          <p:nvPr/>
        </p:nvGrpSpPr>
        <p:grpSpPr>
          <a:xfrm>
            <a:off x="291" y="4944448"/>
            <a:ext cx="12191127" cy="1642243"/>
            <a:chOff x="218" y="898161"/>
            <a:chExt cx="9143345" cy="1231682"/>
          </a:xfrm>
        </p:grpSpPr>
        <p:sp>
          <p:nvSpPr>
            <p:cNvPr id="430" name="Google Shape;430;p8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8"/>
          <p:cNvSpPr txBox="1">
            <a:spLocks noGrp="1"/>
          </p:cNvSpPr>
          <p:nvPr>
            <p:ph type="title"/>
          </p:nvPr>
        </p:nvSpPr>
        <p:spPr>
          <a:xfrm>
            <a:off x="1655833" y="606667"/>
            <a:ext cx="8880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476" name="Google Shape;476;p8"/>
          <p:cNvSpPr txBox="1">
            <a:spLocks noGrp="1"/>
          </p:cNvSpPr>
          <p:nvPr>
            <p:ph type="sldNum" idx="12"/>
          </p:nvPr>
        </p:nvSpPr>
        <p:spPr>
          <a:xfrm>
            <a:off x="5730200" y="5885065"/>
            <a:ext cx="731600" cy="97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8A0E6F8-C090-4A5D-8EEE-6E6BAE3BBEB2}" type="slidenum">
              <a:rPr lang="lt-LT" smtClean="0"/>
              <a:t>‹#›</a:t>
            </a:fld>
            <a:endParaRPr lang="lt-LT"/>
          </a:p>
        </p:txBody>
      </p:sp>
      <p:grpSp>
        <p:nvGrpSpPr>
          <p:cNvPr id="477" name="Google Shape;477;p8"/>
          <p:cNvGrpSpPr/>
          <p:nvPr/>
        </p:nvGrpSpPr>
        <p:grpSpPr>
          <a:xfrm>
            <a:off x="184467" y="5033333"/>
            <a:ext cx="11797253" cy="1667667"/>
            <a:chOff x="138350" y="260325"/>
            <a:chExt cx="8847940" cy="1250750"/>
          </a:xfrm>
        </p:grpSpPr>
        <p:sp>
          <p:nvSpPr>
            <p:cNvPr id="478" name="Google Shape;478;p8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964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"/>
          <p:cNvSpPr txBox="1">
            <a:spLocks noGrp="1"/>
          </p:cNvSpPr>
          <p:nvPr>
            <p:ph type="body" idx="1"/>
          </p:nvPr>
        </p:nvSpPr>
        <p:spPr>
          <a:xfrm>
            <a:off x="1140400" y="5671867"/>
            <a:ext cx="9911200" cy="36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0"/>
              </a:spcBef>
              <a:spcAft>
                <a:spcPts val="1067"/>
              </a:spcAft>
              <a:buSzPts val="1700"/>
              <a:buNone/>
              <a:defRPr sz="2267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05" name="Google Shape;505;p9"/>
          <p:cNvSpPr txBox="1">
            <a:spLocks noGrp="1"/>
          </p:cNvSpPr>
          <p:nvPr>
            <p:ph type="sldNum" idx="12"/>
          </p:nvPr>
        </p:nvSpPr>
        <p:spPr>
          <a:xfrm>
            <a:off x="5730200" y="5885065"/>
            <a:ext cx="731600" cy="97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8A0E6F8-C090-4A5D-8EEE-6E6BAE3BBEB2}" type="slidenum">
              <a:rPr lang="lt-LT" smtClean="0"/>
              <a:t>‹#›</a:t>
            </a:fld>
            <a:endParaRPr lang="lt-LT"/>
          </a:p>
        </p:txBody>
      </p:sp>
      <p:grpSp>
        <p:nvGrpSpPr>
          <p:cNvPr id="506" name="Google Shape;506;p9"/>
          <p:cNvGrpSpPr/>
          <p:nvPr/>
        </p:nvGrpSpPr>
        <p:grpSpPr>
          <a:xfrm>
            <a:off x="291" y="352748"/>
            <a:ext cx="12191127" cy="1642243"/>
            <a:chOff x="218" y="898161"/>
            <a:chExt cx="9143345" cy="1231682"/>
          </a:xfrm>
        </p:grpSpPr>
        <p:sp>
          <p:nvSpPr>
            <p:cNvPr id="507" name="Google Shape;507;p9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9"/>
          <p:cNvGrpSpPr/>
          <p:nvPr/>
        </p:nvGrpSpPr>
        <p:grpSpPr>
          <a:xfrm>
            <a:off x="184467" y="347100"/>
            <a:ext cx="11797253" cy="1667667"/>
            <a:chOff x="138350" y="260325"/>
            <a:chExt cx="8847940" cy="1250750"/>
          </a:xfrm>
        </p:grpSpPr>
        <p:sp>
          <p:nvSpPr>
            <p:cNvPr id="553" name="Google Shape;553;p9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18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"/>
          <p:cNvSpPr txBox="1">
            <a:spLocks noGrp="1"/>
          </p:cNvSpPr>
          <p:nvPr>
            <p:ph type="sldNum" idx="12"/>
          </p:nvPr>
        </p:nvSpPr>
        <p:spPr>
          <a:xfrm>
            <a:off x="5730200" y="5885065"/>
            <a:ext cx="731600" cy="97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8A0E6F8-C090-4A5D-8EEE-6E6BAE3BBEB2}" type="slidenum">
              <a:rPr lang="lt-LT" smtClean="0"/>
              <a:t>‹#›</a:t>
            </a:fld>
            <a:endParaRPr lang="lt-LT"/>
          </a:p>
        </p:txBody>
      </p:sp>
      <p:grpSp>
        <p:nvGrpSpPr>
          <p:cNvPr id="580" name="Google Shape;580;p10"/>
          <p:cNvGrpSpPr/>
          <p:nvPr/>
        </p:nvGrpSpPr>
        <p:grpSpPr>
          <a:xfrm>
            <a:off x="291" y="4944448"/>
            <a:ext cx="12191127" cy="1642243"/>
            <a:chOff x="218" y="898161"/>
            <a:chExt cx="9143345" cy="1231682"/>
          </a:xfrm>
        </p:grpSpPr>
        <p:sp>
          <p:nvSpPr>
            <p:cNvPr id="581" name="Google Shape;581;p10"/>
            <p:cNvSpPr/>
            <p:nvPr/>
          </p:nvSpPr>
          <p:spPr>
            <a:xfrm>
              <a:off x="4567150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10"/>
          <p:cNvGrpSpPr/>
          <p:nvPr/>
        </p:nvGrpSpPr>
        <p:grpSpPr>
          <a:xfrm>
            <a:off x="184467" y="5033333"/>
            <a:ext cx="11797253" cy="1667667"/>
            <a:chOff x="138350" y="260325"/>
            <a:chExt cx="8847940" cy="1250750"/>
          </a:xfrm>
        </p:grpSpPr>
        <p:sp>
          <p:nvSpPr>
            <p:cNvPr id="627" name="Google Shape;627;p10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6503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3577"/>
            </a:gs>
            <a:gs pos="21000">
              <a:srgbClr val="062550"/>
            </a:gs>
            <a:gs pos="61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55833" y="606667"/>
            <a:ext cx="88804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55833" y="1500467"/>
            <a:ext cx="8880400" cy="39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▹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▸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30200" y="5885065"/>
            <a:ext cx="731600" cy="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33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733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733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733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733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733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733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733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733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fld id="{08A0E6F8-C090-4A5D-8EEE-6E6BAE3BB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03068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t.wikipedia.org/wiki/Svoris" TargetMode="External"/><Relationship Id="rId2" Type="http://schemas.openxmlformats.org/officeDocument/2006/relationships/hyperlink" Target="https://lt.wikipedia.org/wiki/%C4%AEcentrin%C4%97_j%C4%97ga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19.png"/><Relationship Id="rId10" Type="http://schemas.openxmlformats.org/officeDocument/2006/relationships/slide" Target="slide2.xml"/><Relationship Id="rId4" Type="http://schemas.openxmlformats.org/officeDocument/2006/relationships/customXml" Target="../ink/ink6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C49A0DA-D654-8E20-235A-332BB07D4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887" y="642447"/>
            <a:ext cx="9911200" cy="1358400"/>
          </a:xfrm>
        </p:spPr>
        <p:txBody>
          <a:bodyPr/>
          <a:lstStyle/>
          <a:p>
            <a:r>
              <a:rPr lang="lt-LT" b="1" dirty="0"/>
              <a:t>„Linksmieji kalneliai“ arba keleivio svorio pokyčiai kūnui judant su pagreičiu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76DD61F-A50D-C65D-0FF9-F4EDE421E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658" y="1166529"/>
            <a:ext cx="9911200" cy="1248911"/>
          </a:xfrm>
        </p:spPr>
        <p:txBody>
          <a:bodyPr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lt-LT" sz="28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lt-LT" sz="28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t-LT" sz="2800" b="1" dirty="0">
                <a:solidFill>
                  <a:schemeClr val="bg1"/>
                </a:solidFill>
              </a:rPr>
              <a:t>Elektrėnų „Versmės“ gimnazija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t-LT" sz="2800" b="1" dirty="0">
                <a:solidFill>
                  <a:schemeClr val="bg1"/>
                </a:solidFill>
              </a:rPr>
              <a:t>Darbą parengė 11 klasės mokiniai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t-LT" sz="2800" b="1" dirty="0">
                <a:solidFill>
                  <a:schemeClr val="bg1"/>
                </a:solidFill>
              </a:rPr>
              <a:t>Mantas Vičkačka,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t-LT" sz="2800" b="1" dirty="0">
                <a:solidFill>
                  <a:schemeClr val="bg1"/>
                </a:solidFill>
              </a:rPr>
              <a:t>Vakaris Juozas Tiunaitis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t-LT" sz="2800" b="1" dirty="0">
                <a:solidFill>
                  <a:schemeClr val="bg1"/>
                </a:solidFill>
              </a:rPr>
              <a:t>Mokytoja V. Minkevičienė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7691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C7F6B82-59C4-482C-87BB-2A191959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0" y="738643"/>
            <a:ext cx="8880400" cy="528400"/>
          </a:xfrm>
        </p:spPr>
        <p:txBody>
          <a:bodyPr/>
          <a:lstStyle/>
          <a:p>
            <a:r>
              <a:rPr lang="lt-LT" sz="4000" dirty="0"/>
              <a:t>Kūno svoris įduboje: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C193D982-58AD-40A4-8968-8E0593E7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955" y="2127670"/>
            <a:ext cx="2377373" cy="117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EFA4C4-7BA8-4ECA-992D-1A8044AFF37D}"/>
              </a:ext>
            </a:extLst>
          </p:cNvPr>
          <p:cNvSpPr txBox="1"/>
          <p:nvPr/>
        </p:nvSpPr>
        <p:spPr>
          <a:xfrm>
            <a:off x="5977955" y="3704982"/>
            <a:ext cx="448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dirty="0">
                <a:solidFill>
                  <a:schemeClr val="tx1"/>
                </a:solidFill>
              </a:rPr>
              <a:t>Perkrova, kūno svoris padidėja.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AD3AE8-56D6-4445-82DA-623001EB9439}"/>
              </a:ext>
            </a:extLst>
          </p:cNvPr>
          <p:cNvSpPr txBox="1"/>
          <p:nvPr/>
        </p:nvSpPr>
        <p:spPr>
          <a:xfrm>
            <a:off x="11374821" y="0"/>
            <a:ext cx="610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3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14C750F-AD2B-4708-B744-4E11F8C01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17" y="2012277"/>
            <a:ext cx="2823160" cy="28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4E99802-5D87-4E10-AEEA-22337599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0" y="690749"/>
            <a:ext cx="8880400" cy="528400"/>
          </a:xfrm>
        </p:spPr>
        <p:txBody>
          <a:bodyPr/>
          <a:lstStyle/>
          <a:p>
            <a:r>
              <a:rPr lang="lt-LT" sz="4000" dirty="0"/>
              <a:t>Bandymas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F1BBB-3908-437E-B68B-EF6AE4515195}"/>
              </a:ext>
            </a:extLst>
          </p:cNvPr>
          <p:cNvSpPr txBox="1"/>
          <p:nvPr/>
        </p:nvSpPr>
        <p:spPr>
          <a:xfrm>
            <a:off x="1705235" y="1197244"/>
            <a:ext cx="9091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</a:rPr>
              <a:t>Važiavome automobiliu kalnuotu keliu, stengėmės išlaikyti pastovų leistiną greitį. Keleivio vietoje sėdėjo žmogus ant svarstyklių ir filmavo svorio pokyčius, o galinėje sėdynėje sėdintis žmogus filmavo kelią ir automobilio spidometro parodymus.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50D69-C39F-446A-BEE1-E91A243DBA1A}"/>
              </a:ext>
            </a:extLst>
          </p:cNvPr>
          <p:cNvSpPr txBox="1"/>
          <p:nvPr/>
        </p:nvSpPr>
        <p:spPr>
          <a:xfrm>
            <a:off x="11395843" y="0"/>
            <a:ext cx="610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2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  <p:pic>
        <p:nvPicPr>
          <p:cNvPr id="5" name="Paveikslėli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C382392F-78E0-49D4-989C-73E072EAE2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r="-3" b="14273"/>
          <a:stretch/>
        </p:blipFill>
        <p:spPr>
          <a:xfrm>
            <a:off x="163407" y="3486185"/>
            <a:ext cx="3294616" cy="1939674"/>
          </a:xfrm>
          <a:prstGeom prst="rect">
            <a:avLst/>
          </a:prstGeom>
        </p:spPr>
      </p:pic>
      <p:pic>
        <p:nvPicPr>
          <p:cNvPr id="6" name="Paveikslėlis 5" descr="Paveikslėlis, kuriame yra žinutė, įrenginys, matuoklis&#10;&#10;Automatiškai sugeneruotas aprašymas">
            <a:extLst>
              <a:ext uri="{FF2B5EF4-FFF2-40B4-BE49-F238E27FC236}">
                <a16:creationId xmlns:a16="http://schemas.microsoft.com/office/drawing/2014/main" id="{704028B9-CAF8-43A6-A113-30671B34FF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1" r="-2" b="15678"/>
          <a:stretch/>
        </p:blipFill>
        <p:spPr>
          <a:xfrm>
            <a:off x="3583374" y="4900755"/>
            <a:ext cx="3294616" cy="1939674"/>
          </a:xfrm>
          <a:prstGeom prst="rect">
            <a:avLst/>
          </a:prstGeom>
        </p:spPr>
      </p:pic>
      <p:pic>
        <p:nvPicPr>
          <p:cNvPr id="8" name="Paveikslėlis 7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8C8938CD-BBF0-4973-A1D7-B0353B96BC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2" r="-3" b="28246"/>
          <a:stretch/>
        </p:blipFill>
        <p:spPr>
          <a:xfrm>
            <a:off x="7086671" y="3158321"/>
            <a:ext cx="3294616" cy="1939674"/>
          </a:xfrm>
          <a:prstGeom prst="rect">
            <a:avLst/>
          </a:prstGeom>
        </p:spPr>
      </p:pic>
      <p:pic>
        <p:nvPicPr>
          <p:cNvPr id="9" name="Paveikslėlis 8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EC8FAA7F-2602-4206-96F9-44B71FD169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r="26456" b="2"/>
          <a:stretch/>
        </p:blipFill>
        <p:spPr>
          <a:xfrm>
            <a:off x="10506638" y="4900755"/>
            <a:ext cx="1162525" cy="1939674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CD23A163-436B-4780-868D-8D4CF6F3D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6683" y="1837399"/>
            <a:ext cx="1377559" cy="1967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F5470E-7B77-4520-8852-6E4ED27C592D}"/>
              </a:ext>
            </a:extLst>
          </p:cNvPr>
          <p:cNvSpPr txBox="1"/>
          <p:nvPr/>
        </p:nvSpPr>
        <p:spPr>
          <a:xfrm>
            <a:off x="11558493" y="3496903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>
                <a:solidFill>
                  <a:schemeClr val="tx1"/>
                </a:solidFill>
              </a:rPr>
              <a:t>km/h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ACDA7-071B-47FD-B5FE-26A19A3B7D83}"/>
              </a:ext>
            </a:extLst>
          </p:cNvPr>
          <p:cNvSpPr txBox="1"/>
          <p:nvPr/>
        </p:nvSpPr>
        <p:spPr>
          <a:xfrm>
            <a:off x="11087900" y="6532652"/>
            <a:ext cx="8746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chemeClr val="tx1"/>
                </a:solidFill>
              </a:rPr>
              <a:t>km/h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09F925-078B-4042-B472-D7BC64B17D5F}"/>
              </a:ext>
            </a:extLst>
          </p:cNvPr>
          <p:cNvSpPr txBox="1"/>
          <p:nvPr/>
        </p:nvSpPr>
        <p:spPr>
          <a:xfrm>
            <a:off x="9764090" y="4617098"/>
            <a:ext cx="82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chemeClr val="tx1"/>
                </a:solidFill>
              </a:rPr>
              <a:t>kg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C9F4CC-1615-4805-9639-552F52BFFCA9}"/>
              </a:ext>
            </a:extLst>
          </p:cNvPr>
          <p:cNvSpPr txBox="1"/>
          <p:nvPr/>
        </p:nvSpPr>
        <p:spPr>
          <a:xfrm>
            <a:off x="6250959" y="6301819"/>
            <a:ext cx="9915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b="1" dirty="0">
                <a:solidFill>
                  <a:schemeClr val="tx1"/>
                </a:solidFill>
              </a:rPr>
              <a:t>kg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15BC0C-4155-4957-A50B-FE5B0F328881}"/>
              </a:ext>
            </a:extLst>
          </p:cNvPr>
          <p:cNvSpPr txBox="1"/>
          <p:nvPr/>
        </p:nvSpPr>
        <p:spPr>
          <a:xfrm>
            <a:off x="2875615" y="4924876"/>
            <a:ext cx="9915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b="1" dirty="0">
                <a:solidFill>
                  <a:schemeClr val="tx1"/>
                </a:solidFill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25483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DD7689-530C-48CB-864B-FEDEF995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Duomenų lentelė</a:t>
            </a:r>
          </a:p>
        </p:txBody>
      </p:sp>
      <p:graphicFrame>
        <p:nvGraphicFramePr>
          <p:cNvPr id="3" name="Lentelė 3">
            <a:extLst>
              <a:ext uri="{FF2B5EF4-FFF2-40B4-BE49-F238E27FC236}">
                <a16:creationId xmlns:a16="http://schemas.microsoft.com/office/drawing/2014/main" id="{8512CB9F-4FD1-461D-B2F7-2051D78D1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16981"/>
              </p:ext>
            </p:extLst>
          </p:nvPr>
        </p:nvGraphicFramePr>
        <p:xfrm>
          <a:off x="294289" y="2264686"/>
          <a:ext cx="11603421" cy="2322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736">
                  <a:extLst>
                    <a:ext uri="{9D8B030D-6E8A-4147-A177-3AD203B41FA5}">
                      <a16:colId xmlns:a16="http://schemas.microsoft.com/office/drawing/2014/main" val="1663800854"/>
                    </a:ext>
                  </a:extLst>
                </a:gridCol>
                <a:gridCol w="2498595">
                  <a:extLst>
                    <a:ext uri="{9D8B030D-6E8A-4147-A177-3AD203B41FA5}">
                      <a16:colId xmlns:a16="http://schemas.microsoft.com/office/drawing/2014/main" val="2211543140"/>
                    </a:ext>
                  </a:extLst>
                </a:gridCol>
                <a:gridCol w="2223880">
                  <a:extLst>
                    <a:ext uri="{9D8B030D-6E8A-4147-A177-3AD203B41FA5}">
                      <a16:colId xmlns:a16="http://schemas.microsoft.com/office/drawing/2014/main" val="2032379556"/>
                    </a:ext>
                  </a:extLst>
                </a:gridCol>
                <a:gridCol w="2380861">
                  <a:extLst>
                    <a:ext uri="{9D8B030D-6E8A-4147-A177-3AD203B41FA5}">
                      <a16:colId xmlns:a16="http://schemas.microsoft.com/office/drawing/2014/main" val="3101043187"/>
                    </a:ext>
                  </a:extLst>
                </a:gridCol>
                <a:gridCol w="1818349">
                  <a:extLst>
                    <a:ext uri="{9D8B030D-6E8A-4147-A177-3AD203B41FA5}">
                      <a16:colId xmlns:a16="http://schemas.microsoft.com/office/drawing/2014/main" val="3152256506"/>
                    </a:ext>
                  </a:extLst>
                </a:gridCol>
              </a:tblGrid>
              <a:tr h="1508528">
                <a:tc>
                  <a:txBody>
                    <a:bodyPr/>
                    <a:lstStyle/>
                    <a:p>
                      <a:r>
                        <a:rPr lang="lt-LT" dirty="0"/>
                        <a:t>Keleivio svoris,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Keleivio svoris ant kalno,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Keleivio svoris įduboje,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Automobilio judėjimo greitis ant kalno,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Automobilio judėjimo greitis įduboje,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331113"/>
                  </a:ext>
                </a:extLst>
              </a:tr>
              <a:tr h="813776">
                <a:tc>
                  <a:txBody>
                    <a:bodyPr/>
                    <a:lstStyle/>
                    <a:p>
                      <a:pPr algn="ctr"/>
                      <a:r>
                        <a:rPr lang="lt-LT" sz="3200" dirty="0">
                          <a:solidFill>
                            <a:schemeClr val="bg1"/>
                          </a:solidFill>
                        </a:rPr>
                        <a:t>480,20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lt-LT" sz="32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225,40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lt-LT" sz="32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715,40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lt-LT" sz="32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23,06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lt-LT" sz="3200" b="0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23,33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3829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E3310C-5B59-492C-8DC5-DCDD5E4043A2}"/>
              </a:ext>
            </a:extLst>
          </p:cNvPr>
          <p:cNvSpPr txBox="1"/>
          <p:nvPr/>
        </p:nvSpPr>
        <p:spPr>
          <a:xfrm>
            <a:off x="11416863" y="0"/>
            <a:ext cx="610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2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666D416-EE20-4CB5-A8D4-C2419AC5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Įcentrinio pagreičio skaičiavimas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B9C8BF2-E487-40C1-B439-956DFC3A5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2E2AF-0C56-4F3E-9D4F-991688D4F497}"/>
              </a:ext>
            </a:extLst>
          </p:cNvPr>
          <p:cNvSpPr txBox="1"/>
          <p:nvPr/>
        </p:nvSpPr>
        <p:spPr>
          <a:xfrm>
            <a:off x="11301248" y="0"/>
            <a:ext cx="610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2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3429764-09D3-4481-B8AB-8D448E330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010" y="1500467"/>
            <a:ext cx="6245980" cy="45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6D74656-710C-4A17-9707-DC94BC14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0" y="689547"/>
            <a:ext cx="8880400" cy="640392"/>
          </a:xfrm>
        </p:spPr>
        <p:txBody>
          <a:bodyPr/>
          <a:lstStyle/>
          <a:p>
            <a:r>
              <a:rPr lang="lt-LT" sz="4000" dirty="0"/>
              <a:t>Kalno iškilos spindulio bei įdubos spindulio apskaičiavimas: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8010C-1EC9-4D99-B286-635911447784}"/>
              </a:ext>
            </a:extLst>
          </p:cNvPr>
          <p:cNvSpPr txBox="1"/>
          <p:nvPr/>
        </p:nvSpPr>
        <p:spPr>
          <a:xfrm>
            <a:off x="11353800" y="0"/>
            <a:ext cx="610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2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A0C8F8EC-0414-4977-BCA1-3CFC3D5E6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2653"/>
            <a:ext cx="5153025" cy="1371600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C4D8E54E-72E8-48BC-A971-A4C69E2FE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829" y="1634646"/>
            <a:ext cx="48006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181ADA4-3D0F-4015-82C9-96174AAB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Išvada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975C1-140F-47E4-B16A-FCF7BD454265}"/>
              </a:ext>
            </a:extLst>
          </p:cNvPr>
          <p:cNvSpPr txBox="1"/>
          <p:nvPr/>
        </p:nvSpPr>
        <p:spPr>
          <a:xfrm>
            <a:off x="2291254" y="2689498"/>
            <a:ext cx="746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tx1"/>
                </a:solidFill>
              </a:rPr>
              <a:t>.</a:t>
            </a:r>
          </a:p>
          <a:p>
            <a:endParaRPr lang="lt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7F47E-1D0F-4B21-8458-E135D07D0CD0}"/>
              </a:ext>
            </a:extLst>
          </p:cNvPr>
          <p:cNvSpPr txBox="1"/>
          <p:nvPr/>
        </p:nvSpPr>
        <p:spPr>
          <a:xfrm>
            <a:off x="2064895" y="1396836"/>
            <a:ext cx="847133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b="1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</a:rPr>
              <a:t>Nesvarumo būsenos kalno viršūnėje nepatyrėme dėl per mažo greičio.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</a:rPr>
              <a:t>Keleivio svoris kalno viršūnėje sumažėjo nuo 480,2 N iki 225,4 N.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</a:rPr>
              <a:t>Įduboje keleivio svoris padidėjo iki 715,4 N.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</a:rPr>
              <a:t>Kūno svoris kinta kūnui judant su pagreičiu.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</a:rPr>
              <a:t>Automobilio pagreitis važiuojant kalno viršūnėje siekė</a:t>
            </a:r>
          </a:p>
          <a:p>
            <a:pPr>
              <a:buClr>
                <a:schemeClr val="tx1"/>
              </a:buClr>
            </a:pPr>
            <a:r>
              <a:rPr lang="lt-LT" sz="2400" dirty="0">
                <a:solidFill>
                  <a:schemeClr val="tx1"/>
                </a:solidFill>
              </a:rPr>
              <a:t>    5,2 m/s</a:t>
            </a:r>
            <a:r>
              <a:rPr lang="lt-LT" sz="2400" baseline="30000" dirty="0">
                <a:solidFill>
                  <a:schemeClr val="tx1"/>
                </a:solidFill>
              </a:rPr>
              <a:t>2 </a:t>
            </a:r>
            <a:r>
              <a:rPr lang="lt-LT" sz="2400" dirty="0">
                <a:solidFill>
                  <a:schemeClr val="tx1"/>
                </a:solidFill>
              </a:rPr>
              <a:t>, o įduboje – 4,8 m/s</a:t>
            </a:r>
            <a:r>
              <a:rPr lang="lt-LT" sz="2400" baseline="30000" dirty="0">
                <a:solidFill>
                  <a:schemeClr val="tx1"/>
                </a:solidFill>
              </a:rPr>
              <a:t>2</a:t>
            </a:r>
            <a:r>
              <a:rPr lang="lt-LT" sz="24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</a:rPr>
              <a:t>Kalno iškilos spindulys – 102,6 m, įdubos – 113,1 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61521-CE8F-497D-B61C-E1C6F4FAAE04}"/>
              </a:ext>
            </a:extLst>
          </p:cNvPr>
          <p:cNvSpPr txBox="1"/>
          <p:nvPr/>
        </p:nvSpPr>
        <p:spPr>
          <a:xfrm>
            <a:off x="11301249" y="0"/>
            <a:ext cx="610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2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88A41E8-B448-4EA0-A2BF-D028C968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8C01408-8924-4AD5-94C0-17D436006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28305-67DF-4A0A-A8F6-54AB330875B1}"/>
              </a:ext>
            </a:extLst>
          </p:cNvPr>
          <p:cNvSpPr txBox="1"/>
          <p:nvPr/>
        </p:nvSpPr>
        <p:spPr>
          <a:xfrm>
            <a:off x="3740578" y="2773981"/>
            <a:ext cx="4855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tx1"/>
                </a:solidFill>
              </a:rPr>
              <a:t>Pasitikrinkime </a:t>
            </a:r>
            <a:r>
              <a:rPr lang="lt-LT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lt-LT" sz="40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E5EFA-F799-4669-AF00-F51A095DE62F}"/>
              </a:ext>
            </a:extLst>
          </p:cNvPr>
          <p:cNvSpPr txBox="1"/>
          <p:nvPr/>
        </p:nvSpPr>
        <p:spPr>
          <a:xfrm>
            <a:off x="11343289" y="0"/>
            <a:ext cx="610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2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F9C093A-544B-4F16-821B-49E5BD4C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E431AFD-D4B8-43D7-B09D-AC08A1C8B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lt-LT" sz="3200" dirty="0"/>
              <a:t>1. Ar galima judėjimą apskritimu pastovaus modulio greičiu laikyti tolyginiu?</a:t>
            </a:r>
          </a:p>
        </p:txBody>
      </p:sp>
    </p:spTree>
    <p:extLst>
      <p:ext uri="{BB962C8B-B14F-4D97-AF65-F5344CB8AC3E}">
        <p14:creationId xmlns:p14="http://schemas.microsoft.com/office/powerpoint/2010/main" val="41430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8AB5EEC-8EED-404A-9B3C-D0CD027A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0930DBB-A369-4A58-AD59-14D692C36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lt-LT" sz="3200" dirty="0"/>
              <a:t>2. Jeigu kūnas laisvai krinta, kam bus lygūs kūno svoris?</a:t>
            </a:r>
          </a:p>
        </p:txBody>
      </p:sp>
    </p:spTree>
    <p:extLst>
      <p:ext uri="{BB962C8B-B14F-4D97-AF65-F5344CB8AC3E}">
        <p14:creationId xmlns:p14="http://schemas.microsoft.com/office/powerpoint/2010/main" val="428393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81A3EF6-FF88-41E5-B435-B16DA0D5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711B81F-7AE1-4657-B460-EA69402EA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lt-LT" sz="3200" dirty="0"/>
              <a:t>3. Kokia formule yra apskaičiuojamas svoris, kūnui leidžiantis arba kylant?</a:t>
            </a:r>
          </a:p>
          <a:p>
            <a:pPr marL="101598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0147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579F773-F738-BE19-4931-634FEC4D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0" y="154722"/>
            <a:ext cx="8880400" cy="528400"/>
          </a:xfr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lt-LT" sz="4000" dirty="0"/>
              <a:t>Turinys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33043-8DB9-43D9-9728-7BD6A15B7609}"/>
              </a:ext>
            </a:extLst>
          </p:cNvPr>
          <p:cNvSpPr txBox="1"/>
          <p:nvPr/>
        </p:nvSpPr>
        <p:spPr>
          <a:xfrm>
            <a:off x="893800" y="925567"/>
            <a:ext cx="8880400" cy="445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rtlCol="0" anchor="t" anchorCtr="0">
            <a:normAutofit fontScale="92500" lnSpcReduction="20000"/>
          </a:bodyPr>
          <a:lstStyle/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i="0" u="none" strike="noStrike" cap="none" dirty="0">
                <a:solidFill>
                  <a:schemeClr val="tx1"/>
                </a:solidFill>
                <a:latin typeface="Catamaran Thin"/>
                <a:ea typeface="Catamaran Thin"/>
                <a:cs typeface="Catamaran Thin"/>
                <a:sym typeface="Catamaran Thin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Hipotezė</a:t>
            </a:r>
            <a:endParaRPr lang="lt-LT" sz="1700" i="0" u="none" strike="noStrike" cap="none" dirty="0">
              <a:solidFill>
                <a:schemeClr val="tx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i="0" u="none" strike="noStrike" cap="none" dirty="0">
                <a:solidFill>
                  <a:schemeClr val="tx1"/>
                </a:solidFill>
                <a:latin typeface="Catamaran Thin"/>
                <a:ea typeface="Catamaran Thin"/>
                <a:cs typeface="Catamaran Thin"/>
                <a:sym typeface="Catamaran Thi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Darbo tikslas</a:t>
            </a:r>
            <a:endParaRPr lang="lt-LT" sz="1700" i="0" u="none" strike="noStrike" cap="none" dirty="0">
              <a:solidFill>
                <a:schemeClr val="tx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i="0" u="none" strike="noStrike" cap="none" dirty="0">
                <a:solidFill>
                  <a:schemeClr val="tx1"/>
                </a:solidFill>
                <a:latin typeface="Catamaran Thin"/>
                <a:ea typeface="Catamaran Thin"/>
                <a:cs typeface="Catamaran Thin"/>
                <a:sym typeface="Catamaran Thi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Kreivaeigis judėjimas</a:t>
            </a:r>
            <a:endParaRPr lang="lt-LT" sz="1700" i="0" u="none" strike="noStrike" cap="none" dirty="0">
              <a:solidFill>
                <a:schemeClr val="tx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dirty="0">
                <a:solidFill>
                  <a:schemeClr val="tx1"/>
                </a:solidFill>
                <a:latin typeface="Catamaran Thin"/>
                <a:ea typeface="Catamaran Thin"/>
                <a:cs typeface="Catamaran Thin"/>
                <a:sym typeface="Catamaran Thi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Įcentrinis pagreitis</a:t>
            </a:r>
            <a:endParaRPr lang="lt-LT" sz="1700" i="0" u="none" strike="noStrike" cap="none" dirty="0">
              <a:solidFill>
                <a:schemeClr val="tx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i="0" u="none" strike="noStrike" cap="none" dirty="0">
                <a:solidFill>
                  <a:schemeClr val="tx1"/>
                </a:solidFill>
                <a:latin typeface="Catamaran Thin"/>
                <a:ea typeface="Catamaran Thin"/>
                <a:cs typeface="Catamaran Thin"/>
                <a:sym typeface="Catamaran Thi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Kūno svoris</a:t>
            </a:r>
            <a:endParaRPr lang="lt-LT" sz="1700" i="0" u="none" strike="noStrike" cap="none" dirty="0">
              <a:solidFill>
                <a:schemeClr val="tx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dirty="0">
                <a:solidFill>
                  <a:schemeClr val="tx1"/>
                </a:solidFill>
                <a:hlinkClick r:id="rId7" action="ppaction://hlinksldjump"/>
              </a:rPr>
              <a:t>Kūno svoris ant kalno viršūnės</a:t>
            </a:r>
            <a:endParaRPr lang="lt-LT" sz="1700" dirty="0">
              <a:solidFill>
                <a:schemeClr val="tx1"/>
              </a:solidFill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dirty="0">
                <a:solidFill>
                  <a:schemeClr val="tx1"/>
                </a:solidFill>
                <a:hlinkClick r:id="rId8" action="ppaction://hlinksldjump"/>
              </a:rPr>
              <a:t>Kūno svoris įduboje </a:t>
            </a:r>
            <a:endParaRPr lang="lt-LT" sz="1700" dirty="0">
              <a:solidFill>
                <a:schemeClr val="tx1"/>
              </a:solidFill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i="0" u="none" strike="noStrike" cap="none" dirty="0">
                <a:solidFill>
                  <a:schemeClr val="tx1"/>
                </a:solidFill>
                <a:latin typeface="Catamaran Thin"/>
                <a:ea typeface="Catamaran Thin"/>
                <a:cs typeface="Catamaran Thin"/>
                <a:sym typeface="Catamaran Thin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Bandymas</a:t>
            </a:r>
            <a:endParaRPr lang="lt-LT" sz="1700" i="0" u="none" strike="noStrike" cap="none" dirty="0">
              <a:solidFill>
                <a:schemeClr val="tx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i="0" u="none" strike="noStrike" cap="none" dirty="0">
                <a:solidFill>
                  <a:schemeClr val="tx1"/>
                </a:solidFill>
                <a:latin typeface="Catamaran Thin"/>
                <a:ea typeface="Catamaran Thin"/>
                <a:cs typeface="Catamaran Thin"/>
                <a:sym typeface="Catamaran Thin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Duomenų lentelė</a:t>
            </a:r>
            <a:endParaRPr lang="lt-LT" sz="1700" i="0" u="none" strike="noStrike" cap="none" dirty="0">
              <a:solidFill>
                <a:schemeClr val="tx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dirty="0">
                <a:solidFill>
                  <a:schemeClr val="accent2">
                    <a:lumMod val="75000"/>
                  </a:schemeClr>
                </a:solidFill>
                <a:hlinkClick r:id="rId11" action="ppaction://hlinksldjump"/>
              </a:rPr>
              <a:t>Įcentrinio pagreičio skaičiavimas</a:t>
            </a:r>
            <a:endParaRPr lang="lt-LT" sz="1700" dirty="0">
              <a:solidFill>
                <a:schemeClr val="accent2">
                  <a:lumMod val="75000"/>
                </a:schemeClr>
              </a:solidFill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dirty="0">
                <a:solidFill>
                  <a:schemeClr val="tx1"/>
                </a:solidFill>
                <a:hlinkClick r:id="rId12" action="ppaction://hlinksldjump"/>
              </a:rPr>
              <a:t>Kalno iškilos spindulio bei įdubos spindulio apskaičiavimas </a:t>
            </a:r>
            <a:endParaRPr lang="lt-LT" sz="1700" dirty="0">
              <a:solidFill>
                <a:schemeClr val="tx1"/>
              </a:solidFill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dirty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Išvada</a:t>
            </a:r>
            <a:endParaRPr lang="lt-LT" sz="1700" dirty="0">
              <a:solidFill>
                <a:schemeClr val="accent2">
                  <a:lumMod val="75000"/>
                </a:schemeClr>
              </a:solidFill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dirty="0">
                <a:solidFill>
                  <a:schemeClr val="accent2">
                    <a:lumMod val="75000"/>
                  </a:schemeClr>
                </a:solidFill>
                <a:hlinkClick r:id="rId14" action="ppaction://hlinksldjump"/>
              </a:rPr>
              <a:t>Uždaviniai</a:t>
            </a:r>
            <a:endParaRPr lang="lt-LT" sz="1700" dirty="0">
              <a:solidFill>
                <a:schemeClr val="accent2">
                  <a:lumMod val="75000"/>
                </a:schemeClr>
              </a:solidFill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hlinkClick r:id="rId15" action="ppaction://hlinksldjump"/>
              </a:rPr>
              <a:t>Uždavinių atsakymai</a:t>
            </a:r>
            <a:endParaRPr lang="lt-LT" sz="17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r>
              <a:rPr lang="lt-LT" sz="17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tamaran Thin"/>
                <a:hlinkClick r:id="rId16" action="ppaction://hlinksldjump"/>
              </a:rPr>
              <a:t>Šaltiniai</a:t>
            </a:r>
            <a:endParaRPr lang="lt-LT" sz="1700" dirty="0">
              <a:solidFill>
                <a:schemeClr val="tx1"/>
              </a:solidFill>
              <a:latin typeface="Catamaran Thin"/>
              <a:sym typeface="Catamaran Thin"/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endParaRPr lang="lt-LT" sz="1800" b="0" i="0" u="none" strike="noStrike" cap="none" dirty="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endParaRPr lang="lt-LT" sz="1800" b="0" i="0" u="none" strike="noStrike" cap="none" dirty="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endParaRPr lang="lt-LT" sz="2200" b="0" i="0" u="none" strike="noStrike" cap="none" dirty="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609585" indent="-507987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SzPts val="2400"/>
              <a:buFont typeface="Catamaran Thin"/>
              <a:buChar char="▹"/>
            </a:pPr>
            <a:endParaRPr lang="lt-LT" sz="2200" b="0" i="0" u="none" strike="noStrike" cap="none" dirty="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  <p:extLst>
      <p:ext uri="{BB962C8B-B14F-4D97-AF65-F5344CB8AC3E}">
        <p14:creationId xmlns:p14="http://schemas.microsoft.com/office/powerpoint/2010/main" val="1893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BB41A41-2BD7-4A8B-BD37-429DD19B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0F9ED94-FC03-4697-A299-E695F812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5800" y="1626592"/>
            <a:ext cx="8880400" cy="3962800"/>
          </a:xfrm>
        </p:spPr>
        <p:txBody>
          <a:bodyPr/>
          <a:lstStyle/>
          <a:p>
            <a:pPr marL="101598" indent="0">
              <a:buNone/>
            </a:pPr>
            <a:r>
              <a:rPr lang="lt-LT" sz="3200" dirty="0"/>
              <a:t>4. Kokia formule galime apskaičiuoti kalno spindulį?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62017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40C648E-0CB7-4F63-B1B1-5BFE48EF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0E76492-178E-4879-BADD-FD078D2FA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lt-LT" sz="3200" dirty="0"/>
              <a:t>5. Važiuodamas automobiliu horizontaliu kelio ruožu, Jonas staiga pradėjo didinti greitį. Automobilis įgijo tam tikrą pagreitį. Ar kito Jono kūno svoris? Kodėl?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4893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49F0E65-B091-4C18-92F6-8E260494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70A0BFE-9922-412E-992D-672B9EECC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lt-LT" sz="3200" dirty="0"/>
              <a:t>6. Jeigu jūsų masė yra 60kg, kiek sversite Marse, jei Marso g = 3.7 m/s</a:t>
            </a:r>
            <a:r>
              <a:rPr lang="lt-LT" sz="3200" baseline="30000" dirty="0"/>
              <a:t>2</a:t>
            </a:r>
            <a:r>
              <a:rPr lang="lt-LT" sz="3200" dirty="0"/>
              <a:t> ?</a:t>
            </a:r>
          </a:p>
          <a:p>
            <a:pPr marL="101598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42975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4CB5AC6-279A-4AFD-8B93-5DF06CBB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9C5A257-D568-416E-AFCE-89C92A08A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lt-LT" sz="3200" dirty="0"/>
              <a:t>7. Kiek jūs svertumėte liftui kylant jeigu jūsų masė yra 80kg ir lifto pagreitis yra 2 m/s</a:t>
            </a:r>
            <a:r>
              <a:rPr lang="lt-LT" sz="3200" baseline="30000" dirty="0"/>
              <a:t>2</a:t>
            </a:r>
            <a:r>
              <a:rPr lang="lt-LT" sz="3200" dirty="0"/>
              <a:t>?</a:t>
            </a:r>
          </a:p>
          <a:p>
            <a:pPr marL="101598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5298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1972322-1976-4885-BB21-B31A3B55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F917025-0A8E-4A9C-A881-3160BCB53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lt-LT" sz="3200" dirty="0"/>
              <a:t>8. Motociklas važiuoja 195 m spindulio lanku 49 km/h greičiu. Apskaičiuokite motociklo įcentrinį pagreitį.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45815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B97A108-FF44-4483-B755-D17AD92B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1644B2E-A393-4CCC-9667-99172D54B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lt-LT" sz="3200" dirty="0"/>
              <a:t>9. 3200 km aukštyje(kuriame g=4,36 m/s</a:t>
            </a:r>
            <a:r>
              <a:rPr lang="lt-LT" sz="3200" baseline="30000" dirty="0"/>
              <a:t>2</a:t>
            </a:r>
            <a:r>
              <a:rPr lang="lt-LT" sz="3200" dirty="0"/>
              <a:t>) kosminis laivas skrido vertikaliai aukštyn 100m/s greičiu nuliniu pagreičiu. Tada nusprendė visiškai sustabdyti laivą ir sustabdė per minutę. Koks 80 kg sveriančio kosmonauto svoris stabdymo metu?</a:t>
            </a:r>
          </a:p>
          <a:p>
            <a:pPr marL="101598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83653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2F29085-9A6D-4ECF-9825-89E32A0D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3C77618-8B34-47EE-A47F-C89881AED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lt-LT" sz="3200" dirty="0"/>
              <a:t>10. 50 kg masės slidininkas čiuožia iškila kalva, kurios kreivumo spindulys 20 m. Slidininko greitis viduriniame kalbos ruožo taške lygus 12 m/s. Kokio dydžio jėga slidininkas slegia slides?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88384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D7F32F4-E378-467F-B5C7-36DE0A49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>
                <a:latin typeface="+mn-lt"/>
                <a:ea typeface="+mn-ea"/>
                <a:cs typeface="+mn-cs"/>
              </a:rPr>
              <a:t>Uždavinių atsakymai</a:t>
            </a:r>
            <a:endParaRPr lang="lt-LT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296E658F-2FBC-4899-B71C-A18B7524C68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89384" y="2089045"/>
                <a:ext cx="9190843" cy="4500941"/>
              </a:xfrm>
            </p:spPr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lt-LT" dirty="0"/>
                  <a:t>Ne, nes greitis turi kryptį, kuri kinta, atsiranda </a:t>
                </a:r>
                <a:r>
                  <a:rPr lang="lt-LT" dirty="0" err="1"/>
                  <a:t>a</a:t>
                </a:r>
                <a:r>
                  <a:rPr lang="lt-LT" baseline="-25000" dirty="0" err="1"/>
                  <a:t>įc</a:t>
                </a:r>
                <a:r>
                  <a:rPr lang="lt-LT" dirty="0"/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lt-LT" dirty="0"/>
                  <a:t>P = 0.</a:t>
                </a:r>
              </a:p>
              <a:p>
                <a:pPr marL="457200" indent="-457200">
                  <a:buAutoNum type="arabicPeriod"/>
                </a:pPr>
                <a:r>
                  <a:rPr lang="lt-LT" dirty="0"/>
                  <a:t>Kylant P = m ∙ (g - a), leidžiantis P = m ∙ (g + a). </a:t>
                </a:r>
              </a:p>
              <a:p>
                <a:pPr marL="457200" indent="-457200">
                  <a:buAutoNum type="arabicPeriod"/>
                </a:pPr>
                <a:r>
                  <a:rPr lang="lt-L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lt-L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lt-L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²</m:t>
                        </m:r>
                      </m:num>
                      <m:den>
                        <m:r>
                          <a:rPr lang="lt-L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lt-LT" dirty="0"/>
              </a:p>
              <a:p>
                <a:pPr marL="457200" indent="-457200">
                  <a:buAutoNum type="arabicPeriod"/>
                </a:pPr>
                <a:r>
                  <a:rPr lang="lt-LT" dirty="0"/>
                  <a:t>Svoris nekito, nes važiavo horizontaliu kelio ruožu.</a:t>
                </a:r>
              </a:p>
            </p:txBody>
          </p:sp>
        </mc:Choice>
        <mc:Fallback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296E658F-2FBC-4899-B71C-A18B7524C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89384" y="2089045"/>
                <a:ext cx="9190843" cy="4500941"/>
              </a:xfrm>
              <a:blipFill>
                <a:blip r:embed="rId2"/>
                <a:stretch>
                  <a:fillRect l="-2057" t="-162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DFBFF73-B3C4-4A2E-9E88-3C2944A1EF17}"/>
              </a:ext>
            </a:extLst>
          </p:cNvPr>
          <p:cNvSpPr txBox="1"/>
          <p:nvPr/>
        </p:nvSpPr>
        <p:spPr>
          <a:xfrm>
            <a:off x="11280227" y="0"/>
            <a:ext cx="610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3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36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612F475-A2DA-4C02-BEE5-F5CDB7AF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6.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D70A1EB-7F10-491C-B83F-292B6C363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b="1" dirty="0"/>
              <a:t>        </a:t>
            </a:r>
            <a:r>
              <a:rPr lang="lt-LT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endParaRPr lang="lt-LT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m = 60 kg</a:t>
            </a:r>
            <a:endParaRPr lang="lt-LT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8" indent="0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t-LT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g = 3.7 m/s²</a:t>
            </a:r>
            <a:endParaRPr lang="lt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8" indent="0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t-LT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lt-LT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Rasti: P</a:t>
            </a:r>
            <a:endParaRPr lang="lt-LT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8" indent="0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t-LT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P = m </a:t>
            </a:r>
            <a:r>
              <a:rPr lang="lt-LT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∙ g = 60 ∙ 3.7 = 222 N</a:t>
            </a:r>
            <a:endParaRPr lang="lt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8" indent="0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t-LT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lt-LT" b="1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Ats</a:t>
            </a:r>
            <a:r>
              <a:rPr lang="lt-LT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.: P = 222 N.</a:t>
            </a:r>
          </a:p>
        </p:txBody>
      </p:sp>
    </p:spTree>
    <p:extLst>
      <p:ext uri="{BB962C8B-B14F-4D97-AF65-F5344CB8AC3E}">
        <p14:creationId xmlns:p14="http://schemas.microsoft.com/office/powerpoint/2010/main" val="4133261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B3D209C-83F2-4D6B-B761-802DDF55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7.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BF975A5-A41B-4141-8912-D123715AE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t-LT" b="1" dirty="0"/>
              <a:t>Duota: m = 80 kg</a:t>
            </a:r>
          </a:p>
          <a:p>
            <a:pPr marL="101598" indent="0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t-LT" dirty="0"/>
              <a:t>	g = 9.8 m/s²</a:t>
            </a:r>
          </a:p>
          <a:p>
            <a:pPr marL="101598" indent="0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t-LT" dirty="0"/>
              <a:t>	a = 2 m/s²</a:t>
            </a:r>
          </a:p>
          <a:p>
            <a:pPr marL="101598" indent="0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t-LT" b="1" dirty="0"/>
              <a:t>Rasti: P</a:t>
            </a:r>
          </a:p>
          <a:p>
            <a:pPr marL="101598" indent="0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t-LT" dirty="0"/>
              <a:t>P = m ∙ (g + a), nes kylant liftui svoris didėja.</a:t>
            </a:r>
          </a:p>
          <a:p>
            <a:pPr marL="101598" indent="0">
              <a:lnSpc>
                <a:spcPct val="107000"/>
              </a:lnSpc>
              <a:spcAft>
                <a:spcPts val="800"/>
              </a:spcAft>
              <a:buNone/>
              <a:tabLst>
                <a:tab pos="630555" algn="l"/>
              </a:tabLst>
            </a:pPr>
            <a:r>
              <a:rPr lang="lt-LT" dirty="0"/>
              <a:t>P = 80 ∙ (9.8 + 2) = 944 N</a:t>
            </a:r>
          </a:p>
          <a:p>
            <a:pPr marL="101598" indent="0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r>
              <a:rPr lang="lt-LT" b="1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Ats</a:t>
            </a:r>
            <a:r>
              <a:rPr lang="lt-LT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.: P = 944 N</a:t>
            </a:r>
          </a:p>
        </p:txBody>
      </p:sp>
    </p:spTree>
    <p:extLst>
      <p:ext uri="{BB962C8B-B14F-4D97-AF65-F5344CB8AC3E}">
        <p14:creationId xmlns:p14="http://schemas.microsoft.com/office/powerpoint/2010/main" val="264182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17BCEA-369B-4C8D-920A-AEA89AA0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Hipotezė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BB5BA-ABFA-445C-B088-4BA8EB937884}"/>
              </a:ext>
            </a:extLst>
          </p:cNvPr>
          <p:cNvSpPr txBox="1"/>
          <p:nvPr/>
        </p:nvSpPr>
        <p:spPr>
          <a:xfrm>
            <a:off x="3046142" y="2163337"/>
            <a:ext cx="6086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>
                <a:solidFill>
                  <a:schemeClr val="tx1"/>
                </a:solidFill>
              </a:rPr>
              <a:t>Ar patirsime nesvarumą važiuojant automobiliu leistinu greičiu kalno iškila?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A4450-C7AB-40A1-BF59-B17A74C2C915}"/>
              </a:ext>
            </a:extLst>
          </p:cNvPr>
          <p:cNvSpPr txBox="1"/>
          <p:nvPr/>
        </p:nvSpPr>
        <p:spPr>
          <a:xfrm>
            <a:off x="11395842" y="0"/>
            <a:ext cx="610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2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C485D31-994A-40D2-97DF-9849BA54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8.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EB3721BF-6B06-4863-906D-23AE829D5ED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630555" algn="l"/>
                  </a:tabLst>
                </a:pPr>
                <a:r>
                  <a:rPr lang="lt-LT" b="1" dirty="0"/>
                  <a:t>Duota: R = 195 m</a:t>
                </a:r>
              </a:p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630555" algn="l"/>
                  </a:tabLst>
                </a:pPr>
                <a:r>
                  <a:rPr lang="lt-LT" dirty="0"/>
                  <a:t>	v = 49 km/h</a:t>
                </a:r>
              </a:p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630555" algn="l"/>
                  </a:tabLst>
                </a:pPr>
                <a:r>
                  <a:rPr lang="lt-LT" b="1" dirty="0"/>
                  <a:t>Rasti: </a:t>
                </a:r>
                <a:r>
                  <a:rPr lang="lt-LT" b="1" dirty="0" err="1"/>
                  <a:t>a</a:t>
                </a:r>
                <a:r>
                  <a:rPr lang="lt-LT" b="1" baseline="-25000" dirty="0" err="1"/>
                  <a:t>įc</a:t>
                </a:r>
                <a:endParaRPr lang="lt-LT" b="1" baseline="-25000" dirty="0"/>
              </a:p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630555" algn="l"/>
                  </a:tabLst>
                </a:pPr>
                <a:r>
                  <a:rPr lang="lt-LT" dirty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lt-LT">
                            <a:latin typeface="Cambria Math" panose="02040503050406030204" pitchFamily="18" charset="0"/>
                          </a:rPr>
                          <m:t>3.6</m:t>
                        </m:r>
                      </m:den>
                    </m:f>
                    <m:r>
                      <a:rPr lang="lt-LT">
                        <a:latin typeface="Cambria Math" panose="02040503050406030204" pitchFamily="18" charset="0"/>
                      </a:rPr>
                      <m:t>≈13.6 </m:t>
                    </m:r>
                    <m:r>
                      <a:rPr lang="lt-LT">
                        <a:latin typeface="Cambria Math" panose="02040503050406030204" pitchFamily="18" charset="0"/>
                      </a:rPr>
                      <m:t>𝑚</m:t>
                    </m:r>
                    <m:r>
                      <a:rPr lang="lt-LT">
                        <a:latin typeface="Cambria Math" panose="02040503050406030204" pitchFamily="18" charset="0"/>
                      </a:rPr>
                      <m:t>/</m:t>
                    </m:r>
                    <m:r>
                      <a:rPr lang="lt-LT">
                        <a:latin typeface="Cambria Math" panose="02040503050406030204" pitchFamily="18" charset="0"/>
                      </a:rPr>
                      <m:t>𝑠</m:t>
                    </m:r>
                    <m:r>
                      <a:rPr lang="lt-LT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lt-LT" dirty="0"/>
              </a:p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  <a:tabLst>
                    <a:tab pos="630555" algn="l"/>
                  </a:tabLst>
                </a:pPr>
                <a:r>
                  <a:rPr lang="lt-LT" dirty="0" err="1"/>
                  <a:t>a</a:t>
                </a:r>
                <a:r>
                  <a:rPr lang="lt-LT" baseline="-25000" dirty="0" err="1"/>
                  <a:t>įc</a:t>
                </a:r>
                <a:r>
                  <a:rPr lang="lt-LT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lt-L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lt-LT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lt-LT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lt-LT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>
                            <a:latin typeface="Cambria Math" panose="02040503050406030204" pitchFamily="18" charset="0"/>
                          </a:rPr>
                          <m:t>13.6²</m:t>
                        </m:r>
                      </m:num>
                      <m:den>
                        <m:r>
                          <a:rPr lang="lt-LT">
                            <a:latin typeface="Cambria Math" panose="02040503050406030204" pitchFamily="18" charset="0"/>
                          </a:rPr>
                          <m:t>195</m:t>
                        </m:r>
                      </m:den>
                    </m:f>
                    <m:r>
                      <a:rPr lang="lt-LT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lt-L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>
                            <a:latin typeface="Cambria Math" panose="02040503050406030204" pitchFamily="18" charset="0"/>
                          </a:rPr>
                          <m:t>184.96</m:t>
                        </m:r>
                      </m:num>
                      <m:den>
                        <m:r>
                          <a:rPr lang="lt-LT">
                            <a:latin typeface="Cambria Math" panose="02040503050406030204" pitchFamily="18" charset="0"/>
                          </a:rPr>
                          <m:t>195</m:t>
                        </m:r>
                      </m:den>
                    </m:f>
                    <m:r>
                      <a:rPr lang="lt-LT">
                        <a:latin typeface="Cambria Math" panose="02040503050406030204" pitchFamily="18" charset="0"/>
                      </a:rPr>
                      <m:t>≈0.95 </m:t>
                    </m:r>
                    <m:r>
                      <a:rPr lang="lt-LT">
                        <a:latin typeface="Cambria Math" panose="02040503050406030204" pitchFamily="18" charset="0"/>
                      </a:rPr>
                      <m:t>𝑚</m:t>
                    </m:r>
                    <m:r>
                      <a:rPr lang="lt-LT">
                        <a:latin typeface="Cambria Math" panose="02040503050406030204" pitchFamily="18" charset="0"/>
                      </a:rPr>
                      <m:t>/</m:t>
                    </m:r>
                    <m:r>
                      <a:rPr lang="lt-LT">
                        <a:latin typeface="Cambria Math" panose="02040503050406030204" pitchFamily="18" charset="0"/>
                      </a:rPr>
                      <m:t>𝑠</m:t>
                    </m:r>
                    <m:r>
                      <a:rPr lang="lt-LT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lt-LT" dirty="0"/>
              </a:p>
              <a:p>
                <a:pPr marL="101598" indent="0">
                  <a:lnSpc>
                    <a:spcPct val="10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lt-LT" b="1" dirty="0" err="1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Ats</a:t>
                </a:r>
                <a:r>
                  <a:rPr lang="lt-LT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.: </a:t>
                </a:r>
                <a:r>
                  <a:rPr lang="lt-LT" b="1" dirty="0" err="1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aįc</a:t>
                </a:r>
                <a:r>
                  <a:rPr lang="lt-LT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 = 0.95 m/s²</a:t>
                </a:r>
              </a:p>
            </p:txBody>
          </p:sp>
        </mc:Choice>
        <mc:Fallback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EB3721BF-6B06-4863-906D-23AE829D5E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962" t="-215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808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B4EADC6-6A23-43E3-9760-A2EA1D27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9.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E8510BB6-0BD8-4CFC-AFA5-68BC8542587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55767" y="1135067"/>
                <a:ext cx="8880400" cy="3962800"/>
              </a:xfrm>
            </p:spPr>
            <p:txBody>
              <a:bodyPr/>
              <a:lstStyle/>
              <a:p>
                <a:pPr marL="101598" indent="0">
                  <a:lnSpc>
                    <a:spcPct val="10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lt-LT" sz="16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  <a:sym typeface="Arial"/>
                  </a:rPr>
                  <a:t>Atsakymas: P = 216N</a:t>
                </a:r>
              </a:p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lt-LT" sz="1800" b="1" dirty="0"/>
                  <a:t>Sprendimas:</a:t>
                </a:r>
              </a:p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lt-LT" sz="1800" dirty="0"/>
              </a:p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lt-LT" sz="1800" dirty="0"/>
                  <a:t>Pirma turime pasižymėti svarbiausią formulę: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lt-LT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lt-LT" sz="18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lt-LT" sz="18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lt-LT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lt-LT" sz="18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lt-LT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lt-LT" sz="1800" dirty="0"/>
                  <a:t>(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lt-LT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lt-LT" sz="180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lt-LT" sz="1800" dirty="0"/>
                  <a:t>−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lt-LT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lt-LT" sz="18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lt-LT" sz="1800" dirty="0"/>
                  <a:t>)</a:t>
                </a:r>
              </a:p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lt-LT" sz="1800" dirty="0"/>
                  <a:t> </a:t>
                </a:r>
              </a:p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lt-LT" sz="1800" dirty="0"/>
                  <a:t>Tada turime gauti a.</a:t>
                </a:r>
              </a:p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lt-LT" sz="1800" dirty="0"/>
                  <a:t>a =(100-0)/60 m/s</a:t>
                </a:r>
                <a:r>
                  <a:rPr lang="lt-LT" sz="1800" baseline="30000" dirty="0"/>
                  <a:t>2</a:t>
                </a:r>
                <a:r>
                  <a:rPr lang="lt-LT" sz="1800" dirty="0"/>
                  <a:t> = -1,67m/s</a:t>
                </a:r>
                <a:r>
                  <a:rPr lang="lt-LT" sz="1800" baseline="30000" dirty="0"/>
                  <a:t>2</a:t>
                </a:r>
              </a:p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lt-LT" sz="1800" dirty="0"/>
                  <a:t> </a:t>
                </a:r>
              </a:p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lt-LT" sz="1800" dirty="0"/>
                  <a:t>Kadangi a&lt;0 ir g&lt;0 į formulę įsirašome P=m(g-a) (nes kryptys sutampa)</a:t>
                </a:r>
              </a:p>
              <a:p>
                <a:pPr marL="10159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lt-LT" sz="1800" dirty="0"/>
                  <a:t>P = 80 kg * (4.36m/s</a:t>
                </a:r>
                <a:r>
                  <a:rPr lang="lt-LT" sz="1800" baseline="30000" dirty="0"/>
                  <a:t>2</a:t>
                </a:r>
                <a:r>
                  <a:rPr lang="lt-LT" sz="1800" dirty="0"/>
                  <a:t> - 1,67m/s</a:t>
                </a:r>
                <a:r>
                  <a:rPr lang="lt-LT" sz="1800" baseline="30000" dirty="0"/>
                  <a:t>2</a:t>
                </a:r>
                <a:r>
                  <a:rPr lang="lt-LT" sz="1800" dirty="0"/>
                  <a:t>) = 216N</a:t>
                </a:r>
              </a:p>
              <a:p>
                <a:endParaRPr lang="lt-LT" dirty="0"/>
              </a:p>
            </p:txBody>
          </p:sp>
        </mc:Choice>
        <mc:Fallback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E8510BB6-0BD8-4CFC-AFA5-68BC854258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55767" y="1135067"/>
                <a:ext cx="8880400" cy="3962800"/>
              </a:xfrm>
              <a:blipFill>
                <a:blip r:embed="rId2"/>
                <a:stretch>
                  <a:fillRect l="-481" t="-153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823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053554B-E040-41B1-92E8-A20E239B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10.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A34C832-4CC0-48D2-9DED-CD70CA74D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lt-LT" b="1" dirty="0"/>
              <a:t>Duota:</a:t>
            </a:r>
          </a:p>
          <a:p>
            <a:pPr marL="101598" indent="0">
              <a:buNone/>
            </a:pPr>
            <a:r>
              <a:rPr lang="lt-LT" dirty="0"/>
              <a:t>m = 50 kg</a:t>
            </a:r>
          </a:p>
          <a:p>
            <a:pPr marL="101598" indent="0">
              <a:buNone/>
            </a:pPr>
            <a:r>
              <a:rPr lang="lt-LT" dirty="0"/>
              <a:t>R = 20 m</a:t>
            </a:r>
          </a:p>
          <a:p>
            <a:pPr marL="101598" indent="0">
              <a:buNone/>
            </a:pPr>
            <a:r>
              <a:rPr lang="lt-LT" dirty="0"/>
              <a:t>v = 12 m/s</a:t>
            </a:r>
          </a:p>
          <a:p>
            <a:pPr marL="101598" indent="0">
              <a:buNone/>
            </a:pPr>
            <a:r>
              <a:rPr lang="lt-LT" b="1" dirty="0"/>
              <a:t>Rasti :</a:t>
            </a:r>
          </a:p>
          <a:p>
            <a:pPr marL="101598" indent="0">
              <a:buNone/>
            </a:pPr>
            <a:r>
              <a:rPr lang="lt-LT" dirty="0"/>
              <a:t>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46C902-E793-4F63-8C8C-567E33A0A4D7}"/>
                  </a:ext>
                </a:extLst>
              </p:cNvPr>
              <p:cNvSpPr txBox="1"/>
              <p:nvPr/>
            </p:nvSpPr>
            <p:spPr>
              <a:xfrm>
                <a:off x="5560933" y="1662238"/>
                <a:ext cx="1285875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>
                    <a:solidFill>
                      <a:schemeClr val="tx1"/>
                    </a:solidFill>
                  </a:rPr>
                  <a:t>a</a:t>
                </a:r>
                <a:r>
                  <a:rPr lang="lt-LT" sz="2400" baseline="-25000" dirty="0" err="1">
                    <a:solidFill>
                      <a:schemeClr val="tx1"/>
                    </a:solidFill>
                  </a:rPr>
                  <a:t>įc</a:t>
                </a:r>
                <a:r>
                  <a:rPr lang="lt-LT" sz="24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lt-LT" sz="2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lt-L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lt-LT" sz="2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46C902-E793-4F63-8C8C-567E33A0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933" y="1662238"/>
                <a:ext cx="1285875" cy="584584"/>
              </a:xfrm>
              <a:prstGeom prst="rect">
                <a:avLst/>
              </a:prstGeom>
              <a:blipFill>
                <a:blip r:embed="rId2"/>
                <a:stretch>
                  <a:fillRect l="-7109" t="-1042" b="-93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3436E-3990-4200-9EB9-39E8E8332B2B}"/>
                  </a:ext>
                </a:extLst>
              </p:cNvPr>
              <p:cNvSpPr txBox="1"/>
              <p:nvPr/>
            </p:nvSpPr>
            <p:spPr>
              <a:xfrm>
                <a:off x="5560933" y="2263306"/>
                <a:ext cx="1920719" cy="583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sz="2400" dirty="0">
                    <a:solidFill>
                      <a:schemeClr val="tx1"/>
                    </a:solidFill>
                  </a:rPr>
                  <a:t>N = m(g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lt-LT" sz="2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lt-L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lt-LT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3436E-3990-4200-9EB9-39E8E8332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933" y="2263306"/>
                <a:ext cx="1920719" cy="583173"/>
              </a:xfrm>
              <a:prstGeom prst="rect">
                <a:avLst/>
              </a:prstGeom>
              <a:blipFill>
                <a:blip r:embed="rId3"/>
                <a:stretch>
                  <a:fillRect l="-4762" t="-1042" r="-1905" b="-93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B36DF2-ED78-4EC3-AF44-49F146B131A6}"/>
                  </a:ext>
                </a:extLst>
              </p:cNvPr>
              <p:cNvSpPr txBox="1"/>
              <p:nvPr/>
            </p:nvSpPr>
            <p:spPr>
              <a:xfrm>
                <a:off x="5560933" y="2903397"/>
                <a:ext cx="2351926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t-LT" sz="2400" dirty="0">
                    <a:solidFill>
                      <a:schemeClr val="tx1"/>
                    </a:solidFill>
                  </a:rPr>
                  <a:t>N = 50(9,8 -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lt-LT" sz="2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lt-L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lt-LT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B36DF2-ED78-4EC3-AF44-49F146B13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933" y="2903397"/>
                <a:ext cx="2351926" cy="616964"/>
              </a:xfrm>
              <a:prstGeom prst="rect">
                <a:avLst/>
              </a:prstGeom>
              <a:blipFill>
                <a:blip r:embed="rId4"/>
                <a:stretch>
                  <a:fillRect l="-3886" r="-3109" b="-891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44345B2-EC9D-48C5-8546-BADE066B4B3A}"/>
              </a:ext>
            </a:extLst>
          </p:cNvPr>
          <p:cNvSpPr txBox="1"/>
          <p:nvPr/>
        </p:nvSpPr>
        <p:spPr>
          <a:xfrm>
            <a:off x="5560933" y="3520361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b="1" dirty="0">
                <a:solidFill>
                  <a:schemeClr val="accent3">
                    <a:lumMod val="75000"/>
                  </a:schemeClr>
                </a:solidFill>
              </a:rPr>
              <a:t>N = 130 N</a:t>
            </a:r>
          </a:p>
        </p:txBody>
      </p:sp>
    </p:spTree>
    <p:extLst>
      <p:ext uri="{BB962C8B-B14F-4D97-AF65-F5344CB8AC3E}">
        <p14:creationId xmlns:p14="http://schemas.microsoft.com/office/powerpoint/2010/main" val="1889965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E2CE37F-40B0-4A77-9B74-3956A951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dirty="0"/>
              <a:t>Šaltiniai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6824B1E-F7A0-473F-A7E0-52B4EC00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0158" y="2681567"/>
            <a:ext cx="8880400" cy="3962800"/>
          </a:xfrm>
        </p:spPr>
        <p:txBody>
          <a:bodyPr/>
          <a:lstStyle/>
          <a:p>
            <a:r>
              <a:rPr lang="lt-LT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https://lt.wikipedia.org/wiki/%C4%AEcentrin%C4%97_j%C4%97ga</a:t>
            </a:r>
            <a:endParaRPr lang="lt-LT" dirty="0">
              <a:solidFill>
                <a:schemeClr val="tx1"/>
              </a:solidFill>
            </a:endParaRPr>
          </a:p>
          <a:p>
            <a:r>
              <a:rPr lang="lt-LT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https://lt.wikipedia.org/wiki/Svoris</a:t>
            </a:r>
            <a:endParaRPr lang="lt-LT" dirty="0">
              <a:solidFill>
                <a:schemeClr val="tx1"/>
              </a:solidFill>
            </a:endParaRPr>
          </a:p>
          <a:p>
            <a:r>
              <a:rPr lang="lt-LT" dirty="0">
                <a:solidFill>
                  <a:schemeClr val="tx1"/>
                </a:solidFill>
              </a:rPr>
              <a:t>Palmiros Pečiuliauskienės vadovėlis – Fizika, judėjimas ir jėgos.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C933E-00CF-4BFB-B480-6C573EE17B42}"/>
              </a:ext>
            </a:extLst>
          </p:cNvPr>
          <p:cNvSpPr txBox="1"/>
          <p:nvPr/>
        </p:nvSpPr>
        <p:spPr>
          <a:xfrm>
            <a:off x="11308556" y="112812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4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06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E227454-FCDA-43F4-BC7A-25CAC05A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0BB0E8F-6508-43B7-8431-1A2E14146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2924" y="2288533"/>
            <a:ext cx="8880400" cy="3962800"/>
          </a:xfrm>
        </p:spPr>
        <p:txBody>
          <a:bodyPr/>
          <a:lstStyle/>
          <a:p>
            <a:r>
              <a:rPr lang="lt-LT" sz="5400" b="1" dirty="0"/>
              <a:t>Ačiū už dėmesį </a:t>
            </a:r>
            <a:r>
              <a:rPr lang="lt-LT" sz="5400" b="1" dirty="0">
                <a:sym typeface="Wingdings" panose="05000000000000000000" pitchFamily="2" charset="2"/>
              </a:rPr>
              <a:t></a:t>
            </a:r>
            <a:endParaRPr lang="lt-LT" sz="5400" b="1" dirty="0"/>
          </a:p>
        </p:txBody>
      </p:sp>
    </p:spTree>
    <p:extLst>
      <p:ext uri="{BB962C8B-B14F-4D97-AF65-F5344CB8AC3E}">
        <p14:creationId xmlns:p14="http://schemas.microsoft.com/office/powerpoint/2010/main" val="356430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B24754A-5E12-459B-8A5A-F6E0B461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99" y="625521"/>
            <a:ext cx="8880400" cy="528400"/>
          </a:xfrm>
        </p:spPr>
        <p:txBody>
          <a:bodyPr/>
          <a:lstStyle/>
          <a:p>
            <a:r>
              <a:rPr lang="en-GB" sz="4000" dirty="0"/>
              <a:t>Darbo tikslas</a:t>
            </a:r>
            <a:endParaRPr lang="lt-LT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0CA9A-8E11-4352-A4AE-0BACA96364DE}"/>
              </a:ext>
            </a:extLst>
          </p:cNvPr>
          <p:cNvSpPr txBox="1"/>
          <p:nvPr/>
        </p:nvSpPr>
        <p:spPr>
          <a:xfrm>
            <a:off x="2455127" y="2022615"/>
            <a:ext cx="7281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Ap</a:t>
            </a:r>
            <a:r>
              <a:rPr lang="lt-LT" sz="2400" dirty="0">
                <a:solidFill>
                  <a:schemeClr val="tx1"/>
                </a:solidFill>
              </a:rPr>
              <a:t>skaičiuoti automobilio judėjimo įcentrinį pagretį, automobilio trajektorijos spindulį bei keleivio svorio pokyčius automobiliui judant iškila kalva ir įduba.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27D80-9026-452B-B49A-AC6BD1F82B18}"/>
              </a:ext>
            </a:extLst>
          </p:cNvPr>
          <p:cNvSpPr txBox="1"/>
          <p:nvPr/>
        </p:nvSpPr>
        <p:spPr>
          <a:xfrm>
            <a:off x="11361323" y="0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2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9C043A1-15C0-42D6-80D5-8AD8D6EF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08" y="2435467"/>
            <a:ext cx="8880400" cy="528400"/>
          </a:xfrm>
        </p:spPr>
        <p:txBody>
          <a:bodyPr/>
          <a:lstStyle/>
          <a:p>
            <a:r>
              <a:rPr lang="lt-LT" sz="4000" dirty="0"/>
              <a:t>Teorinis pagrindimas</a:t>
            </a:r>
          </a:p>
        </p:txBody>
      </p:sp>
    </p:spTree>
    <p:extLst>
      <p:ext uri="{BB962C8B-B14F-4D97-AF65-F5344CB8AC3E}">
        <p14:creationId xmlns:p14="http://schemas.microsoft.com/office/powerpoint/2010/main" val="41380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B5F2BF-BE13-443B-A8DA-C1A4F9EC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456" y="540051"/>
            <a:ext cx="8880400" cy="528400"/>
          </a:xfrm>
        </p:spPr>
        <p:txBody>
          <a:bodyPr/>
          <a:lstStyle/>
          <a:p>
            <a:r>
              <a:rPr lang="lt-LT" sz="4000" dirty="0"/>
              <a:t>Kreivaeigis  judėjimas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988C0-A32E-4892-80A5-16FFEDED33F2}"/>
              </a:ext>
            </a:extLst>
          </p:cNvPr>
          <p:cNvSpPr txBox="1"/>
          <p:nvPr/>
        </p:nvSpPr>
        <p:spPr>
          <a:xfrm>
            <a:off x="3140670" y="1137060"/>
            <a:ext cx="5675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tx1"/>
                </a:solidFill>
              </a:rPr>
              <a:t>Gamtoje dažniausiai judame kreivėmis, kurias galime suskirstyti apskritimų lankais, atsiranda įcentrinis pagreitis.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1026" name="Picture 2" descr="Kreivaeigis judėjimas | Physics - Quizizz">
            <a:extLst>
              <a:ext uri="{FF2B5EF4-FFF2-40B4-BE49-F238E27FC236}">
                <a16:creationId xmlns:a16="http://schemas.microsoft.com/office/drawing/2014/main" id="{2604A8A0-07AE-4D3E-84ED-8C52926C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789" y="2496161"/>
            <a:ext cx="3362094" cy="21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kroji Bobutės kalniuko istorija – Alunta.lt">
            <a:extLst>
              <a:ext uri="{FF2B5EF4-FFF2-40B4-BE49-F238E27FC236}">
                <a16:creationId xmlns:a16="http://schemas.microsoft.com/office/drawing/2014/main" id="{C3127793-C2E4-4CA1-A9F7-3A1DBBE08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68" y="2553041"/>
            <a:ext cx="3182967" cy="21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Rankraštį 13">
                <a:extLst>
                  <a:ext uri="{FF2B5EF4-FFF2-40B4-BE49-F238E27FC236}">
                    <a16:creationId xmlns:a16="http://schemas.microsoft.com/office/drawing/2014/main" id="{F8A7B1B2-B8BD-43CB-BDF7-9047189B8A8F}"/>
                  </a:ext>
                </a:extLst>
              </p14:cNvPr>
              <p14:cNvContentPartPr/>
              <p14:nvPr/>
            </p14:nvContentPartPr>
            <p14:xfrm>
              <a:off x="1804496" y="-33919"/>
              <a:ext cx="470880" cy="2586960"/>
            </p14:xfrm>
          </p:contentPart>
        </mc:Choice>
        <mc:Fallback xmlns="">
          <p:pic>
            <p:nvPicPr>
              <p:cNvPr id="14" name="Rankraštį 13">
                <a:extLst>
                  <a:ext uri="{FF2B5EF4-FFF2-40B4-BE49-F238E27FC236}">
                    <a16:creationId xmlns:a16="http://schemas.microsoft.com/office/drawing/2014/main" id="{F8A7B1B2-B8BD-43CB-BDF7-9047189B8A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5496" y="-42559"/>
                <a:ext cx="488520" cy="26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Rankraštį 14">
                <a:extLst>
                  <a:ext uri="{FF2B5EF4-FFF2-40B4-BE49-F238E27FC236}">
                    <a16:creationId xmlns:a16="http://schemas.microsoft.com/office/drawing/2014/main" id="{FFCCF132-A0E4-4AA6-B5B8-5B20AC7186E2}"/>
                  </a:ext>
                </a:extLst>
              </p14:cNvPr>
              <p14:cNvContentPartPr/>
              <p14:nvPr/>
            </p14:nvContentPartPr>
            <p14:xfrm>
              <a:off x="9208976" y="-78559"/>
              <a:ext cx="1040040" cy="2574720"/>
            </p14:xfrm>
          </p:contentPart>
        </mc:Choice>
        <mc:Fallback xmlns="">
          <p:pic>
            <p:nvPicPr>
              <p:cNvPr id="15" name="Rankraštį 14">
                <a:extLst>
                  <a:ext uri="{FF2B5EF4-FFF2-40B4-BE49-F238E27FC236}">
                    <a16:creationId xmlns:a16="http://schemas.microsoft.com/office/drawing/2014/main" id="{FFCCF132-A0E4-4AA6-B5B8-5B20AC7186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00336" y="-87199"/>
                <a:ext cx="1057680" cy="25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Rankraštį 16">
                <a:extLst>
                  <a:ext uri="{FF2B5EF4-FFF2-40B4-BE49-F238E27FC236}">
                    <a16:creationId xmlns:a16="http://schemas.microsoft.com/office/drawing/2014/main" id="{D10EA163-79D8-4425-B48E-9627AB9632C1}"/>
                  </a:ext>
                </a:extLst>
              </p14:cNvPr>
              <p14:cNvContentPartPr/>
              <p14:nvPr/>
            </p14:nvContentPartPr>
            <p14:xfrm>
              <a:off x="579966" y="3798754"/>
              <a:ext cx="360" cy="360"/>
            </p14:xfrm>
          </p:contentPart>
        </mc:Choice>
        <mc:Fallback xmlns="">
          <p:pic>
            <p:nvPicPr>
              <p:cNvPr id="17" name="Rankraštį 16">
                <a:extLst>
                  <a:ext uri="{FF2B5EF4-FFF2-40B4-BE49-F238E27FC236}">
                    <a16:creationId xmlns:a16="http://schemas.microsoft.com/office/drawing/2014/main" id="{D10EA163-79D8-4425-B48E-9627AB9632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1326" y="37901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Rankraštį 17">
                <a:extLst>
                  <a:ext uri="{FF2B5EF4-FFF2-40B4-BE49-F238E27FC236}">
                    <a16:creationId xmlns:a16="http://schemas.microsoft.com/office/drawing/2014/main" id="{538AF701-C1E9-458D-A76B-CD85D0F68F13}"/>
                  </a:ext>
                </a:extLst>
              </p14:cNvPr>
              <p14:cNvContentPartPr/>
              <p14:nvPr/>
            </p14:nvContentPartPr>
            <p14:xfrm>
              <a:off x="907117" y="3575914"/>
              <a:ext cx="360" cy="360"/>
            </p14:xfrm>
          </p:contentPart>
        </mc:Choice>
        <mc:Fallback xmlns="">
          <p:pic>
            <p:nvPicPr>
              <p:cNvPr id="18" name="Rankraštį 17">
                <a:extLst>
                  <a:ext uri="{FF2B5EF4-FFF2-40B4-BE49-F238E27FC236}">
                    <a16:creationId xmlns:a16="http://schemas.microsoft.com/office/drawing/2014/main" id="{538AF701-C1E9-458D-A76B-CD85D0F68F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8477" y="35669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Rankraštį 18">
                <a:extLst>
                  <a:ext uri="{FF2B5EF4-FFF2-40B4-BE49-F238E27FC236}">
                    <a16:creationId xmlns:a16="http://schemas.microsoft.com/office/drawing/2014/main" id="{CAA31F58-D87B-4168-B2AA-839888A87DA8}"/>
                  </a:ext>
                </a:extLst>
              </p14:cNvPr>
              <p14:cNvContentPartPr/>
              <p14:nvPr/>
            </p14:nvContentPartPr>
            <p14:xfrm>
              <a:off x="1234268" y="3575914"/>
              <a:ext cx="360" cy="360"/>
            </p14:xfrm>
          </p:contentPart>
        </mc:Choice>
        <mc:Fallback xmlns="">
          <p:pic>
            <p:nvPicPr>
              <p:cNvPr id="19" name="Rankraštį 18">
                <a:extLst>
                  <a:ext uri="{FF2B5EF4-FFF2-40B4-BE49-F238E27FC236}">
                    <a16:creationId xmlns:a16="http://schemas.microsoft.com/office/drawing/2014/main" id="{CAA31F58-D87B-4168-B2AA-839888A87D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5628" y="356691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30" name="Picture 6" descr="Smoke Airplane Sky - Free photo on Pixabay">
            <a:extLst>
              <a:ext uri="{FF2B5EF4-FFF2-40B4-BE49-F238E27FC236}">
                <a16:creationId xmlns:a16="http://schemas.microsoft.com/office/drawing/2014/main" id="{10B30352-D6C6-4151-B58D-31092021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8" y="2971386"/>
            <a:ext cx="1456704" cy="21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4DAE028-ED20-4425-BB7D-6EB185D05C7B}"/>
              </a:ext>
            </a:extLst>
          </p:cNvPr>
          <p:cNvSpPr txBox="1"/>
          <p:nvPr/>
        </p:nvSpPr>
        <p:spPr>
          <a:xfrm>
            <a:off x="11406352" y="-33919"/>
            <a:ext cx="610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13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76E1A65-32C3-4CA1-A1F8-655A24C6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Įcentrinis pagreitis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550FB-787D-4385-9005-47C5DD9AF51F}"/>
              </a:ext>
            </a:extLst>
          </p:cNvPr>
          <p:cNvSpPr txBox="1"/>
          <p:nvPr/>
        </p:nvSpPr>
        <p:spPr>
          <a:xfrm>
            <a:off x="1395167" y="1630837"/>
            <a:ext cx="93608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</a:rPr>
              <a:t>Įcentrinis pagreitis -  pagreitis nukreiptas į apskritimo centrą.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</a:rPr>
              <a:t>Įcentrinis pagreitis priklauso nuo kūno greičio, kuo didesniu greičiu juda kūnas, tuo greičiau kinta jo greičio vektoriaus kryptis.</a:t>
            </a:r>
          </a:p>
          <a:p>
            <a:endParaRPr lang="lt-LT" dirty="0"/>
          </a:p>
        </p:txBody>
      </p:sp>
      <p:pic>
        <p:nvPicPr>
          <p:cNvPr id="3074" name="Picture 2" descr="360 Rollercoaster Photos - Free &amp; Royalty-Free Stock Photos from Dreamstime">
            <a:extLst>
              <a:ext uri="{FF2B5EF4-FFF2-40B4-BE49-F238E27FC236}">
                <a16:creationId xmlns:a16="http://schemas.microsoft.com/office/drawing/2014/main" id="{003EBF86-1648-437D-88A6-A6D22350E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74" y="3132986"/>
            <a:ext cx="2858892" cy="19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EBF243F-1D68-4601-B4E6-EEA2D0467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389" y="3132986"/>
            <a:ext cx="2484329" cy="20184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98" name="Rankraštį 3097">
                <a:extLst>
                  <a:ext uri="{FF2B5EF4-FFF2-40B4-BE49-F238E27FC236}">
                    <a16:creationId xmlns:a16="http://schemas.microsoft.com/office/drawing/2014/main" id="{CD8843E0-B88E-4092-98C5-582813D3EDBC}"/>
                  </a:ext>
                </a:extLst>
              </p14:cNvPr>
              <p14:cNvContentPartPr/>
              <p14:nvPr/>
            </p14:nvContentPartPr>
            <p14:xfrm>
              <a:off x="5280120" y="4095903"/>
              <a:ext cx="1448640" cy="360"/>
            </p14:xfrm>
          </p:contentPart>
        </mc:Choice>
        <mc:Fallback xmlns="">
          <p:pic>
            <p:nvPicPr>
              <p:cNvPr id="3098" name="Rankraštį 3097">
                <a:extLst>
                  <a:ext uri="{FF2B5EF4-FFF2-40B4-BE49-F238E27FC236}">
                    <a16:creationId xmlns:a16="http://schemas.microsoft.com/office/drawing/2014/main" id="{CD8843E0-B88E-4092-98C5-582813D3ED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1120" y="4086903"/>
                <a:ext cx="1466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99" name="Rankraštį 3098">
                <a:extLst>
                  <a:ext uri="{FF2B5EF4-FFF2-40B4-BE49-F238E27FC236}">
                    <a16:creationId xmlns:a16="http://schemas.microsoft.com/office/drawing/2014/main" id="{E1F127C3-B34B-49FA-A738-D1D49C694F72}"/>
                  </a:ext>
                </a:extLst>
              </p14:cNvPr>
              <p14:cNvContentPartPr/>
              <p14:nvPr/>
            </p14:nvContentPartPr>
            <p14:xfrm>
              <a:off x="6292440" y="3892107"/>
              <a:ext cx="424080" cy="198000"/>
            </p14:xfrm>
          </p:contentPart>
        </mc:Choice>
        <mc:Fallback xmlns="">
          <p:pic>
            <p:nvPicPr>
              <p:cNvPr id="3099" name="Rankraštį 3098">
                <a:extLst>
                  <a:ext uri="{FF2B5EF4-FFF2-40B4-BE49-F238E27FC236}">
                    <a16:creationId xmlns:a16="http://schemas.microsoft.com/office/drawing/2014/main" id="{E1F127C3-B34B-49FA-A738-D1D49C694F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3440" y="3883467"/>
                <a:ext cx="4417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00" name="Rankraštį 3099">
                <a:extLst>
                  <a:ext uri="{FF2B5EF4-FFF2-40B4-BE49-F238E27FC236}">
                    <a16:creationId xmlns:a16="http://schemas.microsoft.com/office/drawing/2014/main" id="{93E816C3-E7B9-423B-B394-A209CC025648}"/>
                  </a:ext>
                </a:extLst>
              </p14:cNvPr>
              <p14:cNvContentPartPr/>
              <p14:nvPr/>
            </p14:nvContentPartPr>
            <p14:xfrm>
              <a:off x="6275880" y="4102773"/>
              <a:ext cx="453240" cy="138960"/>
            </p14:xfrm>
          </p:contentPart>
        </mc:Choice>
        <mc:Fallback xmlns="">
          <p:pic>
            <p:nvPicPr>
              <p:cNvPr id="3100" name="Rankraštį 3099">
                <a:extLst>
                  <a:ext uri="{FF2B5EF4-FFF2-40B4-BE49-F238E27FC236}">
                    <a16:creationId xmlns:a16="http://schemas.microsoft.com/office/drawing/2014/main" id="{93E816C3-E7B9-423B-B394-A209CC0256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7240" y="4093773"/>
                <a:ext cx="470880" cy="156600"/>
              </a:xfrm>
              <a:prstGeom prst="rect">
                <a:avLst/>
              </a:prstGeom>
            </p:spPr>
          </p:pic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CE45A13A-5058-4521-B681-674C5EC195CC}"/>
              </a:ext>
            </a:extLst>
          </p:cNvPr>
          <p:cNvSpPr txBox="1"/>
          <p:nvPr/>
        </p:nvSpPr>
        <p:spPr>
          <a:xfrm>
            <a:off x="11406353" y="-29253"/>
            <a:ext cx="610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10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1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BB90588-9EBA-462E-B519-183C1651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Kūno svoris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A4A64-664D-46BF-9EDF-0CEB6AFF0559}"/>
              </a:ext>
            </a:extLst>
          </p:cNvPr>
          <p:cNvSpPr txBox="1"/>
          <p:nvPr/>
        </p:nvSpPr>
        <p:spPr>
          <a:xfrm>
            <a:off x="1433749" y="1195291"/>
            <a:ext cx="102535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</a:rPr>
              <a:t>Kūno svoris – jėga, kuria Žemės traukiamas kūnas veikia atramą arba pakabą.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</a:rPr>
              <a:t>SI sistemoje svorio matavimo vienetas yra </a:t>
            </a:r>
            <a:r>
              <a:rPr lang="lt-LT" sz="2400" dirty="0" err="1">
                <a:solidFill>
                  <a:schemeClr val="tx1"/>
                </a:solidFill>
              </a:rPr>
              <a:t>niutonas</a:t>
            </a:r>
            <a:r>
              <a:rPr lang="lt-LT" sz="2400" dirty="0">
                <a:solidFill>
                  <a:schemeClr val="tx1"/>
                </a:solidFill>
              </a:rPr>
              <a:t> (N), gali būti išreikštas: 1 N = 1 kg · m/s</a:t>
            </a:r>
            <a:r>
              <a:rPr lang="lt-LT" sz="2400" baseline="30000" dirty="0">
                <a:solidFill>
                  <a:schemeClr val="tx1"/>
                </a:solidFill>
              </a:rPr>
              <a:t>2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tx1"/>
                </a:solidFill>
              </a:rPr>
              <a:t>Kūno svoris gali kisti.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DBFB6-AB78-4FEE-8E2D-F59BBF25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09" y="3272670"/>
            <a:ext cx="1647824" cy="16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63EF7EA-76E2-43F0-840C-C2284881C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73" y="3350834"/>
            <a:ext cx="2316918" cy="157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s Newton Really Hit On The Head With An Apple?">
            <a:extLst>
              <a:ext uri="{FF2B5EF4-FFF2-40B4-BE49-F238E27FC236}">
                <a16:creationId xmlns:a16="http://schemas.microsoft.com/office/drawing/2014/main" id="{435BA1CF-E592-4DCE-AB79-43F01E45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01" y="3350834"/>
            <a:ext cx="2673898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5D5D016-36BC-4835-9ACB-73F751D54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973" y="5004843"/>
            <a:ext cx="2384662" cy="1621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480233E1-4FCD-4779-B420-C2B3590BA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8410" y="4998658"/>
            <a:ext cx="1647824" cy="1630137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070AE048-052B-4BC3-B2B9-A2645498A9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1472" y="4998658"/>
            <a:ext cx="2058101" cy="16301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96041E-E6C9-4F23-B92C-3A966E04753F}"/>
              </a:ext>
            </a:extLst>
          </p:cNvPr>
          <p:cNvSpPr txBox="1"/>
          <p:nvPr/>
        </p:nvSpPr>
        <p:spPr>
          <a:xfrm>
            <a:off x="11353800" y="0"/>
            <a:ext cx="610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8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5D23E48-638D-4790-994D-5909C623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248" y="946032"/>
            <a:ext cx="8880400" cy="528400"/>
          </a:xfrm>
        </p:spPr>
        <p:txBody>
          <a:bodyPr/>
          <a:lstStyle/>
          <a:p>
            <a:r>
              <a:rPr lang="lt-LT" sz="4000" dirty="0"/>
              <a:t>Kūno svoris ant kalno viršūnės: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D41DF47A-BE74-4B4B-A9AB-24A54A39D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388" y="2235429"/>
            <a:ext cx="2476381" cy="11935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6D2679-8F35-43AF-9B0C-4A177D44B32E}"/>
              </a:ext>
            </a:extLst>
          </p:cNvPr>
          <p:cNvSpPr txBox="1"/>
          <p:nvPr/>
        </p:nvSpPr>
        <p:spPr>
          <a:xfrm>
            <a:off x="11406352" y="0"/>
            <a:ext cx="6101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1" u="sng" dirty="0">
                <a:solidFill>
                  <a:schemeClr val="tx1"/>
                </a:solidFill>
                <a:hlinkClick r:id="rId3" action="ppaction://hlinksldjump"/>
              </a:rPr>
              <a:t>Turinys</a:t>
            </a:r>
            <a:endParaRPr lang="lt-LT" b="1" i="1" u="sng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AF135-A2A1-45ED-A96B-6F0D5150246D}"/>
              </a:ext>
            </a:extLst>
          </p:cNvPr>
          <p:cNvSpPr txBox="1"/>
          <p:nvPr/>
        </p:nvSpPr>
        <p:spPr>
          <a:xfrm>
            <a:off x="5928388" y="3729654"/>
            <a:ext cx="54183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tx1"/>
                </a:solidFill>
              </a:rPr>
              <a:t>Sumažėjimas, kūno svoris sumažėja.</a:t>
            </a:r>
          </a:p>
          <a:p>
            <a:endParaRPr lang="lt-LT" dirty="0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86B54FFF-F8B0-4AD4-84D6-D0B17D4C4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19" y="1912720"/>
            <a:ext cx="24669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ubert template">
  <a:themeElements>
    <a:clrScheme name="Custom 347">
      <a:dk1>
        <a:srgbClr val="FFFFFF"/>
      </a:dk1>
      <a:lt1>
        <a:srgbClr val="04152C"/>
      </a:lt1>
      <a:dk2>
        <a:srgbClr val="CAD3E2"/>
      </a:dk2>
      <a:lt2>
        <a:srgbClr val="4C5E81"/>
      </a:lt2>
      <a:accent1>
        <a:srgbClr val="8097FF"/>
      </a:accent1>
      <a:accent2>
        <a:srgbClr val="3BE5CC"/>
      </a:accent2>
      <a:accent3>
        <a:srgbClr val="FFC229"/>
      </a:accent3>
      <a:accent4>
        <a:srgbClr val="FF826C"/>
      </a:accent4>
      <a:accent5>
        <a:srgbClr val="A54FA5"/>
      </a:accent5>
      <a:accent6>
        <a:srgbClr val="F00286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Hubert · SlidesCarnival</Template>
  <TotalTime>617</TotalTime>
  <Words>986</Words>
  <Application>Microsoft Office PowerPoint</Application>
  <PresentationFormat>Plačiaekranė</PresentationFormat>
  <Paragraphs>155</Paragraphs>
  <Slides>34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</vt:lpstr>
      <vt:lpstr>Cambria Math</vt:lpstr>
      <vt:lpstr>Catamaran</vt:lpstr>
      <vt:lpstr>Catamaran Thin</vt:lpstr>
      <vt:lpstr>Hubert template</vt:lpstr>
      <vt:lpstr>„Linksmieji kalneliai“ arba keleivio svorio pokyčiai kūnui judant su pagreičiu</vt:lpstr>
      <vt:lpstr>Turinys</vt:lpstr>
      <vt:lpstr>Hipotezė</vt:lpstr>
      <vt:lpstr>Darbo tikslas</vt:lpstr>
      <vt:lpstr>Teorinis pagrindimas</vt:lpstr>
      <vt:lpstr>Kreivaeigis  judėjimas</vt:lpstr>
      <vt:lpstr>Įcentrinis pagreitis</vt:lpstr>
      <vt:lpstr>Kūno svoris</vt:lpstr>
      <vt:lpstr>Kūno svoris ant kalno viršūnės:</vt:lpstr>
      <vt:lpstr>Kūno svoris įduboje:</vt:lpstr>
      <vt:lpstr>Bandymas</vt:lpstr>
      <vt:lpstr>Duomenų lentelė</vt:lpstr>
      <vt:lpstr>Įcentrinio pagreičio skaičiavimas</vt:lpstr>
      <vt:lpstr>Kalno iškilos spindulio bei įdubos spindulio apskaičiavimas:</vt:lpstr>
      <vt:lpstr>Išvada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Uždavinių atsakymai</vt:lpstr>
      <vt:lpstr>6.</vt:lpstr>
      <vt:lpstr>7.</vt:lpstr>
      <vt:lpstr>8.</vt:lpstr>
      <vt:lpstr>9.</vt:lpstr>
      <vt:lpstr>10.</vt:lpstr>
      <vt:lpstr>Šaltiniai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„Linksmieji kalneliai“</dc:title>
  <dc:creator>Mantas Vičkačka</dc:creator>
  <cp:lastModifiedBy>Mantas Vičkačka</cp:lastModifiedBy>
  <cp:revision>16</cp:revision>
  <dcterms:created xsi:type="dcterms:W3CDTF">2022-04-26T13:09:18Z</dcterms:created>
  <dcterms:modified xsi:type="dcterms:W3CDTF">2022-04-29T17:36:39Z</dcterms:modified>
</cp:coreProperties>
</file>