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0" r:id="rId3"/>
    <p:sldId id="257" r:id="rId4"/>
    <p:sldId id="292" r:id="rId5"/>
    <p:sldId id="286" r:id="rId6"/>
    <p:sldId id="287" r:id="rId7"/>
    <p:sldId id="288" r:id="rId8"/>
    <p:sldId id="258" r:id="rId9"/>
    <p:sldId id="259" r:id="rId10"/>
    <p:sldId id="267" r:id="rId11"/>
    <p:sldId id="260" r:id="rId12"/>
    <p:sldId id="285" r:id="rId13"/>
    <p:sldId id="261" r:id="rId14"/>
    <p:sldId id="262" r:id="rId15"/>
    <p:sldId id="263" r:id="rId16"/>
    <p:sldId id="264" r:id="rId17"/>
    <p:sldId id="283" r:id="rId18"/>
    <p:sldId id="265" r:id="rId19"/>
    <p:sldId id="266" r:id="rId20"/>
    <p:sldId id="290" r:id="rId21"/>
    <p:sldId id="282" r:id="rId22"/>
    <p:sldId id="284" r:id="rId23"/>
    <p:sldId id="268" r:id="rId24"/>
    <p:sldId id="269" r:id="rId25"/>
    <p:sldId id="289" r:id="rId26"/>
    <p:sldId id="272" r:id="rId27"/>
    <p:sldId id="274" r:id="rId28"/>
    <p:sldId id="273" r:id="rId29"/>
    <p:sldId id="291" r:id="rId30"/>
    <p:sldId id="275" r:id="rId31"/>
    <p:sldId id="276" r:id="rId32"/>
    <p:sldId id="270" r:id="rId33"/>
    <p:sldId id="271" r:id="rId34"/>
    <p:sldId id="278" r:id="rId35"/>
    <p:sldId id="28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96387" autoAdjust="0"/>
  </p:normalViewPr>
  <p:slideViewPr>
    <p:cSldViewPr snapToGrid="0">
      <p:cViewPr varScale="1">
        <p:scale>
          <a:sx n="60" d="100"/>
          <a:sy n="60" d="100"/>
        </p:scale>
        <p:origin x="96" y="1200"/>
      </p:cViewPr>
      <p:guideLst/>
    </p:cSldViewPr>
  </p:slideViewPr>
  <p:outlineViewPr>
    <p:cViewPr>
      <p:scale>
        <a:sx n="33" d="100"/>
        <a:sy n="33" d="100"/>
      </p:scale>
      <p:origin x="0" y="-16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13.xml"/><Relationship Id="rId13" Type="http://schemas.openxmlformats.org/officeDocument/2006/relationships/slide" Target="slides/slide19.xml"/><Relationship Id="rId18" Type="http://schemas.openxmlformats.org/officeDocument/2006/relationships/slide" Target="slides/slide28.xml"/><Relationship Id="rId3" Type="http://schemas.openxmlformats.org/officeDocument/2006/relationships/slide" Target="slides/slide3.xml"/><Relationship Id="rId21" Type="http://schemas.openxmlformats.org/officeDocument/2006/relationships/slide" Target="slides/slide32.xml"/><Relationship Id="rId7" Type="http://schemas.openxmlformats.org/officeDocument/2006/relationships/slide" Target="slides/slide11.xml"/><Relationship Id="rId12" Type="http://schemas.openxmlformats.org/officeDocument/2006/relationships/slide" Target="slides/slide18.xml"/><Relationship Id="rId17" Type="http://schemas.openxmlformats.org/officeDocument/2006/relationships/slide" Target="slides/slide27.xml"/><Relationship Id="rId2" Type="http://schemas.openxmlformats.org/officeDocument/2006/relationships/slide" Target="slides/slide2.xml"/><Relationship Id="rId16" Type="http://schemas.openxmlformats.org/officeDocument/2006/relationships/slide" Target="slides/slide26.xml"/><Relationship Id="rId20" Type="http://schemas.openxmlformats.org/officeDocument/2006/relationships/slide" Target="slides/slide31.xml"/><Relationship Id="rId1" Type="http://schemas.openxmlformats.org/officeDocument/2006/relationships/slide" Target="slides/slide1.xml"/><Relationship Id="rId6" Type="http://schemas.openxmlformats.org/officeDocument/2006/relationships/slide" Target="slides/slide10.xml"/><Relationship Id="rId11" Type="http://schemas.openxmlformats.org/officeDocument/2006/relationships/slide" Target="slides/slide16.xml"/><Relationship Id="rId5" Type="http://schemas.openxmlformats.org/officeDocument/2006/relationships/slide" Target="slides/slide9.xml"/><Relationship Id="rId15" Type="http://schemas.openxmlformats.org/officeDocument/2006/relationships/slide" Target="slides/slide24.xml"/><Relationship Id="rId23" Type="http://schemas.openxmlformats.org/officeDocument/2006/relationships/slide" Target="slides/slide34.xml"/><Relationship Id="rId10" Type="http://schemas.openxmlformats.org/officeDocument/2006/relationships/slide" Target="slides/slide15.xml"/><Relationship Id="rId19" Type="http://schemas.openxmlformats.org/officeDocument/2006/relationships/slide" Target="slides/slide30.xml"/><Relationship Id="rId4" Type="http://schemas.openxmlformats.org/officeDocument/2006/relationships/slide" Target="slides/slide8.xml"/><Relationship Id="rId9" Type="http://schemas.openxmlformats.org/officeDocument/2006/relationships/slide" Target="slides/slide14.xml"/><Relationship Id="rId14" Type="http://schemas.openxmlformats.org/officeDocument/2006/relationships/slide" Target="slides/slide23.xml"/><Relationship Id="rId22"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5542229-1B2A-4894-BE1B-78D73E29E659}" type="datetimeFigureOut">
              <a:rPr lang="lt-LT" smtClean="0"/>
              <a:t>2023-05-09</a:t>
            </a:fld>
            <a:endParaRPr lang="lt-LT"/>
          </a:p>
        </p:txBody>
      </p:sp>
      <p:sp>
        <p:nvSpPr>
          <p:cNvPr id="5" name="Footer Placeholder 4"/>
          <p:cNvSpPr>
            <a:spLocks noGrp="1"/>
          </p:cNvSpPr>
          <p:nvPr>
            <p:ph type="ftr" sz="quarter" idx="11"/>
          </p:nvPr>
        </p:nvSpPr>
        <p:spPr>
          <a:xfrm>
            <a:off x="5332412" y="5883275"/>
            <a:ext cx="4324044" cy="365125"/>
          </a:xfrm>
        </p:spPr>
        <p:txBody>
          <a:bodyPr/>
          <a:lstStyle/>
          <a:p>
            <a:endParaRPr lang="lt-LT"/>
          </a:p>
        </p:txBody>
      </p:sp>
      <p:sp>
        <p:nvSpPr>
          <p:cNvPr id="6" name="Slide Number Placeholder 5"/>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332539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5542229-1B2A-4894-BE1B-78D73E29E659}" type="datetimeFigureOut">
              <a:rPr lang="lt-LT" smtClean="0"/>
              <a:t>2023-05-09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299920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542229-1B2A-4894-BE1B-78D73E29E659}" type="datetimeFigureOut">
              <a:rPr lang="lt-LT" smtClean="0"/>
              <a:t>2023-05-09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2545810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542229-1B2A-4894-BE1B-78D73E29E659}" type="datetimeFigureOut">
              <a:rPr lang="lt-LT" smtClean="0"/>
              <a:t>2023-05-09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1501976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542229-1B2A-4894-BE1B-78D73E29E659}" type="datetimeFigureOut">
              <a:rPr lang="lt-LT" smtClean="0"/>
              <a:t>2023-05-09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2965859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542229-1B2A-4894-BE1B-78D73E29E659}" type="datetimeFigureOut">
              <a:rPr lang="lt-LT" smtClean="0"/>
              <a:t>2023-05-09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887766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542229-1B2A-4894-BE1B-78D73E29E659}" type="datetimeFigureOut">
              <a:rPr lang="lt-LT" smtClean="0"/>
              <a:t>2023-05-09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1419327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542229-1B2A-4894-BE1B-78D73E29E659}" type="datetimeFigureOut">
              <a:rPr lang="lt-LT" smtClean="0"/>
              <a:t>2023-05-09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629971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542229-1B2A-4894-BE1B-78D73E29E659}" type="datetimeFigureOut">
              <a:rPr lang="lt-LT" smtClean="0"/>
              <a:t>2023-05-09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1638752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542229-1B2A-4894-BE1B-78D73E29E659}" type="datetimeFigureOut">
              <a:rPr lang="lt-LT" smtClean="0"/>
              <a:t>2023-05-09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a:xfrm>
            <a:off x="10951856" y="5867131"/>
            <a:ext cx="551167" cy="365125"/>
          </a:xfrm>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40171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5542229-1B2A-4894-BE1B-78D73E29E659}" type="datetimeFigureOut">
              <a:rPr lang="lt-LT" smtClean="0"/>
              <a:t>2023-05-09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388924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5542229-1B2A-4894-BE1B-78D73E29E659}" type="datetimeFigureOut">
              <a:rPr lang="lt-LT" smtClean="0"/>
              <a:t>2023-05-09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2334153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542229-1B2A-4894-BE1B-78D73E29E659}" type="datetimeFigureOut">
              <a:rPr lang="lt-LT" smtClean="0"/>
              <a:t>2023-05-09</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3547861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5542229-1B2A-4894-BE1B-78D73E29E659}" type="datetimeFigureOut">
              <a:rPr lang="lt-LT" smtClean="0"/>
              <a:t>2023-05-09</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953141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42229-1B2A-4894-BE1B-78D73E29E659}" type="datetimeFigureOut">
              <a:rPr lang="lt-LT" smtClean="0"/>
              <a:t>2023-05-09</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70145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5542229-1B2A-4894-BE1B-78D73E29E659}" type="datetimeFigureOut">
              <a:rPr lang="lt-LT" smtClean="0"/>
              <a:t>2023-05-09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209270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5542229-1B2A-4894-BE1B-78D73E29E659}" type="datetimeFigureOut">
              <a:rPr lang="lt-LT" smtClean="0"/>
              <a:t>2023-05-09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E821F7A7-0613-4563-A879-1657B4850E1E}" type="slidenum">
              <a:rPr lang="lt-LT" smtClean="0"/>
              <a:t>‹#›</a:t>
            </a:fld>
            <a:endParaRPr lang="lt-LT"/>
          </a:p>
        </p:txBody>
      </p:sp>
    </p:spTree>
    <p:extLst>
      <p:ext uri="{BB962C8B-B14F-4D97-AF65-F5344CB8AC3E}">
        <p14:creationId xmlns:p14="http://schemas.microsoft.com/office/powerpoint/2010/main" val="1924037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5542229-1B2A-4894-BE1B-78D73E29E659}" type="datetimeFigureOut">
              <a:rPr lang="lt-LT" smtClean="0"/>
              <a:t>2023-05-09</a:t>
            </a:fld>
            <a:endParaRPr lang="lt-LT"/>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lt-LT"/>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821F7A7-0613-4563-A879-1657B4850E1E}" type="slidenum">
              <a:rPr lang="lt-LT" smtClean="0"/>
              <a:t>‹#›</a:t>
            </a:fld>
            <a:endParaRPr lang="lt-LT"/>
          </a:p>
        </p:txBody>
      </p:sp>
    </p:spTree>
    <p:extLst>
      <p:ext uri="{BB962C8B-B14F-4D97-AF65-F5344CB8AC3E}">
        <p14:creationId xmlns:p14="http://schemas.microsoft.com/office/powerpoint/2010/main" val="3875745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2HoTK_Gqi2Q"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ideo" Target="https://www.youtube.com/embed/aysiMbgml5g" TargetMode="External"/><Relationship Id="rId5" Type="http://schemas.openxmlformats.org/officeDocument/2006/relationships/image" Target="../media/image32.jpe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forms.office.com/Pages/ResponsePage.aspx?id=qnzP3fycF0uB2ztVi17uNATT6STWS_JAnfw4MJrPJbNUNDQ2OVBVTjg0V1ZMWjZMODJCNUZMWDdCNC4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mkktE_fs4NA"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37" name="Title 136"/>
          <p:cNvSpPr>
            <a:spLocks noGrp="1"/>
          </p:cNvSpPr>
          <p:nvPr>
            <p:ph type="title"/>
          </p:nvPr>
        </p:nvSpPr>
        <p:spPr>
          <a:xfrm>
            <a:off x="831850" y="1709738"/>
            <a:ext cx="10515600" cy="1600586"/>
          </a:xfrm>
        </p:spPr>
        <p:txBody>
          <a:bodyPr>
            <a:normAutofit/>
          </a:bodyPr>
          <a:lstStyle/>
          <a:p>
            <a:pPr algn="ctr"/>
            <a:r>
              <a:rPr lang="lt-LT" sz="7200" dirty="0" smtClean="0">
                <a:ln w="19050">
                  <a:solidFill>
                    <a:schemeClr val="bg1"/>
                  </a:solidFill>
                </a:ln>
                <a:solidFill>
                  <a:sysClr val="windowText" lastClr="000000"/>
                </a:solidFill>
                <a:latin typeface="Arial Black" panose="020B0A04020102020204" pitchFamily="34" charset="0"/>
              </a:rPr>
              <a:t>Žvaigždės</a:t>
            </a:r>
            <a:endParaRPr lang="lt-LT" sz="7200" dirty="0">
              <a:ln w="19050">
                <a:solidFill>
                  <a:schemeClr val="bg1"/>
                </a:solidFill>
              </a:ln>
              <a:solidFill>
                <a:sysClr val="windowText" lastClr="000000"/>
              </a:solidFill>
              <a:latin typeface="Arial Black" panose="020B0A04020102020204" pitchFamily="34" charset="0"/>
            </a:endParaRPr>
          </a:p>
        </p:txBody>
      </p:sp>
      <p:sp>
        <p:nvSpPr>
          <p:cNvPr id="138" name="Text Placeholder 137"/>
          <p:cNvSpPr>
            <a:spLocks noGrp="1"/>
          </p:cNvSpPr>
          <p:nvPr>
            <p:ph type="body" idx="1"/>
          </p:nvPr>
        </p:nvSpPr>
        <p:spPr>
          <a:xfrm>
            <a:off x="2572278" y="4777380"/>
            <a:ext cx="8930748" cy="1655503"/>
          </a:xfrm>
        </p:spPr>
        <p:txBody>
          <a:bodyPr>
            <a:normAutofit/>
          </a:bodyPr>
          <a:lstStyle/>
          <a:p>
            <a:pPr algn="ctr"/>
            <a:r>
              <a:rPr lang="lt-LT" dirty="0" smtClean="0">
                <a:ln w="6350">
                  <a:solidFill>
                    <a:schemeClr val="bg1"/>
                  </a:solidFill>
                </a:ln>
                <a:solidFill>
                  <a:schemeClr val="tx1">
                    <a:lumMod val="85000"/>
                    <a:lumOff val="15000"/>
                  </a:schemeClr>
                </a:solidFill>
              </a:rPr>
              <a:t>Darba atliko Kauno „Saulės“ gimnazijos 1 E mokiniai</a:t>
            </a:r>
          </a:p>
          <a:p>
            <a:pPr algn="ctr"/>
            <a:r>
              <a:rPr lang="lt-LT" dirty="0" smtClean="0">
                <a:ln w="6350">
                  <a:solidFill>
                    <a:schemeClr val="bg1"/>
                  </a:solidFill>
                </a:ln>
                <a:solidFill>
                  <a:schemeClr val="tx1">
                    <a:lumMod val="85000"/>
                    <a:lumOff val="15000"/>
                  </a:schemeClr>
                </a:solidFill>
              </a:rPr>
              <a:t>Nedas Garalevičius ir Jonas Serva</a:t>
            </a:r>
          </a:p>
          <a:p>
            <a:pPr algn="ctr"/>
            <a:r>
              <a:rPr lang="lt-LT" smtClean="0">
                <a:ln w="6350">
                  <a:solidFill>
                    <a:schemeClr val="bg1"/>
                  </a:solidFill>
                </a:ln>
                <a:solidFill>
                  <a:schemeClr val="tx1">
                    <a:lumMod val="85000"/>
                    <a:lumOff val="15000"/>
                  </a:schemeClr>
                </a:solidFill>
              </a:rPr>
              <a:t>Mokytoja: Vaiva </a:t>
            </a:r>
            <a:r>
              <a:rPr lang="lt-LT" dirty="0">
                <a:ln w="6350">
                  <a:solidFill>
                    <a:schemeClr val="bg1"/>
                  </a:solidFill>
                </a:ln>
                <a:solidFill>
                  <a:schemeClr val="tx1">
                    <a:lumMod val="85000"/>
                    <a:lumOff val="15000"/>
                  </a:schemeClr>
                </a:solidFill>
              </a:rPr>
              <a:t>Povilaitytė</a:t>
            </a:r>
          </a:p>
        </p:txBody>
      </p:sp>
      <p:grpSp>
        <p:nvGrpSpPr>
          <p:cNvPr id="4" name="Google Shape;1283;p41"/>
          <p:cNvGrpSpPr/>
          <p:nvPr/>
        </p:nvGrpSpPr>
        <p:grpSpPr>
          <a:xfrm>
            <a:off x="9014691" y="782479"/>
            <a:ext cx="1889414" cy="2514902"/>
            <a:chOff x="5297757" y="997500"/>
            <a:chExt cx="2422242" cy="3166318"/>
          </a:xfrm>
        </p:grpSpPr>
        <p:grpSp>
          <p:nvGrpSpPr>
            <p:cNvPr id="5" name="Google Shape;1284;p41"/>
            <p:cNvGrpSpPr/>
            <p:nvPr/>
          </p:nvGrpSpPr>
          <p:grpSpPr>
            <a:xfrm>
              <a:off x="6588346" y="1214137"/>
              <a:ext cx="535235" cy="523530"/>
              <a:chOff x="488084" y="3164562"/>
              <a:chExt cx="535235" cy="523530"/>
            </a:xfrm>
          </p:grpSpPr>
          <p:grpSp>
            <p:nvGrpSpPr>
              <p:cNvPr id="124" name="Google Shape;1285;p41"/>
              <p:cNvGrpSpPr/>
              <p:nvPr/>
            </p:nvGrpSpPr>
            <p:grpSpPr>
              <a:xfrm>
                <a:off x="488084" y="3164562"/>
                <a:ext cx="535235" cy="523530"/>
                <a:chOff x="488084" y="3164562"/>
                <a:chExt cx="535235" cy="523530"/>
              </a:xfrm>
            </p:grpSpPr>
            <p:sp>
              <p:nvSpPr>
                <p:cNvPr id="126" name="Google Shape;1286;p41"/>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87;p41"/>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8;p41"/>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89;p41"/>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290;p41"/>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91;p41"/>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292;p41"/>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93;p41"/>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94;p41"/>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95;p41"/>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296;p41"/>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97;p41"/>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298;p41"/>
            <p:cNvGrpSpPr/>
            <p:nvPr/>
          </p:nvGrpSpPr>
          <p:grpSpPr>
            <a:xfrm rot="1030886">
              <a:off x="7344753" y="997500"/>
              <a:ext cx="375246" cy="367040"/>
              <a:chOff x="488084" y="3164562"/>
              <a:chExt cx="535235" cy="523530"/>
            </a:xfrm>
          </p:grpSpPr>
          <p:grpSp>
            <p:nvGrpSpPr>
              <p:cNvPr id="111" name="Google Shape;1299;p41"/>
              <p:cNvGrpSpPr/>
              <p:nvPr/>
            </p:nvGrpSpPr>
            <p:grpSpPr>
              <a:xfrm>
                <a:off x="488084" y="3164562"/>
                <a:ext cx="535235" cy="523530"/>
                <a:chOff x="488084" y="3164562"/>
                <a:chExt cx="535235" cy="523530"/>
              </a:xfrm>
            </p:grpSpPr>
            <p:sp>
              <p:nvSpPr>
                <p:cNvPr id="113" name="Google Shape;1300;p41"/>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301;p41"/>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302;p41"/>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303;p41"/>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304;p41"/>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305;p41"/>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6;p41"/>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7;p41"/>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08;p41"/>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09;p41"/>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10;p41"/>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311;p41"/>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312;p41"/>
            <p:cNvGrpSpPr/>
            <p:nvPr/>
          </p:nvGrpSpPr>
          <p:grpSpPr>
            <a:xfrm rot="1189477">
              <a:off x="7384215" y="1729981"/>
              <a:ext cx="295913" cy="289441"/>
              <a:chOff x="488084" y="3164562"/>
              <a:chExt cx="535235" cy="523530"/>
            </a:xfrm>
          </p:grpSpPr>
          <p:grpSp>
            <p:nvGrpSpPr>
              <p:cNvPr id="98" name="Google Shape;1313;p41"/>
              <p:cNvGrpSpPr/>
              <p:nvPr/>
            </p:nvGrpSpPr>
            <p:grpSpPr>
              <a:xfrm>
                <a:off x="488084" y="3164562"/>
                <a:ext cx="535235" cy="523530"/>
                <a:chOff x="488084" y="3164562"/>
                <a:chExt cx="535235" cy="523530"/>
              </a:xfrm>
            </p:grpSpPr>
            <p:sp>
              <p:nvSpPr>
                <p:cNvPr id="100" name="Google Shape;1314;p41"/>
                <p:cNvSpPr/>
                <p:nvPr/>
              </p:nvSpPr>
              <p:spPr>
                <a:xfrm>
                  <a:off x="488084" y="3164562"/>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solidFill>
                  <a:srgbClr val="FEB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315;p41"/>
                <p:cNvSpPr/>
                <p:nvPr/>
              </p:nvSpPr>
              <p:spPr>
                <a:xfrm>
                  <a:off x="948023" y="3535780"/>
                  <a:ext cx="22080" cy="108422"/>
                </a:xfrm>
                <a:custGeom>
                  <a:avLst/>
                  <a:gdLst/>
                  <a:ahLst/>
                  <a:cxnLst/>
                  <a:rect l="l" t="t" r="r" b="b"/>
                  <a:pathLst>
                    <a:path w="568" h="2789" extrusionOk="0">
                      <a:moveTo>
                        <a:pt x="62" y="1"/>
                      </a:moveTo>
                      <a:lnTo>
                        <a:pt x="495" y="2096"/>
                      </a:lnTo>
                      <a:cubicBezTo>
                        <a:pt x="568" y="2442"/>
                        <a:pt x="322" y="2749"/>
                        <a:pt x="0" y="2788"/>
                      </a:cubicBezTo>
                      <a:cubicBezTo>
                        <a:pt x="322" y="2749"/>
                        <a:pt x="568" y="2442"/>
                        <a:pt x="501" y="2096"/>
                      </a:cubicBezTo>
                      <a:lnTo>
                        <a:pt x="68" y="1"/>
                      </a:lnTo>
                      <a:close/>
                    </a:path>
                  </a:pathLst>
                </a:custGeom>
                <a:solidFill>
                  <a:srgbClr val="E6AC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316;p41"/>
                <p:cNvSpPr/>
                <p:nvPr/>
              </p:nvSpPr>
              <p:spPr>
                <a:xfrm>
                  <a:off x="616635" y="3535780"/>
                  <a:ext cx="353468" cy="152312"/>
                </a:xfrm>
                <a:custGeom>
                  <a:avLst/>
                  <a:gdLst/>
                  <a:ahLst/>
                  <a:cxnLst/>
                  <a:rect l="l" t="t" r="r" b="b"/>
                  <a:pathLst>
                    <a:path w="9093" h="3918" extrusionOk="0">
                      <a:moveTo>
                        <a:pt x="8587" y="1"/>
                      </a:moveTo>
                      <a:cubicBezTo>
                        <a:pt x="6954" y="693"/>
                        <a:pt x="5180" y="1058"/>
                        <a:pt x="3388" y="1058"/>
                      </a:cubicBezTo>
                      <a:cubicBezTo>
                        <a:pt x="2259" y="1058"/>
                        <a:pt x="1119" y="914"/>
                        <a:pt x="1" y="616"/>
                      </a:cubicBezTo>
                      <a:lnTo>
                        <a:pt x="1" y="616"/>
                      </a:lnTo>
                      <a:lnTo>
                        <a:pt x="245" y="3389"/>
                      </a:lnTo>
                      <a:cubicBezTo>
                        <a:pt x="254" y="3509"/>
                        <a:pt x="303" y="3614"/>
                        <a:pt x="370" y="3696"/>
                      </a:cubicBezTo>
                      <a:cubicBezTo>
                        <a:pt x="480" y="3836"/>
                        <a:pt x="649" y="3918"/>
                        <a:pt x="826" y="3918"/>
                      </a:cubicBezTo>
                      <a:cubicBezTo>
                        <a:pt x="918" y="3918"/>
                        <a:pt x="1019" y="3893"/>
                        <a:pt x="1110" y="3840"/>
                      </a:cubicBezTo>
                      <a:lnTo>
                        <a:pt x="4315" y="2015"/>
                      </a:lnTo>
                      <a:cubicBezTo>
                        <a:pt x="4320" y="2015"/>
                        <a:pt x="4326" y="2010"/>
                        <a:pt x="4335" y="2005"/>
                      </a:cubicBezTo>
                      <a:cubicBezTo>
                        <a:pt x="4417" y="1961"/>
                        <a:pt x="4508" y="1937"/>
                        <a:pt x="4604" y="1937"/>
                      </a:cubicBezTo>
                      <a:cubicBezTo>
                        <a:pt x="4648" y="1937"/>
                        <a:pt x="4690" y="1942"/>
                        <a:pt x="4734" y="1957"/>
                      </a:cubicBezTo>
                      <a:lnTo>
                        <a:pt x="8323" y="2778"/>
                      </a:lnTo>
                      <a:cubicBezTo>
                        <a:pt x="8372" y="2788"/>
                        <a:pt x="8414" y="2793"/>
                        <a:pt x="8458" y="2793"/>
                      </a:cubicBezTo>
                      <a:cubicBezTo>
                        <a:pt x="8478" y="2793"/>
                        <a:pt x="8501" y="2793"/>
                        <a:pt x="8521" y="2788"/>
                      </a:cubicBezTo>
                      <a:lnTo>
                        <a:pt x="8525" y="2788"/>
                      </a:lnTo>
                      <a:cubicBezTo>
                        <a:pt x="8847" y="2749"/>
                        <a:pt x="9093" y="2442"/>
                        <a:pt x="9020" y="2096"/>
                      </a:cubicBezTo>
                      <a:lnTo>
                        <a:pt x="8587" y="1"/>
                      </a:lnTo>
                      <a:close/>
                    </a:path>
                  </a:pathLst>
                </a:custGeom>
                <a:solidFill>
                  <a:srgbClr val="F58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317;p41"/>
                <p:cNvSpPr/>
                <p:nvPr/>
              </p:nvSpPr>
              <p:spPr>
                <a:xfrm>
                  <a:off x="809598" y="3392914"/>
                  <a:ext cx="63945" cy="39380"/>
                </a:xfrm>
                <a:custGeom>
                  <a:avLst/>
                  <a:gdLst/>
                  <a:ahLst/>
                  <a:cxnLst/>
                  <a:rect l="l" t="t" r="r" b="b"/>
                  <a:pathLst>
                    <a:path w="1645" h="1013" extrusionOk="0">
                      <a:moveTo>
                        <a:pt x="913" y="0"/>
                      </a:moveTo>
                      <a:cubicBezTo>
                        <a:pt x="865" y="0"/>
                        <a:pt x="815" y="3"/>
                        <a:pt x="764" y="9"/>
                      </a:cubicBezTo>
                      <a:cubicBezTo>
                        <a:pt x="327" y="62"/>
                        <a:pt x="1" y="326"/>
                        <a:pt x="34" y="600"/>
                      </a:cubicBezTo>
                      <a:cubicBezTo>
                        <a:pt x="64" y="842"/>
                        <a:pt x="363" y="1013"/>
                        <a:pt x="734" y="1013"/>
                      </a:cubicBezTo>
                      <a:cubicBezTo>
                        <a:pt x="783" y="1013"/>
                        <a:pt x="833" y="1010"/>
                        <a:pt x="884" y="1003"/>
                      </a:cubicBezTo>
                      <a:cubicBezTo>
                        <a:pt x="1317" y="952"/>
                        <a:pt x="1644" y="686"/>
                        <a:pt x="1611" y="413"/>
                      </a:cubicBezTo>
                      <a:cubicBezTo>
                        <a:pt x="1580" y="171"/>
                        <a:pt x="1281" y="0"/>
                        <a:pt x="913" y="0"/>
                      </a:cubicBezTo>
                      <a:close/>
                    </a:path>
                  </a:pathLst>
                </a:custGeom>
                <a:solidFill>
                  <a:srgbClr val="EE7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318;p41"/>
                <p:cNvSpPr/>
                <p:nvPr/>
              </p:nvSpPr>
              <p:spPr>
                <a:xfrm>
                  <a:off x="656596" y="3387782"/>
                  <a:ext cx="28999" cy="39769"/>
                </a:xfrm>
                <a:custGeom>
                  <a:avLst/>
                  <a:gdLst/>
                  <a:ahLst/>
                  <a:cxnLst/>
                  <a:rect l="l" t="t" r="r" b="b"/>
                  <a:pathLst>
                    <a:path w="746" h="1023" extrusionOk="0">
                      <a:moveTo>
                        <a:pt x="305" y="0"/>
                      </a:moveTo>
                      <a:cubicBezTo>
                        <a:pt x="298" y="0"/>
                        <a:pt x="291" y="1"/>
                        <a:pt x="284" y="2"/>
                      </a:cubicBezTo>
                      <a:cubicBezTo>
                        <a:pt x="126" y="21"/>
                        <a:pt x="0" y="252"/>
                        <a:pt x="0" y="536"/>
                      </a:cubicBezTo>
                      <a:cubicBezTo>
                        <a:pt x="5" y="802"/>
                        <a:pt x="168" y="1023"/>
                        <a:pt x="368" y="1023"/>
                      </a:cubicBezTo>
                      <a:cubicBezTo>
                        <a:pt x="380" y="1023"/>
                        <a:pt x="392" y="1022"/>
                        <a:pt x="404" y="1020"/>
                      </a:cubicBezTo>
                      <a:cubicBezTo>
                        <a:pt x="625" y="997"/>
                        <a:pt x="745" y="732"/>
                        <a:pt x="683" y="454"/>
                      </a:cubicBezTo>
                      <a:cubicBezTo>
                        <a:pt x="619" y="192"/>
                        <a:pt x="454" y="0"/>
                        <a:pt x="305"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319;p41"/>
                <p:cNvSpPr/>
                <p:nvPr/>
              </p:nvSpPr>
              <p:spPr>
                <a:xfrm>
                  <a:off x="667753" y="3392875"/>
                  <a:ext cx="8513" cy="6414"/>
                </a:xfrm>
                <a:custGeom>
                  <a:avLst/>
                  <a:gdLst/>
                  <a:ahLst/>
                  <a:cxnLst/>
                  <a:rect l="l" t="t" r="r" b="b"/>
                  <a:pathLst>
                    <a:path w="219" h="165" extrusionOk="0">
                      <a:moveTo>
                        <a:pt x="116" y="0"/>
                      </a:moveTo>
                      <a:cubicBezTo>
                        <a:pt x="112" y="0"/>
                        <a:pt x="108" y="0"/>
                        <a:pt x="103" y="1"/>
                      </a:cubicBezTo>
                      <a:cubicBezTo>
                        <a:pt x="0" y="10"/>
                        <a:pt x="16" y="164"/>
                        <a:pt x="112" y="164"/>
                      </a:cubicBezTo>
                      <a:cubicBezTo>
                        <a:pt x="115" y="164"/>
                        <a:pt x="118" y="164"/>
                        <a:pt x="122" y="164"/>
                      </a:cubicBezTo>
                      <a:cubicBezTo>
                        <a:pt x="219" y="150"/>
                        <a:pt x="205" y="0"/>
                        <a:pt x="116"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20;p41"/>
                <p:cNvSpPr/>
                <p:nvPr/>
              </p:nvSpPr>
              <p:spPr>
                <a:xfrm>
                  <a:off x="825847" y="3373010"/>
                  <a:ext cx="28999" cy="39614"/>
                </a:xfrm>
                <a:custGeom>
                  <a:avLst/>
                  <a:gdLst/>
                  <a:ahLst/>
                  <a:cxnLst/>
                  <a:rect l="l" t="t" r="r" b="b"/>
                  <a:pathLst>
                    <a:path w="746" h="1019" extrusionOk="0">
                      <a:moveTo>
                        <a:pt x="306" y="1"/>
                      </a:moveTo>
                      <a:cubicBezTo>
                        <a:pt x="298" y="1"/>
                        <a:pt x="291" y="1"/>
                        <a:pt x="284" y="2"/>
                      </a:cubicBezTo>
                      <a:cubicBezTo>
                        <a:pt x="126" y="22"/>
                        <a:pt x="0" y="253"/>
                        <a:pt x="0" y="535"/>
                      </a:cubicBezTo>
                      <a:cubicBezTo>
                        <a:pt x="5" y="798"/>
                        <a:pt x="168" y="1018"/>
                        <a:pt x="367" y="1018"/>
                      </a:cubicBezTo>
                      <a:cubicBezTo>
                        <a:pt x="379" y="1018"/>
                        <a:pt x="392" y="1018"/>
                        <a:pt x="404" y="1016"/>
                      </a:cubicBezTo>
                      <a:cubicBezTo>
                        <a:pt x="625" y="992"/>
                        <a:pt x="745" y="728"/>
                        <a:pt x="683" y="454"/>
                      </a:cubicBezTo>
                      <a:cubicBezTo>
                        <a:pt x="619" y="188"/>
                        <a:pt x="454" y="1"/>
                        <a:pt x="306"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21;p41"/>
                <p:cNvSpPr/>
                <p:nvPr/>
              </p:nvSpPr>
              <p:spPr>
                <a:xfrm>
                  <a:off x="837042" y="3377908"/>
                  <a:ext cx="8552" cy="6453"/>
                </a:xfrm>
                <a:custGeom>
                  <a:avLst/>
                  <a:gdLst/>
                  <a:ahLst/>
                  <a:cxnLst/>
                  <a:rect l="l" t="t" r="r" b="b"/>
                  <a:pathLst>
                    <a:path w="220" h="166" extrusionOk="0">
                      <a:moveTo>
                        <a:pt x="110" y="0"/>
                      </a:moveTo>
                      <a:cubicBezTo>
                        <a:pt x="108" y="0"/>
                        <a:pt x="105" y="1"/>
                        <a:pt x="102" y="1"/>
                      </a:cubicBezTo>
                      <a:cubicBezTo>
                        <a:pt x="0" y="15"/>
                        <a:pt x="14" y="165"/>
                        <a:pt x="108" y="165"/>
                      </a:cubicBezTo>
                      <a:cubicBezTo>
                        <a:pt x="112" y="165"/>
                        <a:pt x="116" y="165"/>
                        <a:pt x="121" y="165"/>
                      </a:cubicBezTo>
                      <a:cubicBezTo>
                        <a:pt x="219" y="150"/>
                        <a:pt x="203" y="0"/>
                        <a:pt x="110"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322;p41"/>
                <p:cNvSpPr/>
                <p:nvPr/>
              </p:nvSpPr>
              <p:spPr>
                <a:xfrm>
                  <a:off x="728316" y="3423470"/>
                  <a:ext cx="59086" cy="28651"/>
                </a:xfrm>
                <a:custGeom>
                  <a:avLst/>
                  <a:gdLst/>
                  <a:ahLst/>
                  <a:cxnLst/>
                  <a:rect l="l" t="t" r="r" b="b"/>
                  <a:pathLst>
                    <a:path w="1520" h="737" extrusionOk="0">
                      <a:moveTo>
                        <a:pt x="1436" y="0"/>
                      </a:moveTo>
                      <a:cubicBezTo>
                        <a:pt x="1400" y="0"/>
                        <a:pt x="1370" y="26"/>
                        <a:pt x="1360" y="59"/>
                      </a:cubicBezTo>
                      <a:cubicBezTo>
                        <a:pt x="1360" y="59"/>
                        <a:pt x="1337" y="175"/>
                        <a:pt x="1251" y="295"/>
                      </a:cubicBezTo>
                      <a:cubicBezTo>
                        <a:pt x="1207" y="352"/>
                        <a:pt x="1149" y="415"/>
                        <a:pt x="1072" y="468"/>
                      </a:cubicBezTo>
                      <a:cubicBezTo>
                        <a:pt x="996" y="516"/>
                        <a:pt x="895" y="559"/>
                        <a:pt x="770" y="574"/>
                      </a:cubicBezTo>
                      <a:cubicBezTo>
                        <a:pt x="726" y="583"/>
                        <a:pt x="688" y="583"/>
                        <a:pt x="650" y="583"/>
                      </a:cubicBezTo>
                      <a:cubicBezTo>
                        <a:pt x="549" y="583"/>
                        <a:pt x="472" y="563"/>
                        <a:pt x="404" y="530"/>
                      </a:cubicBezTo>
                      <a:cubicBezTo>
                        <a:pt x="357" y="506"/>
                        <a:pt x="318" y="477"/>
                        <a:pt x="289" y="448"/>
                      </a:cubicBezTo>
                      <a:cubicBezTo>
                        <a:pt x="242" y="401"/>
                        <a:pt x="207" y="348"/>
                        <a:pt x="189" y="310"/>
                      </a:cubicBezTo>
                      <a:cubicBezTo>
                        <a:pt x="178" y="290"/>
                        <a:pt x="169" y="275"/>
                        <a:pt x="164" y="266"/>
                      </a:cubicBezTo>
                      <a:cubicBezTo>
                        <a:pt x="164" y="261"/>
                        <a:pt x="164" y="257"/>
                        <a:pt x="160" y="252"/>
                      </a:cubicBezTo>
                      <a:cubicBezTo>
                        <a:pt x="152" y="217"/>
                        <a:pt x="123" y="195"/>
                        <a:pt x="92" y="195"/>
                      </a:cubicBezTo>
                      <a:cubicBezTo>
                        <a:pt x="84" y="195"/>
                        <a:pt x="76" y="196"/>
                        <a:pt x="69" y="199"/>
                      </a:cubicBezTo>
                      <a:cubicBezTo>
                        <a:pt x="25" y="208"/>
                        <a:pt x="1" y="252"/>
                        <a:pt x="16" y="290"/>
                      </a:cubicBezTo>
                      <a:cubicBezTo>
                        <a:pt x="16" y="295"/>
                        <a:pt x="25" y="324"/>
                        <a:pt x="45" y="367"/>
                      </a:cubicBezTo>
                      <a:cubicBezTo>
                        <a:pt x="73" y="425"/>
                        <a:pt x="131" y="521"/>
                        <a:pt x="227" y="598"/>
                      </a:cubicBezTo>
                      <a:cubicBezTo>
                        <a:pt x="275" y="636"/>
                        <a:pt x="333" y="670"/>
                        <a:pt x="404" y="698"/>
                      </a:cubicBezTo>
                      <a:cubicBezTo>
                        <a:pt x="477" y="723"/>
                        <a:pt x="559" y="736"/>
                        <a:pt x="650" y="736"/>
                      </a:cubicBezTo>
                      <a:cubicBezTo>
                        <a:pt x="693" y="736"/>
                        <a:pt x="741" y="732"/>
                        <a:pt x="790" y="727"/>
                      </a:cubicBezTo>
                      <a:cubicBezTo>
                        <a:pt x="943" y="703"/>
                        <a:pt x="1063" y="656"/>
                        <a:pt x="1159" y="592"/>
                      </a:cubicBezTo>
                      <a:cubicBezTo>
                        <a:pt x="1231" y="545"/>
                        <a:pt x="1294" y="487"/>
                        <a:pt x="1337" y="434"/>
                      </a:cubicBezTo>
                      <a:cubicBezTo>
                        <a:pt x="1409" y="348"/>
                        <a:pt x="1453" y="266"/>
                        <a:pt x="1476" y="199"/>
                      </a:cubicBezTo>
                      <a:cubicBezTo>
                        <a:pt x="1505" y="137"/>
                        <a:pt x="1510" y="93"/>
                        <a:pt x="1515" y="88"/>
                      </a:cubicBezTo>
                      <a:cubicBezTo>
                        <a:pt x="1520" y="50"/>
                        <a:pt x="1495" y="6"/>
                        <a:pt x="1453" y="2"/>
                      </a:cubicBezTo>
                      <a:cubicBezTo>
                        <a:pt x="1447" y="1"/>
                        <a:pt x="1442" y="0"/>
                        <a:pt x="1436"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323;p41"/>
                <p:cNvSpPr/>
                <p:nvPr/>
              </p:nvSpPr>
              <p:spPr>
                <a:xfrm>
                  <a:off x="688744" y="3217432"/>
                  <a:ext cx="59086" cy="59090"/>
                </a:xfrm>
                <a:custGeom>
                  <a:avLst/>
                  <a:gdLst/>
                  <a:ahLst/>
                  <a:cxnLst/>
                  <a:rect l="l" t="t" r="r" b="b"/>
                  <a:pathLst>
                    <a:path w="1520" h="1520" extrusionOk="0">
                      <a:moveTo>
                        <a:pt x="759" y="1"/>
                      </a:moveTo>
                      <a:cubicBezTo>
                        <a:pt x="342" y="1"/>
                        <a:pt x="0" y="342"/>
                        <a:pt x="0" y="760"/>
                      </a:cubicBezTo>
                      <a:cubicBezTo>
                        <a:pt x="0" y="1178"/>
                        <a:pt x="342" y="1520"/>
                        <a:pt x="759" y="1520"/>
                      </a:cubicBezTo>
                      <a:cubicBezTo>
                        <a:pt x="1178" y="1520"/>
                        <a:pt x="1519" y="1178"/>
                        <a:pt x="1519" y="760"/>
                      </a:cubicBezTo>
                      <a:cubicBezTo>
                        <a:pt x="1519" y="342"/>
                        <a:pt x="1178" y="1"/>
                        <a:pt x="759" y="1"/>
                      </a:cubicBezTo>
                      <a:close/>
                    </a:path>
                  </a:pathLst>
                </a:custGeom>
                <a:solidFill>
                  <a:srgbClr val="FEC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324;p41"/>
                <p:cNvSpPr/>
                <p:nvPr/>
              </p:nvSpPr>
              <p:spPr>
                <a:xfrm>
                  <a:off x="642213" y="3412896"/>
                  <a:ext cx="63906" cy="39419"/>
                </a:xfrm>
                <a:custGeom>
                  <a:avLst/>
                  <a:gdLst/>
                  <a:ahLst/>
                  <a:cxnLst/>
                  <a:rect l="l" t="t" r="r" b="b"/>
                  <a:pathLst>
                    <a:path w="1644" h="1014" extrusionOk="0">
                      <a:moveTo>
                        <a:pt x="911" y="0"/>
                      </a:moveTo>
                      <a:cubicBezTo>
                        <a:pt x="862" y="0"/>
                        <a:pt x="811" y="3"/>
                        <a:pt x="760" y="10"/>
                      </a:cubicBezTo>
                      <a:cubicBezTo>
                        <a:pt x="328" y="63"/>
                        <a:pt x="0" y="327"/>
                        <a:pt x="35" y="600"/>
                      </a:cubicBezTo>
                      <a:cubicBezTo>
                        <a:pt x="64" y="846"/>
                        <a:pt x="362" y="1013"/>
                        <a:pt x="728" y="1013"/>
                      </a:cubicBezTo>
                      <a:cubicBezTo>
                        <a:pt x="778" y="1013"/>
                        <a:pt x="829" y="1010"/>
                        <a:pt x="880" y="1004"/>
                      </a:cubicBezTo>
                      <a:cubicBezTo>
                        <a:pt x="1317" y="957"/>
                        <a:pt x="1644" y="687"/>
                        <a:pt x="1610" y="413"/>
                      </a:cubicBezTo>
                      <a:cubicBezTo>
                        <a:pt x="1581" y="171"/>
                        <a:pt x="1281" y="0"/>
                        <a:pt x="911" y="0"/>
                      </a:cubicBezTo>
                      <a:close/>
                    </a:path>
                  </a:pathLst>
                </a:custGeom>
                <a:solidFill>
                  <a:srgbClr val="EE7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1325;p41"/>
              <p:cNvSpPr/>
              <p:nvPr/>
            </p:nvSpPr>
            <p:spPr>
              <a:xfrm>
                <a:off x="488084" y="3164600"/>
                <a:ext cx="535235" cy="523452"/>
              </a:xfrm>
              <a:custGeom>
                <a:avLst/>
                <a:gdLst/>
                <a:ahLst/>
                <a:cxnLst/>
                <a:rect l="l" t="t" r="r" b="b"/>
                <a:pathLst>
                  <a:path w="13769" h="13465" extrusionOk="0">
                    <a:moveTo>
                      <a:pt x="6221" y="1"/>
                    </a:moveTo>
                    <a:cubicBezTo>
                      <a:pt x="6004" y="1"/>
                      <a:pt x="5790" y="120"/>
                      <a:pt x="5691" y="342"/>
                    </a:cubicBezTo>
                    <a:lnTo>
                      <a:pt x="4173" y="3701"/>
                    </a:lnTo>
                    <a:cubicBezTo>
                      <a:pt x="4109" y="3831"/>
                      <a:pt x="4004" y="3936"/>
                      <a:pt x="3869" y="3994"/>
                    </a:cubicBezTo>
                    <a:lnTo>
                      <a:pt x="476" y="5442"/>
                    </a:lnTo>
                    <a:cubicBezTo>
                      <a:pt x="87" y="5604"/>
                      <a:pt x="1" y="6119"/>
                      <a:pt x="314" y="6402"/>
                    </a:cubicBezTo>
                    <a:lnTo>
                      <a:pt x="3038" y="8887"/>
                    </a:lnTo>
                    <a:cubicBezTo>
                      <a:pt x="3148" y="8982"/>
                      <a:pt x="3215" y="9117"/>
                      <a:pt x="3226" y="9261"/>
                    </a:cubicBezTo>
                    <a:lnTo>
                      <a:pt x="3552" y="12938"/>
                    </a:lnTo>
                    <a:cubicBezTo>
                      <a:pt x="3581" y="13251"/>
                      <a:pt x="3847" y="13465"/>
                      <a:pt x="4133" y="13465"/>
                    </a:cubicBezTo>
                    <a:cubicBezTo>
                      <a:pt x="4228" y="13465"/>
                      <a:pt x="4326" y="13441"/>
                      <a:pt x="4417" y="13389"/>
                    </a:cubicBezTo>
                    <a:lnTo>
                      <a:pt x="7622" y="11564"/>
                    </a:lnTo>
                    <a:cubicBezTo>
                      <a:pt x="7708" y="11514"/>
                      <a:pt x="7804" y="11490"/>
                      <a:pt x="7902" y="11490"/>
                    </a:cubicBezTo>
                    <a:cubicBezTo>
                      <a:pt x="7948" y="11490"/>
                      <a:pt x="7995" y="11495"/>
                      <a:pt x="8041" y="11506"/>
                    </a:cubicBezTo>
                    <a:lnTo>
                      <a:pt x="11630" y="12327"/>
                    </a:lnTo>
                    <a:cubicBezTo>
                      <a:pt x="11676" y="12338"/>
                      <a:pt x="11721" y="12343"/>
                      <a:pt x="11765" y="12343"/>
                    </a:cubicBezTo>
                    <a:cubicBezTo>
                      <a:pt x="12120" y="12343"/>
                      <a:pt x="12404" y="12013"/>
                      <a:pt x="12327" y="11645"/>
                    </a:cubicBezTo>
                    <a:lnTo>
                      <a:pt x="11588" y="8037"/>
                    </a:lnTo>
                    <a:cubicBezTo>
                      <a:pt x="11554" y="7892"/>
                      <a:pt x="11583" y="7742"/>
                      <a:pt x="11655" y="7618"/>
                    </a:cubicBezTo>
                    <a:lnTo>
                      <a:pt x="13548" y="4455"/>
                    </a:lnTo>
                    <a:cubicBezTo>
                      <a:pt x="13769" y="4096"/>
                      <a:pt x="13538" y="3630"/>
                      <a:pt x="13116" y="3581"/>
                    </a:cubicBezTo>
                    <a:lnTo>
                      <a:pt x="9454" y="3173"/>
                    </a:lnTo>
                    <a:cubicBezTo>
                      <a:pt x="9310" y="3158"/>
                      <a:pt x="9175" y="3086"/>
                      <a:pt x="9079" y="2980"/>
                    </a:cubicBezTo>
                    <a:lnTo>
                      <a:pt x="6657" y="198"/>
                    </a:lnTo>
                    <a:cubicBezTo>
                      <a:pt x="6539" y="64"/>
                      <a:pt x="6379" y="1"/>
                      <a:pt x="6221" y="1"/>
                    </a:cubicBezTo>
                    <a:close/>
                  </a:path>
                </a:pathLst>
              </a:cu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326;p41"/>
            <p:cNvSpPr/>
            <p:nvPr/>
          </p:nvSpPr>
          <p:spPr>
            <a:xfrm>
              <a:off x="5388052" y="2482772"/>
              <a:ext cx="869842" cy="1282998"/>
            </a:xfrm>
            <a:custGeom>
              <a:avLst/>
              <a:gdLst/>
              <a:ahLst/>
              <a:cxnLst/>
              <a:rect l="l" t="t" r="r" b="b"/>
              <a:pathLst>
                <a:path w="9112" h="13440" extrusionOk="0">
                  <a:moveTo>
                    <a:pt x="2706" y="0"/>
                  </a:moveTo>
                  <a:cubicBezTo>
                    <a:pt x="1437" y="0"/>
                    <a:pt x="341" y="1280"/>
                    <a:pt x="179" y="2587"/>
                  </a:cubicBezTo>
                  <a:cubicBezTo>
                    <a:pt x="0" y="4025"/>
                    <a:pt x="606" y="5424"/>
                    <a:pt x="1202" y="6740"/>
                  </a:cubicBezTo>
                  <a:cubicBezTo>
                    <a:pt x="1914" y="8321"/>
                    <a:pt x="2624" y="9902"/>
                    <a:pt x="3340" y="11488"/>
                  </a:cubicBezTo>
                  <a:cubicBezTo>
                    <a:pt x="3706" y="12305"/>
                    <a:pt x="4187" y="13218"/>
                    <a:pt x="5057" y="13424"/>
                  </a:cubicBezTo>
                  <a:cubicBezTo>
                    <a:pt x="5100" y="13435"/>
                    <a:pt x="5146" y="13440"/>
                    <a:pt x="5196" y="13440"/>
                  </a:cubicBezTo>
                  <a:cubicBezTo>
                    <a:pt x="6300" y="13440"/>
                    <a:pt x="8863" y="10968"/>
                    <a:pt x="9112" y="10834"/>
                  </a:cubicBezTo>
                  <a:cubicBezTo>
                    <a:pt x="8344" y="6726"/>
                    <a:pt x="5946" y="3361"/>
                    <a:pt x="3389" y="65"/>
                  </a:cubicBezTo>
                  <a:cubicBezTo>
                    <a:pt x="3408" y="44"/>
                    <a:pt x="3393" y="38"/>
                    <a:pt x="3360" y="38"/>
                  </a:cubicBezTo>
                  <a:cubicBezTo>
                    <a:pt x="3296" y="38"/>
                    <a:pt x="3165" y="64"/>
                    <a:pt x="3101" y="64"/>
                  </a:cubicBezTo>
                  <a:cubicBezTo>
                    <a:pt x="3068" y="64"/>
                    <a:pt x="3052" y="57"/>
                    <a:pt x="3072" y="36"/>
                  </a:cubicBezTo>
                  <a:cubicBezTo>
                    <a:pt x="2949" y="12"/>
                    <a:pt x="2826" y="0"/>
                    <a:pt x="2706"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27;p41"/>
            <p:cNvSpPr/>
            <p:nvPr/>
          </p:nvSpPr>
          <p:spPr>
            <a:xfrm>
              <a:off x="5388052" y="2618596"/>
              <a:ext cx="658873" cy="1147252"/>
            </a:xfrm>
            <a:custGeom>
              <a:avLst/>
              <a:gdLst/>
              <a:ahLst/>
              <a:cxnLst/>
              <a:rect l="l" t="t" r="r" b="b"/>
              <a:pathLst>
                <a:path w="6902" h="12018" extrusionOk="0">
                  <a:moveTo>
                    <a:pt x="657" y="0"/>
                  </a:moveTo>
                  <a:cubicBezTo>
                    <a:pt x="629" y="0"/>
                    <a:pt x="600" y="1"/>
                    <a:pt x="572" y="2"/>
                  </a:cubicBezTo>
                  <a:cubicBezTo>
                    <a:pt x="370" y="363"/>
                    <a:pt x="226" y="761"/>
                    <a:pt x="179" y="1164"/>
                  </a:cubicBezTo>
                  <a:cubicBezTo>
                    <a:pt x="0" y="2602"/>
                    <a:pt x="606" y="4001"/>
                    <a:pt x="1202" y="5317"/>
                  </a:cubicBezTo>
                  <a:cubicBezTo>
                    <a:pt x="1914" y="6898"/>
                    <a:pt x="2624" y="8479"/>
                    <a:pt x="3340" y="10065"/>
                  </a:cubicBezTo>
                  <a:cubicBezTo>
                    <a:pt x="3706" y="10882"/>
                    <a:pt x="4187" y="11795"/>
                    <a:pt x="5057" y="12001"/>
                  </a:cubicBezTo>
                  <a:cubicBezTo>
                    <a:pt x="5100" y="12012"/>
                    <a:pt x="5146" y="12017"/>
                    <a:pt x="5196" y="12017"/>
                  </a:cubicBezTo>
                  <a:cubicBezTo>
                    <a:pt x="5438" y="12017"/>
                    <a:pt x="5751" y="11896"/>
                    <a:pt x="6095" y="11708"/>
                  </a:cubicBezTo>
                  <a:cubicBezTo>
                    <a:pt x="6902" y="8138"/>
                    <a:pt x="4350" y="4567"/>
                    <a:pt x="2404" y="1002"/>
                  </a:cubicBezTo>
                  <a:cubicBezTo>
                    <a:pt x="2076" y="345"/>
                    <a:pt x="1361" y="0"/>
                    <a:pt x="657"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28;p41"/>
            <p:cNvSpPr/>
            <p:nvPr/>
          </p:nvSpPr>
          <p:spPr>
            <a:xfrm>
              <a:off x="5442649" y="2482868"/>
              <a:ext cx="815238" cy="1253500"/>
            </a:xfrm>
            <a:custGeom>
              <a:avLst/>
              <a:gdLst/>
              <a:ahLst/>
              <a:cxnLst/>
              <a:rect l="l" t="t" r="r" b="b"/>
              <a:pathLst>
                <a:path w="8540" h="13131" extrusionOk="0">
                  <a:moveTo>
                    <a:pt x="2138" y="0"/>
                  </a:moveTo>
                  <a:cubicBezTo>
                    <a:pt x="1260" y="0"/>
                    <a:pt x="466" y="612"/>
                    <a:pt x="0" y="1424"/>
                  </a:cubicBezTo>
                  <a:cubicBezTo>
                    <a:pt x="28" y="1423"/>
                    <a:pt x="57" y="1422"/>
                    <a:pt x="85" y="1422"/>
                  </a:cubicBezTo>
                  <a:cubicBezTo>
                    <a:pt x="789" y="1422"/>
                    <a:pt x="1504" y="1767"/>
                    <a:pt x="1832" y="2424"/>
                  </a:cubicBezTo>
                  <a:cubicBezTo>
                    <a:pt x="3778" y="5989"/>
                    <a:pt x="6330" y="9560"/>
                    <a:pt x="5523" y="13130"/>
                  </a:cubicBezTo>
                  <a:cubicBezTo>
                    <a:pt x="6743" y="12463"/>
                    <a:pt x="8348" y="10939"/>
                    <a:pt x="8540" y="10833"/>
                  </a:cubicBezTo>
                  <a:cubicBezTo>
                    <a:pt x="7772" y="6725"/>
                    <a:pt x="5374" y="3360"/>
                    <a:pt x="2817" y="64"/>
                  </a:cubicBezTo>
                  <a:cubicBezTo>
                    <a:pt x="2836" y="43"/>
                    <a:pt x="2821" y="37"/>
                    <a:pt x="2788" y="37"/>
                  </a:cubicBezTo>
                  <a:cubicBezTo>
                    <a:pt x="2724" y="37"/>
                    <a:pt x="2593" y="63"/>
                    <a:pt x="2529" y="63"/>
                  </a:cubicBezTo>
                  <a:cubicBezTo>
                    <a:pt x="2496" y="63"/>
                    <a:pt x="2480" y="56"/>
                    <a:pt x="2500" y="35"/>
                  </a:cubicBezTo>
                  <a:cubicBezTo>
                    <a:pt x="2378" y="12"/>
                    <a:pt x="2257" y="0"/>
                    <a:pt x="2138"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29;p41"/>
            <p:cNvSpPr/>
            <p:nvPr/>
          </p:nvSpPr>
          <p:spPr>
            <a:xfrm>
              <a:off x="6263800" y="2117775"/>
              <a:ext cx="823066" cy="610092"/>
            </a:xfrm>
            <a:custGeom>
              <a:avLst/>
              <a:gdLst/>
              <a:ahLst/>
              <a:cxnLst/>
              <a:rect l="l" t="t" r="r" b="b"/>
              <a:pathLst>
                <a:path w="8622" h="6391" extrusionOk="0">
                  <a:moveTo>
                    <a:pt x="7072" y="0"/>
                  </a:moveTo>
                  <a:cubicBezTo>
                    <a:pt x="6881" y="0"/>
                    <a:pt x="6689" y="20"/>
                    <a:pt x="6502" y="59"/>
                  </a:cubicBezTo>
                  <a:cubicBezTo>
                    <a:pt x="6305" y="103"/>
                    <a:pt x="6136" y="232"/>
                    <a:pt x="6050" y="414"/>
                  </a:cubicBezTo>
                  <a:cubicBezTo>
                    <a:pt x="5612" y="1323"/>
                    <a:pt x="5040" y="2246"/>
                    <a:pt x="4637" y="3149"/>
                  </a:cubicBezTo>
                  <a:cubicBezTo>
                    <a:pt x="4216" y="2532"/>
                    <a:pt x="2309" y="1062"/>
                    <a:pt x="670" y="1062"/>
                  </a:cubicBezTo>
                  <a:cubicBezTo>
                    <a:pt x="458" y="1062"/>
                    <a:pt x="251" y="1087"/>
                    <a:pt x="52" y="1141"/>
                  </a:cubicBezTo>
                  <a:cubicBezTo>
                    <a:pt x="182" y="2231"/>
                    <a:pt x="0" y="1933"/>
                    <a:pt x="129" y="3029"/>
                  </a:cubicBezTo>
                  <a:cubicBezTo>
                    <a:pt x="1253" y="4255"/>
                    <a:pt x="3240" y="6391"/>
                    <a:pt x="4781" y="6391"/>
                  </a:cubicBezTo>
                  <a:cubicBezTo>
                    <a:pt x="5112" y="6391"/>
                    <a:pt x="5422" y="6292"/>
                    <a:pt x="5699" y="6065"/>
                  </a:cubicBezTo>
                  <a:cubicBezTo>
                    <a:pt x="7242" y="4803"/>
                    <a:pt x="8323" y="2923"/>
                    <a:pt x="8582" y="943"/>
                  </a:cubicBezTo>
                  <a:cubicBezTo>
                    <a:pt x="8622" y="660"/>
                    <a:pt x="8477" y="385"/>
                    <a:pt x="8218" y="261"/>
                  </a:cubicBezTo>
                  <a:cubicBezTo>
                    <a:pt x="7867" y="85"/>
                    <a:pt x="7471" y="0"/>
                    <a:pt x="7072"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30;p41"/>
            <p:cNvSpPr/>
            <p:nvPr/>
          </p:nvSpPr>
          <p:spPr>
            <a:xfrm>
              <a:off x="6272867" y="2181535"/>
              <a:ext cx="811706" cy="546324"/>
            </a:xfrm>
            <a:custGeom>
              <a:avLst/>
              <a:gdLst/>
              <a:ahLst/>
              <a:cxnLst/>
              <a:rect l="l" t="t" r="r" b="b"/>
              <a:pathLst>
                <a:path w="8503" h="5723" extrusionOk="0">
                  <a:moveTo>
                    <a:pt x="8459" y="1"/>
                  </a:moveTo>
                  <a:cubicBezTo>
                    <a:pt x="7806" y="1760"/>
                    <a:pt x="6844" y="3270"/>
                    <a:pt x="4941" y="3840"/>
                  </a:cubicBezTo>
                  <a:cubicBezTo>
                    <a:pt x="4488" y="4034"/>
                    <a:pt x="4060" y="4120"/>
                    <a:pt x="3652" y="4120"/>
                  </a:cubicBezTo>
                  <a:cubicBezTo>
                    <a:pt x="2268" y="4120"/>
                    <a:pt x="1110" y="3136"/>
                    <a:pt x="1" y="2034"/>
                  </a:cubicBezTo>
                  <a:lnTo>
                    <a:pt x="1" y="2034"/>
                  </a:lnTo>
                  <a:cubicBezTo>
                    <a:pt x="10" y="2130"/>
                    <a:pt x="21" y="2236"/>
                    <a:pt x="34" y="2361"/>
                  </a:cubicBezTo>
                  <a:cubicBezTo>
                    <a:pt x="1158" y="3587"/>
                    <a:pt x="3145" y="5723"/>
                    <a:pt x="4686" y="5723"/>
                  </a:cubicBezTo>
                  <a:cubicBezTo>
                    <a:pt x="5017" y="5723"/>
                    <a:pt x="5327" y="5624"/>
                    <a:pt x="5604" y="5397"/>
                  </a:cubicBezTo>
                  <a:cubicBezTo>
                    <a:pt x="7147" y="4135"/>
                    <a:pt x="8228" y="2255"/>
                    <a:pt x="8487" y="275"/>
                  </a:cubicBezTo>
                  <a:cubicBezTo>
                    <a:pt x="8502" y="178"/>
                    <a:pt x="8487" y="87"/>
                    <a:pt x="8459"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 name="Google Shape;1331;p41"/>
            <p:cNvSpPr/>
            <p:nvPr/>
          </p:nvSpPr>
          <p:spPr>
            <a:xfrm>
              <a:off x="5349013" y="2241668"/>
              <a:ext cx="276360" cy="365330"/>
            </a:xfrm>
            <a:custGeom>
              <a:avLst/>
              <a:gdLst/>
              <a:ahLst/>
              <a:cxnLst/>
              <a:rect l="l" t="t" r="r" b="b"/>
              <a:pathLst>
                <a:path w="2895" h="3827" extrusionOk="0">
                  <a:moveTo>
                    <a:pt x="1597" y="1"/>
                  </a:moveTo>
                  <a:cubicBezTo>
                    <a:pt x="380" y="788"/>
                    <a:pt x="1" y="2620"/>
                    <a:pt x="804" y="3826"/>
                  </a:cubicBezTo>
                  <a:cubicBezTo>
                    <a:pt x="1034" y="3653"/>
                    <a:pt x="1367" y="3470"/>
                    <a:pt x="1597" y="3297"/>
                  </a:cubicBezTo>
                  <a:cubicBezTo>
                    <a:pt x="1327" y="2798"/>
                    <a:pt x="1486" y="2081"/>
                    <a:pt x="1693" y="1558"/>
                  </a:cubicBezTo>
                  <a:cubicBezTo>
                    <a:pt x="1904" y="1029"/>
                    <a:pt x="2356" y="606"/>
                    <a:pt x="2895" y="429"/>
                  </a:cubicBezTo>
                  <a:cubicBezTo>
                    <a:pt x="2672" y="232"/>
                    <a:pt x="2486" y="216"/>
                    <a:pt x="2303" y="216"/>
                  </a:cubicBezTo>
                  <a:cubicBezTo>
                    <a:pt x="2267" y="216"/>
                    <a:pt x="2231" y="217"/>
                    <a:pt x="2196" y="217"/>
                  </a:cubicBezTo>
                  <a:cubicBezTo>
                    <a:pt x="2011" y="217"/>
                    <a:pt x="1823" y="200"/>
                    <a:pt x="1597"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 name="Google Shape;1332;p41"/>
            <p:cNvSpPr/>
            <p:nvPr/>
          </p:nvSpPr>
          <p:spPr>
            <a:xfrm>
              <a:off x="5747228" y="3390207"/>
              <a:ext cx="215647" cy="220038"/>
            </a:xfrm>
            <a:custGeom>
              <a:avLst/>
              <a:gdLst/>
              <a:ahLst/>
              <a:cxnLst/>
              <a:rect l="l" t="t" r="r" b="b"/>
              <a:pathLst>
                <a:path w="2259" h="2305" extrusionOk="0">
                  <a:moveTo>
                    <a:pt x="1409" y="1"/>
                  </a:moveTo>
                  <a:cubicBezTo>
                    <a:pt x="914" y="260"/>
                    <a:pt x="495" y="606"/>
                    <a:pt x="1" y="871"/>
                  </a:cubicBezTo>
                  <a:cubicBezTo>
                    <a:pt x="298" y="1524"/>
                    <a:pt x="688" y="2255"/>
                    <a:pt x="1279" y="2303"/>
                  </a:cubicBezTo>
                  <a:cubicBezTo>
                    <a:pt x="1293" y="2304"/>
                    <a:pt x="1308" y="2304"/>
                    <a:pt x="1323" y="2304"/>
                  </a:cubicBezTo>
                  <a:cubicBezTo>
                    <a:pt x="1772" y="2304"/>
                    <a:pt x="2193" y="1813"/>
                    <a:pt x="2225" y="1231"/>
                  </a:cubicBezTo>
                  <a:cubicBezTo>
                    <a:pt x="2259" y="635"/>
                    <a:pt x="1870" y="54"/>
                    <a:pt x="1409"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 name="Google Shape;1333;p41"/>
            <p:cNvSpPr/>
            <p:nvPr/>
          </p:nvSpPr>
          <p:spPr>
            <a:xfrm>
              <a:off x="5688527" y="2212938"/>
              <a:ext cx="976758" cy="1133506"/>
            </a:xfrm>
            <a:custGeom>
              <a:avLst/>
              <a:gdLst/>
              <a:ahLst/>
              <a:cxnLst/>
              <a:rect l="l" t="t" r="r" b="b"/>
              <a:pathLst>
                <a:path w="10232" h="11874" extrusionOk="0">
                  <a:moveTo>
                    <a:pt x="6078" y="0"/>
                  </a:moveTo>
                  <a:cubicBezTo>
                    <a:pt x="3734" y="0"/>
                    <a:pt x="1671" y="1089"/>
                    <a:pt x="1" y="2810"/>
                  </a:cubicBezTo>
                  <a:cubicBezTo>
                    <a:pt x="563" y="5973"/>
                    <a:pt x="1625" y="9043"/>
                    <a:pt x="3144" y="11873"/>
                  </a:cubicBezTo>
                  <a:cubicBezTo>
                    <a:pt x="4715" y="9486"/>
                    <a:pt x="7487" y="7698"/>
                    <a:pt x="10231" y="6905"/>
                  </a:cubicBezTo>
                  <a:cubicBezTo>
                    <a:pt x="9088" y="4660"/>
                    <a:pt x="7959" y="2498"/>
                    <a:pt x="6815" y="259"/>
                  </a:cubicBezTo>
                  <a:cubicBezTo>
                    <a:pt x="6742" y="115"/>
                    <a:pt x="6594" y="13"/>
                    <a:pt x="6431" y="9"/>
                  </a:cubicBezTo>
                  <a:cubicBezTo>
                    <a:pt x="6312" y="3"/>
                    <a:pt x="6195" y="0"/>
                    <a:pt x="6078"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34;p41"/>
            <p:cNvSpPr/>
            <p:nvPr/>
          </p:nvSpPr>
          <p:spPr>
            <a:xfrm>
              <a:off x="5794475" y="2212842"/>
              <a:ext cx="870797" cy="997378"/>
            </a:xfrm>
            <a:custGeom>
              <a:avLst/>
              <a:gdLst/>
              <a:ahLst/>
              <a:cxnLst/>
              <a:rect l="l" t="t" r="r" b="b"/>
              <a:pathLst>
                <a:path w="9122" h="10448" extrusionOk="0">
                  <a:moveTo>
                    <a:pt x="4959" y="1"/>
                  </a:moveTo>
                  <a:cubicBezTo>
                    <a:pt x="3113" y="1"/>
                    <a:pt x="1444" y="684"/>
                    <a:pt x="0" y="1811"/>
                  </a:cubicBezTo>
                  <a:cubicBezTo>
                    <a:pt x="938" y="4849"/>
                    <a:pt x="1894" y="7728"/>
                    <a:pt x="3181" y="10448"/>
                  </a:cubicBezTo>
                  <a:cubicBezTo>
                    <a:pt x="4778" y="8780"/>
                    <a:pt x="6954" y="7531"/>
                    <a:pt x="9121" y="6906"/>
                  </a:cubicBezTo>
                  <a:cubicBezTo>
                    <a:pt x="7978" y="4661"/>
                    <a:pt x="6849" y="2499"/>
                    <a:pt x="5705" y="260"/>
                  </a:cubicBezTo>
                  <a:cubicBezTo>
                    <a:pt x="5632" y="116"/>
                    <a:pt x="5484" y="14"/>
                    <a:pt x="5321" y="10"/>
                  </a:cubicBezTo>
                  <a:cubicBezTo>
                    <a:pt x="5199" y="4"/>
                    <a:pt x="5079" y="1"/>
                    <a:pt x="4959"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5;p41"/>
            <p:cNvSpPr/>
            <p:nvPr/>
          </p:nvSpPr>
          <p:spPr>
            <a:xfrm>
              <a:off x="5988524" y="2871918"/>
              <a:ext cx="742783" cy="698776"/>
            </a:xfrm>
            <a:custGeom>
              <a:avLst/>
              <a:gdLst/>
              <a:ahLst/>
              <a:cxnLst/>
              <a:rect l="l" t="t" r="r" b="b"/>
              <a:pathLst>
                <a:path w="7781" h="7320" extrusionOk="0">
                  <a:moveTo>
                    <a:pt x="7088" y="1"/>
                  </a:moveTo>
                  <a:cubicBezTo>
                    <a:pt x="4215" y="726"/>
                    <a:pt x="1159" y="2240"/>
                    <a:pt x="1" y="4969"/>
                  </a:cubicBezTo>
                  <a:cubicBezTo>
                    <a:pt x="414" y="5801"/>
                    <a:pt x="913" y="6590"/>
                    <a:pt x="1476" y="7320"/>
                  </a:cubicBezTo>
                  <a:cubicBezTo>
                    <a:pt x="2889" y="4446"/>
                    <a:pt x="5123" y="2394"/>
                    <a:pt x="7780" y="770"/>
                  </a:cubicBezTo>
                  <a:cubicBezTo>
                    <a:pt x="7531" y="491"/>
                    <a:pt x="7430" y="404"/>
                    <a:pt x="7088"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8" name="Google Shape;1336;p41"/>
            <p:cNvSpPr/>
            <p:nvPr/>
          </p:nvSpPr>
          <p:spPr>
            <a:xfrm>
              <a:off x="5988524" y="3178310"/>
              <a:ext cx="233498" cy="392345"/>
            </a:xfrm>
            <a:custGeom>
              <a:avLst/>
              <a:gdLst/>
              <a:ahLst/>
              <a:cxnLst/>
              <a:rect l="l" t="t" r="r" b="b"/>
              <a:pathLst>
                <a:path w="2446" h="4110" extrusionOk="0">
                  <a:moveTo>
                    <a:pt x="1135" y="0"/>
                  </a:moveTo>
                  <a:cubicBezTo>
                    <a:pt x="669" y="519"/>
                    <a:pt x="279" y="1106"/>
                    <a:pt x="1" y="1759"/>
                  </a:cubicBezTo>
                  <a:cubicBezTo>
                    <a:pt x="414" y="2591"/>
                    <a:pt x="913" y="3380"/>
                    <a:pt x="1476" y="4110"/>
                  </a:cubicBezTo>
                  <a:cubicBezTo>
                    <a:pt x="1764" y="3524"/>
                    <a:pt x="2095" y="2981"/>
                    <a:pt x="2446" y="2462"/>
                  </a:cubicBezTo>
                  <a:cubicBezTo>
                    <a:pt x="1975" y="1668"/>
                    <a:pt x="1552" y="842"/>
                    <a:pt x="1135"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9" name="Google Shape;1337;p41"/>
            <p:cNvSpPr/>
            <p:nvPr/>
          </p:nvSpPr>
          <p:spPr>
            <a:xfrm>
              <a:off x="6129312" y="2890435"/>
              <a:ext cx="1420462" cy="1271161"/>
            </a:xfrm>
            <a:custGeom>
              <a:avLst/>
              <a:gdLst/>
              <a:ahLst/>
              <a:cxnLst/>
              <a:rect l="l" t="t" r="r" b="b"/>
              <a:pathLst>
                <a:path w="14880" h="13316" extrusionOk="0">
                  <a:moveTo>
                    <a:pt x="9827" y="0"/>
                  </a:moveTo>
                  <a:cubicBezTo>
                    <a:pt x="9766" y="0"/>
                    <a:pt x="9706" y="1"/>
                    <a:pt x="9645" y="4"/>
                  </a:cubicBezTo>
                  <a:cubicBezTo>
                    <a:pt x="8565" y="52"/>
                    <a:pt x="7531" y="436"/>
                    <a:pt x="6517" y="816"/>
                  </a:cubicBezTo>
                  <a:cubicBezTo>
                    <a:pt x="6431" y="715"/>
                    <a:pt x="6369" y="643"/>
                    <a:pt x="6305" y="576"/>
                  </a:cubicBezTo>
                  <a:cubicBezTo>
                    <a:pt x="3648" y="2200"/>
                    <a:pt x="1414" y="4252"/>
                    <a:pt x="1" y="7126"/>
                  </a:cubicBezTo>
                  <a:cubicBezTo>
                    <a:pt x="2495" y="10364"/>
                    <a:pt x="6325" y="12580"/>
                    <a:pt x="10362" y="13316"/>
                  </a:cubicBezTo>
                  <a:cubicBezTo>
                    <a:pt x="10852" y="12897"/>
                    <a:pt x="11198" y="12191"/>
                    <a:pt x="11482" y="11615"/>
                  </a:cubicBezTo>
                  <a:cubicBezTo>
                    <a:pt x="11765" y="11032"/>
                    <a:pt x="11770" y="10269"/>
                    <a:pt x="11318" y="9812"/>
                  </a:cubicBezTo>
                  <a:cubicBezTo>
                    <a:pt x="11129" y="9619"/>
                    <a:pt x="10856" y="9525"/>
                    <a:pt x="10588" y="9525"/>
                  </a:cubicBezTo>
                  <a:cubicBezTo>
                    <a:pt x="10213" y="9525"/>
                    <a:pt x="9847" y="9709"/>
                    <a:pt x="9732" y="10067"/>
                  </a:cubicBezTo>
                  <a:cubicBezTo>
                    <a:pt x="8305" y="8674"/>
                    <a:pt x="6580" y="6972"/>
                    <a:pt x="5152" y="5578"/>
                  </a:cubicBezTo>
                  <a:lnTo>
                    <a:pt x="5152" y="5578"/>
                  </a:lnTo>
                  <a:cubicBezTo>
                    <a:pt x="5475" y="5667"/>
                    <a:pt x="5814" y="5708"/>
                    <a:pt x="6160" y="5708"/>
                  </a:cubicBezTo>
                  <a:cubicBezTo>
                    <a:pt x="7281" y="5708"/>
                    <a:pt x="8468" y="5281"/>
                    <a:pt x="9386" y="4708"/>
                  </a:cubicBezTo>
                  <a:cubicBezTo>
                    <a:pt x="9765" y="5866"/>
                    <a:pt x="10328" y="7303"/>
                    <a:pt x="10708" y="8461"/>
                  </a:cubicBezTo>
                  <a:cubicBezTo>
                    <a:pt x="11905" y="8390"/>
                    <a:pt x="13471" y="8231"/>
                    <a:pt x="14667" y="8155"/>
                  </a:cubicBezTo>
                  <a:cubicBezTo>
                    <a:pt x="14879" y="7649"/>
                    <a:pt x="14759" y="6900"/>
                    <a:pt x="14451" y="6448"/>
                  </a:cubicBezTo>
                  <a:cubicBezTo>
                    <a:pt x="14144" y="5999"/>
                    <a:pt x="13613" y="5717"/>
                    <a:pt x="13069" y="5717"/>
                  </a:cubicBezTo>
                  <a:cubicBezTo>
                    <a:pt x="13061" y="5717"/>
                    <a:pt x="13052" y="5717"/>
                    <a:pt x="13043" y="5718"/>
                  </a:cubicBezTo>
                  <a:cubicBezTo>
                    <a:pt x="13231" y="4968"/>
                    <a:pt x="13187" y="4118"/>
                    <a:pt x="13197" y="3344"/>
                  </a:cubicBezTo>
                  <a:cubicBezTo>
                    <a:pt x="13207" y="2570"/>
                    <a:pt x="13024" y="1767"/>
                    <a:pt x="12548" y="1162"/>
                  </a:cubicBezTo>
                  <a:cubicBezTo>
                    <a:pt x="11918" y="354"/>
                    <a:pt x="10854" y="0"/>
                    <a:pt x="9827"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338;p41"/>
            <p:cNvSpPr/>
            <p:nvPr/>
          </p:nvSpPr>
          <p:spPr>
            <a:xfrm>
              <a:off x="7168277" y="3618903"/>
              <a:ext cx="349674" cy="78374"/>
            </a:xfrm>
            <a:custGeom>
              <a:avLst/>
              <a:gdLst/>
              <a:ahLst/>
              <a:cxnLst/>
              <a:rect l="l" t="t" r="r" b="b"/>
              <a:pathLst>
                <a:path w="3663" h="821" extrusionOk="0">
                  <a:moveTo>
                    <a:pt x="1771" y="0"/>
                  </a:moveTo>
                  <a:cubicBezTo>
                    <a:pt x="1075" y="0"/>
                    <a:pt x="430" y="244"/>
                    <a:pt x="0" y="820"/>
                  </a:cubicBezTo>
                  <a:cubicBezTo>
                    <a:pt x="1129" y="743"/>
                    <a:pt x="2538" y="603"/>
                    <a:pt x="3662" y="532"/>
                  </a:cubicBezTo>
                  <a:cubicBezTo>
                    <a:pt x="3070" y="199"/>
                    <a:pt x="2399" y="0"/>
                    <a:pt x="1771"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1" name="Google Shape;1339;p41"/>
            <p:cNvSpPr/>
            <p:nvPr/>
          </p:nvSpPr>
          <p:spPr>
            <a:xfrm>
              <a:off x="5540389" y="2402691"/>
              <a:ext cx="387763" cy="1082720"/>
            </a:xfrm>
            <a:custGeom>
              <a:avLst/>
              <a:gdLst/>
              <a:ahLst/>
              <a:cxnLst/>
              <a:rect l="l" t="t" r="r" b="b"/>
              <a:pathLst>
                <a:path w="4062" h="11342" extrusionOk="0">
                  <a:moveTo>
                    <a:pt x="2048" y="1"/>
                  </a:moveTo>
                  <a:cubicBezTo>
                    <a:pt x="1063" y="918"/>
                    <a:pt x="505" y="2279"/>
                    <a:pt x="347" y="3634"/>
                  </a:cubicBezTo>
                  <a:cubicBezTo>
                    <a:pt x="159" y="5243"/>
                    <a:pt x="0" y="6440"/>
                    <a:pt x="284" y="8035"/>
                  </a:cubicBezTo>
                  <a:cubicBezTo>
                    <a:pt x="451" y="8953"/>
                    <a:pt x="957" y="10237"/>
                    <a:pt x="1662" y="11020"/>
                  </a:cubicBezTo>
                  <a:cubicBezTo>
                    <a:pt x="1854" y="11231"/>
                    <a:pt x="2122" y="11342"/>
                    <a:pt x="2396" y="11342"/>
                  </a:cubicBezTo>
                  <a:cubicBezTo>
                    <a:pt x="2534" y="11342"/>
                    <a:pt x="2674" y="11314"/>
                    <a:pt x="2807" y="11255"/>
                  </a:cubicBezTo>
                  <a:cubicBezTo>
                    <a:pt x="3239" y="11058"/>
                    <a:pt x="3725" y="10832"/>
                    <a:pt x="4061" y="10703"/>
                  </a:cubicBezTo>
                  <a:cubicBezTo>
                    <a:pt x="3676" y="10078"/>
                    <a:pt x="3421" y="9366"/>
                    <a:pt x="3277" y="8617"/>
                  </a:cubicBezTo>
                  <a:cubicBezTo>
                    <a:pt x="3018" y="7267"/>
                    <a:pt x="3143" y="5806"/>
                    <a:pt x="3614" y="4551"/>
                  </a:cubicBezTo>
                  <a:cubicBezTo>
                    <a:pt x="3514" y="2836"/>
                    <a:pt x="3062" y="1192"/>
                    <a:pt x="2048"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40;p41"/>
            <p:cNvSpPr/>
            <p:nvPr/>
          </p:nvSpPr>
          <p:spPr>
            <a:xfrm>
              <a:off x="6889374" y="1935563"/>
              <a:ext cx="202378" cy="240562"/>
            </a:xfrm>
            <a:custGeom>
              <a:avLst/>
              <a:gdLst/>
              <a:ahLst/>
              <a:cxnLst/>
              <a:rect l="l" t="t" r="r" b="b"/>
              <a:pathLst>
                <a:path w="2120" h="2520" extrusionOk="0">
                  <a:moveTo>
                    <a:pt x="1024" y="0"/>
                  </a:moveTo>
                  <a:cubicBezTo>
                    <a:pt x="990" y="0"/>
                    <a:pt x="957" y="3"/>
                    <a:pt x="923" y="7"/>
                  </a:cubicBezTo>
                  <a:cubicBezTo>
                    <a:pt x="520" y="65"/>
                    <a:pt x="216" y="426"/>
                    <a:pt x="101" y="814"/>
                  </a:cubicBezTo>
                  <a:cubicBezTo>
                    <a:pt x="1" y="1156"/>
                    <a:pt x="20" y="1516"/>
                    <a:pt x="54" y="1872"/>
                  </a:cubicBezTo>
                  <a:cubicBezTo>
                    <a:pt x="63" y="1983"/>
                    <a:pt x="112" y="2092"/>
                    <a:pt x="193" y="2170"/>
                  </a:cubicBezTo>
                  <a:cubicBezTo>
                    <a:pt x="318" y="2290"/>
                    <a:pt x="534" y="2438"/>
                    <a:pt x="870" y="2496"/>
                  </a:cubicBezTo>
                  <a:cubicBezTo>
                    <a:pt x="969" y="2513"/>
                    <a:pt x="1068" y="2519"/>
                    <a:pt x="1164" y="2519"/>
                  </a:cubicBezTo>
                  <a:cubicBezTo>
                    <a:pt x="1321" y="2519"/>
                    <a:pt x="1469" y="2501"/>
                    <a:pt x="1591" y="2478"/>
                  </a:cubicBezTo>
                  <a:cubicBezTo>
                    <a:pt x="1788" y="2444"/>
                    <a:pt x="1942" y="2290"/>
                    <a:pt x="1986" y="2092"/>
                  </a:cubicBezTo>
                  <a:cubicBezTo>
                    <a:pt x="2068" y="1689"/>
                    <a:pt x="2120" y="1280"/>
                    <a:pt x="2019" y="881"/>
                  </a:cubicBezTo>
                  <a:cubicBezTo>
                    <a:pt x="1898" y="424"/>
                    <a:pt x="1488" y="0"/>
                    <a:pt x="1024"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3" name="Google Shape;1341;p41"/>
            <p:cNvSpPr/>
            <p:nvPr/>
          </p:nvSpPr>
          <p:spPr>
            <a:xfrm>
              <a:off x="5735392" y="2660403"/>
              <a:ext cx="192736" cy="809415"/>
            </a:xfrm>
            <a:custGeom>
              <a:avLst/>
              <a:gdLst/>
              <a:ahLst/>
              <a:cxnLst/>
              <a:rect l="l" t="t" r="r" b="b"/>
              <a:pathLst>
                <a:path w="2019" h="8479" extrusionOk="0">
                  <a:moveTo>
                    <a:pt x="1302" y="1"/>
                  </a:moveTo>
                  <a:cubicBezTo>
                    <a:pt x="0" y="2722"/>
                    <a:pt x="34" y="5744"/>
                    <a:pt x="932" y="8478"/>
                  </a:cubicBezTo>
                  <a:cubicBezTo>
                    <a:pt x="1316" y="8301"/>
                    <a:pt x="1724" y="8118"/>
                    <a:pt x="2018" y="8003"/>
                  </a:cubicBezTo>
                  <a:cubicBezTo>
                    <a:pt x="1633" y="7378"/>
                    <a:pt x="1378" y="6666"/>
                    <a:pt x="1234" y="5917"/>
                  </a:cubicBezTo>
                  <a:cubicBezTo>
                    <a:pt x="975" y="4567"/>
                    <a:pt x="1100" y="3106"/>
                    <a:pt x="1571" y="1851"/>
                  </a:cubicBezTo>
                  <a:cubicBezTo>
                    <a:pt x="1533" y="1217"/>
                    <a:pt x="1446" y="593"/>
                    <a:pt x="1302"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342;p41"/>
            <p:cNvSpPr/>
            <p:nvPr/>
          </p:nvSpPr>
          <p:spPr>
            <a:xfrm>
              <a:off x="5354549" y="1459367"/>
              <a:ext cx="1108495" cy="975040"/>
            </a:xfrm>
            <a:custGeom>
              <a:avLst/>
              <a:gdLst/>
              <a:ahLst/>
              <a:cxnLst/>
              <a:rect l="l" t="t" r="r" b="b"/>
              <a:pathLst>
                <a:path w="11612" h="10214" extrusionOk="0">
                  <a:moveTo>
                    <a:pt x="7109" y="0"/>
                  </a:moveTo>
                  <a:cubicBezTo>
                    <a:pt x="5316" y="0"/>
                    <a:pt x="2520" y="1203"/>
                    <a:pt x="1366" y="2492"/>
                  </a:cubicBezTo>
                  <a:cubicBezTo>
                    <a:pt x="178" y="3823"/>
                    <a:pt x="1" y="5155"/>
                    <a:pt x="520" y="6861"/>
                  </a:cubicBezTo>
                  <a:cubicBezTo>
                    <a:pt x="1236" y="9192"/>
                    <a:pt x="3074" y="10214"/>
                    <a:pt x="5033" y="10214"/>
                  </a:cubicBezTo>
                  <a:cubicBezTo>
                    <a:pt x="6845" y="10214"/>
                    <a:pt x="8761" y="9339"/>
                    <a:pt x="9988" y="7817"/>
                  </a:cubicBezTo>
                  <a:cubicBezTo>
                    <a:pt x="11463" y="5986"/>
                    <a:pt x="11612" y="3060"/>
                    <a:pt x="9982" y="1368"/>
                  </a:cubicBezTo>
                  <a:cubicBezTo>
                    <a:pt x="9079" y="431"/>
                    <a:pt x="8560" y="52"/>
                    <a:pt x="7262" y="3"/>
                  </a:cubicBezTo>
                  <a:cubicBezTo>
                    <a:pt x="7212" y="1"/>
                    <a:pt x="7161" y="0"/>
                    <a:pt x="7109"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343;p41"/>
            <p:cNvSpPr/>
            <p:nvPr/>
          </p:nvSpPr>
          <p:spPr>
            <a:xfrm>
              <a:off x="5354549" y="1599964"/>
              <a:ext cx="544701" cy="834235"/>
            </a:xfrm>
            <a:custGeom>
              <a:avLst/>
              <a:gdLst/>
              <a:ahLst/>
              <a:cxnLst/>
              <a:rect l="l" t="t" r="r" b="b"/>
              <a:pathLst>
                <a:path w="5706" h="8739" extrusionOk="0">
                  <a:moveTo>
                    <a:pt x="2635" y="1"/>
                  </a:moveTo>
                  <a:lnTo>
                    <a:pt x="2635" y="1"/>
                  </a:lnTo>
                  <a:cubicBezTo>
                    <a:pt x="2125" y="318"/>
                    <a:pt x="1683" y="668"/>
                    <a:pt x="1366" y="1019"/>
                  </a:cubicBezTo>
                  <a:cubicBezTo>
                    <a:pt x="178" y="2350"/>
                    <a:pt x="1" y="3682"/>
                    <a:pt x="520" y="5388"/>
                  </a:cubicBezTo>
                  <a:cubicBezTo>
                    <a:pt x="1236" y="7718"/>
                    <a:pt x="3077" y="8738"/>
                    <a:pt x="5035" y="8738"/>
                  </a:cubicBezTo>
                  <a:cubicBezTo>
                    <a:pt x="5257" y="8738"/>
                    <a:pt x="5481" y="8725"/>
                    <a:pt x="5705" y="8699"/>
                  </a:cubicBezTo>
                  <a:cubicBezTo>
                    <a:pt x="4855" y="8353"/>
                    <a:pt x="4086" y="7766"/>
                    <a:pt x="3447" y="6810"/>
                  </a:cubicBezTo>
                  <a:cubicBezTo>
                    <a:pt x="2034" y="4922"/>
                    <a:pt x="1582" y="2072"/>
                    <a:pt x="2635"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6" name="Google Shape;1344;p41"/>
            <p:cNvSpPr/>
            <p:nvPr/>
          </p:nvSpPr>
          <p:spPr>
            <a:xfrm>
              <a:off x="5297757" y="1976988"/>
              <a:ext cx="267097" cy="274925"/>
            </a:xfrm>
            <a:custGeom>
              <a:avLst/>
              <a:gdLst/>
              <a:ahLst/>
              <a:cxnLst/>
              <a:rect l="l" t="t" r="r" b="b"/>
              <a:pathLst>
                <a:path w="2798" h="2880" extrusionOk="0">
                  <a:moveTo>
                    <a:pt x="1245" y="1"/>
                  </a:moveTo>
                  <a:cubicBezTo>
                    <a:pt x="995" y="159"/>
                    <a:pt x="731" y="294"/>
                    <a:pt x="480" y="453"/>
                  </a:cubicBezTo>
                  <a:cubicBezTo>
                    <a:pt x="0" y="751"/>
                    <a:pt x="52" y="1553"/>
                    <a:pt x="289" y="2062"/>
                  </a:cubicBezTo>
                  <a:cubicBezTo>
                    <a:pt x="529" y="2572"/>
                    <a:pt x="668" y="2798"/>
                    <a:pt x="1221" y="2880"/>
                  </a:cubicBezTo>
                  <a:cubicBezTo>
                    <a:pt x="1533" y="2851"/>
                    <a:pt x="2081" y="2610"/>
                    <a:pt x="2394" y="2576"/>
                  </a:cubicBezTo>
                  <a:cubicBezTo>
                    <a:pt x="2797" y="1606"/>
                    <a:pt x="2239" y="352"/>
                    <a:pt x="1245"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7" name="Google Shape;1345;p41"/>
            <p:cNvSpPr/>
            <p:nvPr/>
          </p:nvSpPr>
          <p:spPr>
            <a:xfrm>
              <a:off x="5617894" y="1613327"/>
              <a:ext cx="723977" cy="612097"/>
            </a:xfrm>
            <a:custGeom>
              <a:avLst/>
              <a:gdLst/>
              <a:ahLst/>
              <a:cxnLst/>
              <a:rect l="l" t="t" r="r" b="b"/>
              <a:pathLst>
                <a:path w="7584" h="6412" extrusionOk="0">
                  <a:moveTo>
                    <a:pt x="4433" y="0"/>
                  </a:moveTo>
                  <a:cubicBezTo>
                    <a:pt x="2936" y="0"/>
                    <a:pt x="1298" y="852"/>
                    <a:pt x="649" y="2152"/>
                  </a:cubicBezTo>
                  <a:cubicBezTo>
                    <a:pt x="0" y="3450"/>
                    <a:pt x="597" y="5186"/>
                    <a:pt x="1837" y="5940"/>
                  </a:cubicBezTo>
                  <a:cubicBezTo>
                    <a:pt x="2360" y="6260"/>
                    <a:pt x="2965" y="6411"/>
                    <a:pt x="3575" y="6411"/>
                  </a:cubicBezTo>
                  <a:cubicBezTo>
                    <a:pt x="4411" y="6411"/>
                    <a:pt x="5257" y="6129"/>
                    <a:pt x="5921" y="5612"/>
                  </a:cubicBezTo>
                  <a:cubicBezTo>
                    <a:pt x="6983" y="4782"/>
                    <a:pt x="7584" y="3325"/>
                    <a:pt x="7229" y="2023"/>
                  </a:cubicBezTo>
                  <a:cubicBezTo>
                    <a:pt x="6837" y="596"/>
                    <a:pt x="5684" y="0"/>
                    <a:pt x="4433"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46;p41"/>
            <p:cNvSpPr/>
            <p:nvPr/>
          </p:nvSpPr>
          <p:spPr>
            <a:xfrm>
              <a:off x="5784358" y="1618767"/>
              <a:ext cx="303853" cy="606560"/>
            </a:xfrm>
            <a:custGeom>
              <a:avLst/>
              <a:gdLst/>
              <a:ahLst/>
              <a:cxnLst/>
              <a:rect l="l" t="t" r="r" b="b"/>
              <a:pathLst>
                <a:path w="3183" h="6354" extrusionOk="0">
                  <a:moveTo>
                    <a:pt x="1996" y="1"/>
                  </a:moveTo>
                  <a:lnTo>
                    <a:pt x="1996" y="1"/>
                  </a:lnTo>
                  <a:cubicBezTo>
                    <a:pt x="1308" y="116"/>
                    <a:pt x="621" y="394"/>
                    <a:pt x="53" y="798"/>
                  </a:cubicBezTo>
                  <a:cubicBezTo>
                    <a:pt x="0" y="1226"/>
                    <a:pt x="140" y="1678"/>
                    <a:pt x="443" y="1990"/>
                  </a:cubicBezTo>
                  <a:cubicBezTo>
                    <a:pt x="827" y="2399"/>
                    <a:pt x="1462" y="2601"/>
                    <a:pt x="1654" y="3129"/>
                  </a:cubicBezTo>
                  <a:cubicBezTo>
                    <a:pt x="1817" y="3576"/>
                    <a:pt x="1582" y="4062"/>
                    <a:pt x="1356" y="4484"/>
                  </a:cubicBezTo>
                  <a:cubicBezTo>
                    <a:pt x="1063" y="5018"/>
                    <a:pt x="774" y="5551"/>
                    <a:pt x="481" y="6085"/>
                  </a:cubicBezTo>
                  <a:cubicBezTo>
                    <a:pt x="894" y="6262"/>
                    <a:pt x="1342" y="6349"/>
                    <a:pt x="1798" y="6354"/>
                  </a:cubicBezTo>
                  <a:cubicBezTo>
                    <a:pt x="2524" y="5344"/>
                    <a:pt x="3182" y="4182"/>
                    <a:pt x="2850" y="3013"/>
                  </a:cubicBezTo>
                  <a:cubicBezTo>
                    <a:pt x="2721" y="2563"/>
                    <a:pt x="2451" y="2163"/>
                    <a:pt x="2221" y="1749"/>
                  </a:cubicBezTo>
                  <a:cubicBezTo>
                    <a:pt x="1996" y="1336"/>
                    <a:pt x="1808" y="875"/>
                    <a:pt x="1861" y="409"/>
                  </a:cubicBezTo>
                  <a:cubicBezTo>
                    <a:pt x="1880" y="265"/>
                    <a:pt x="1928" y="130"/>
                    <a:pt x="1996"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47;p41"/>
            <p:cNvSpPr/>
            <p:nvPr/>
          </p:nvSpPr>
          <p:spPr>
            <a:xfrm>
              <a:off x="5955976" y="1613327"/>
              <a:ext cx="241899" cy="612001"/>
            </a:xfrm>
            <a:custGeom>
              <a:avLst/>
              <a:gdLst/>
              <a:ahLst/>
              <a:cxnLst/>
              <a:rect l="l" t="t" r="r" b="b"/>
              <a:pathLst>
                <a:path w="2534" h="6411" extrusionOk="0">
                  <a:moveTo>
                    <a:pt x="881" y="1"/>
                  </a:moveTo>
                  <a:cubicBezTo>
                    <a:pt x="655" y="1"/>
                    <a:pt x="426" y="20"/>
                    <a:pt x="198" y="58"/>
                  </a:cubicBezTo>
                  <a:cubicBezTo>
                    <a:pt x="130" y="187"/>
                    <a:pt x="82" y="322"/>
                    <a:pt x="63" y="466"/>
                  </a:cubicBezTo>
                  <a:cubicBezTo>
                    <a:pt x="10" y="932"/>
                    <a:pt x="198" y="1393"/>
                    <a:pt x="423" y="1806"/>
                  </a:cubicBezTo>
                  <a:cubicBezTo>
                    <a:pt x="653" y="2220"/>
                    <a:pt x="923" y="2620"/>
                    <a:pt x="1052" y="3070"/>
                  </a:cubicBezTo>
                  <a:cubicBezTo>
                    <a:pt x="1384" y="4239"/>
                    <a:pt x="726" y="5401"/>
                    <a:pt x="0" y="6411"/>
                  </a:cubicBezTo>
                  <a:cubicBezTo>
                    <a:pt x="307" y="6411"/>
                    <a:pt x="620" y="6377"/>
                    <a:pt x="923" y="6304"/>
                  </a:cubicBezTo>
                  <a:cubicBezTo>
                    <a:pt x="1802" y="5526"/>
                    <a:pt x="2533" y="4321"/>
                    <a:pt x="2389" y="3263"/>
                  </a:cubicBezTo>
                  <a:cubicBezTo>
                    <a:pt x="2297" y="2580"/>
                    <a:pt x="1995" y="1932"/>
                    <a:pt x="1922" y="1245"/>
                  </a:cubicBezTo>
                  <a:cubicBezTo>
                    <a:pt x="1884" y="899"/>
                    <a:pt x="1928" y="524"/>
                    <a:pt x="2061" y="202"/>
                  </a:cubicBezTo>
                  <a:cubicBezTo>
                    <a:pt x="1692" y="65"/>
                    <a:pt x="1292" y="1"/>
                    <a:pt x="881"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48;p41"/>
            <p:cNvSpPr/>
            <p:nvPr/>
          </p:nvSpPr>
          <p:spPr>
            <a:xfrm>
              <a:off x="6017827" y="2397345"/>
              <a:ext cx="480456" cy="405901"/>
            </a:xfrm>
            <a:custGeom>
              <a:avLst/>
              <a:gdLst/>
              <a:ahLst/>
              <a:cxnLst/>
              <a:rect l="l" t="t" r="r" b="b"/>
              <a:pathLst>
                <a:path w="5033" h="4252" extrusionOk="0">
                  <a:moveTo>
                    <a:pt x="3465" y="0"/>
                  </a:moveTo>
                  <a:cubicBezTo>
                    <a:pt x="2152" y="0"/>
                    <a:pt x="847" y="597"/>
                    <a:pt x="1" y="1604"/>
                  </a:cubicBezTo>
                  <a:cubicBezTo>
                    <a:pt x="424" y="2411"/>
                    <a:pt x="919" y="3444"/>
                    <a:pt x="1347" y="4252"/>
                  </a:cubicBezTo>
                  <a:cubicBezTo>
                    <a:pt x="1993" y="3559"/>
                    <a:pt x="3012" y="2825"/>
                    <a:pt x="4429" y="2825"/>
                  </a:cubicBezTo>
                  <a:cubicBezTo>
                    <a:pt x="4623" y="2825"/>
                    <a:pt x="4824" y="2838"/>
                    <a:pt x="5033" y="2868"/>
                  </a:cubicBezTo>
                  <a:lnTo>
                    <a:pt x="3797" y="13"/>
                  </a:lnTo>
                  <a:cubicBezTo>
                    <a:pt x="3687" y="5"/>
                    <a:pt x="3576" y="0"/>
                    <a:pt x="3465"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1" name="Google Shape;1349;p41"/>
            <p:cNvSpPr/>
            <p:nvPr/>
          </p:nvSpPr>
          <p:spPr>
            <a:xfrm>
              <a:off x="5637557" y="1596814"/>
              <a:ext cx="696484" cy="645031"/>
            </a:xfrm>
            <a:custGeom>
              <a:avLst/>
              <a:gdLst/>
              <a:ahLst/>
              <a:cxnLst/>
              <a:rect l="l" t="t" r="r" b="b"/>
              <a:pathLst>
                <a:path w="7296" h="6757" extrusionOk="0">
                  <a:moveTo>
                    <a:pt x="4226" y="346"/>
                  </a:moveTo>
                  <a:cubicBezTo>
                    <a:pt x="4523" y="346"/>
                    <a:pt x="4816" y="384"/>
                    <a:pt x="5091" y="457"/>
                  </a:cubicBezTo>
                  <a:cubicBezTo>
                    <a:pt x="5297" y="509"/>
                    <a:pt x="5494" y="586"/>
                    <a:pt x="5672" y="688"/>
                  </a:cubicBezTo>
                  <a:cubicBezTo>
                    <a:pt x="5945" y="836"/>
                    <a:pt x="6186" y="1034"/>
                    <a:pt x="6388" y="1293"/>
                  </a:cubicBezTo>
                  <a:cubicBezTo>
                    <a:pt x="6590" y="1547"/>
                    <a:pt x="6748" y="1859"/>
                    <a:pt x="6854" y="2245"/>
                  </a:cubicBezTo>
                  <a:cubicBezTo>
                    <a:pt x="6921" y="2480"/>
                    <a:pt x="6950" y="2724"/>
                    <a:pt x="6950" y="2975"/>
                  </a:cubicBezTo>
                  <a:cubicBezTo>
                    <a:pt x="6950" y="3479"/>
                    <a:pt x="6821" y="3989"/>
                    <a:pt x="6584" y="4450"/>
                  </a:cubicBezTo>
                  <a:cubicBezTo>
                    <a:pt x="6349" y="4916"/>
                    <a:pt x="6013" y="5330"/>
                    <a:pt x="5604" y="5647"/>
                  </a:cubicBezTo>
                  <a:cubicBezTo>
                    <a:pt x="5293" y="5892"/>
                    <a:pt x="4932" y="6084"/>
                    <a:pt x="4547" y="6213"/>
                  </a:cubicBezTo>
                  <a:cubicBezTo>
                    <a:pt x="4168" y="6344"/>
                    <a:pt x="3764" y="6411"/>
                    <a:pt x="3365" y="6411"/>
                  </a:cubicBezTo>
                  <a:cubicBezTo>
                    <a:pt x="2784" y="6411"/>
                    <a:pt x="2212" y="6266"/>
                    <a:pt x="1717" y="5969"/>
                  </a:cubicBezTo>
                  <a:cubicBezTo>
                    <a:pt x="1298" y="5709"/>
                    <a:pt x="957" y="5335"/>
                    <a:pt x="722" y="4897"/>
                  </a:cubicBezTo>
                  <a:cubicBezTo>
                    <a:pt x="482" y="4465"/>
                    <a:pt x="352" y="3969"/>
                    <a:pt x="352" y="3489"/>
                  </a:cubicBezTo>
                  <a:cubicBezTo>
                    <a:pt x="352" y="3110"/>
                    <a:pt x="429" y="2739"/>
                    <a:pt x="597" y="2403"/>
                  </a:cubicBezTo>
                  <a:cubicBezTo>
                    <a:pt x="751" y="2095"/>
                    <a:pt x="962" y="1817"/>
                    <a:pt x="1217" y="1566"/>
                  </a:cubicBezTo>
                  <a:cubicBezTo>
                    <a:pt x="1602" y="1187"/>
                    <a:pt x="2086" y="884"/>
                    <a:pt x="2605" y="673"/>
                  </a:cubicBezTo>
                  <a:cubicBezTo>
                    <a:pt x="3130" y="462"/>
                    <a:pt x="3692" y="346"/>
                    <a:pt x="4226" y="346"/>
                  </a:cubicBezTo>
                  <a:close/>
                  <a:moveTo>
                    <a:pt x="4226" y="0"/>
                  </a:moveTo>
                  <a:cubicBezTo>
                    <a:pt x="3447" y="0"/>
                    <a:pt x="2634" y="221"/>
                    <a:pt x="1933" y="610"/>
                  </a:cubicBezTo>
                  <a:cubicBezTo>
                    <a:pt x="1582" y="803"/>
                    <a:pt x="1256" y="1043"/>
                    <a:pt x="977" y="1316"/>
                  </a:cubicBezTo>
                  <a:cubicBezTo>
                    <a:pt x="693" y="1591"/>
                    <a:pt x="458" y="1903"/>
                    <a:pt x="289" y="2249"/>
                  </a:cubicBezTo>
                  <a:cubicBezTo>
                    <a:pt x="92" y="2638"/>
                    <a:pt x="1" y="3061"/>
                    <a:pt x="1" y="3489"/>
                  </a:cubicBezTo>
                  <a:cubicBezTo>
                    <a:pt x="1" y="4032"/>
                    <a:pt x="150" y="4580"/>
                    <a:pt x="414" y="5065"/>
                  </a:cubicBezTo>
                  <a:cubicBezTo>
                    <a:pt x="679" y="5550"/>
                    <a:pt x="1063" y="5973"/>
                    <a:pt x="1538" y="6262"/>
                  </a:cubicBezTo>
                  <a:cubicBezTo>
                    <a:pt x="2092" y="6603"/>
                    <a:pt x="2726" y="6757"/>
                    <a:pt x="3365" y="6757"/>
                  </a:cubicBezTo>
                  <a:cubicBezTo>
                    <a:pt x="3802" y="6757"/>
                    <a:pt x="4244" y="6685"/>
                    <a:pt x="4663" y="6546"/>
                  </a:cubicBezTo>
                  <a:cubicBezTo>
                    <a:pt x="5076" y="6401"/>
                    <a:pt x="5475" y="6195"/>
                    <a:pt x="5821" y="5920"/>
                  </a:cubicBezTo>
                  <a:cubicBezTo>
                    <a:pt x="6267" y="5570"/>
                    <a:pt x="6637" y="5118"/>
                    <a:pt x="6892" y="4609"/>
                  </a:cubicBezTo>
                  <a:cubicBezTo>
                    <a:pt x="7152" y="4099"/>
                    <a:pt x="7296" y="3536"/>
                    <a:pt x="7296" y="2975"/>
                  </a:cubicBezTo>
                  <a:cubicBezTo>
                    <a:pt x="7296" y="2696"/>
                    <a:pt x="7262" y="2422"/>
                    <a:pt x="7190" y="2148"/>
                  </a:cubicBezTo>
                  <a:cubicBezTo>
                    <a:pt x="7085" y="1773"/>
                    <a:pt x="6930" y="1451"/>
                    <a:pt x="6739" y="1178"/>
                  </a:cubicBezTo>
                  <a:cubicBezTo>
                    <a:pt x="6446" y="764"/>
                    <a:pt x="6061" y="471"/>
                    <a:pt x="5628" y="278"/>
                  </a:cubicBezTo>
                  <a:cubicBezTo>
                    <a:pt x="5196" y="87"/>
                    <a:pt x="4716" y="0"/>
                    <a:pt x="4226"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50;p41"/>
            <p:cNvSpPr/>
            <p:nvPr/>
          </p:nvSpPr>
          <p:spPr>
            <a:xfrm>
              <a:off x="6554920" y="3664432"/>
              <a:ext cx="250204" cy="218033"/>
            </a:xfrm>
            <a:custGeom>
              <a:avLst/>
              <a:gdLst/>
              <a:ahLst/>
              <a:cxnLst/>
              <a:rect l="l" t="t" r="r" b="b"/>
              <a:pathLst>
                <a:path w="2621" h="2284" extrusionOk="0">
                  <a:moveTo>
                    <a:pt x="1152" y="1"/>
                  </a:moveTo>
                  <a:cubicBezTo>
                    <a:pt x="739" y="1"/>
                    <a:pt x="344" y="207"/>
                    <a:pt x="140" y="694"/>
                  </a:cubicBezTo>
                  <a:cubicBezTo>
                    <a:pt x="1" y="1031"/>
                    <a:pt x="59" y="1448"/>
                    <a:pt x="309" y="1718"/>
                  </a:cubicBezTo>
                  <a:cubicBezTo>
                    <a:pt x="473" y="1900"/>
                    <a:pt x="703" y="2001"/>
                    <a:pt x="929" y="2097"/>
                  </a:cubicBezTo>
                  <a:cubicBezTo>
                    <a:pt x="1170" y="2196"/>
                    <a:pt x="1436" y="2283"/>
                    <a:pt x="1691" y="2283"/>
                  </a:cubicBezTo>
                  <a:cubicBezTo>
                    <a:pt x="1822" y="2283"/>
                    <a:pt x="1951" y="2260"/>
                    <a:pt x="2072" y="2202"/>
                  </a:cubicBezTo>
                  <a:cubicBezTo>
                    <a:pt x="2447" y="2025"/>
                    <a:pt x="2620" y="1554"/>
                    <a:pt x="2549" y="1146"/>
                  </a:cubicBezTo>
                  <a:cubicBezTo>
                    <a:pt x="2436" y="468"/>
                    <a:pt x="1773" y="1"/>
                    <a:pt x="1152"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51;p41"/>
            <p:cNvSpPr/>
            <p:nvPr/>
          </p:nvSpPr>
          <p:spPr>
            <a:xfrm>
              <a:off x="5690514" y="2387858"/>
              <a:ext cx="409719" cy="960721"/>
            </a:xfrm>
            <a:custGeom>
              <a:avLst/>
              <a:gdLst/>
              <a:ahLst/>
              <a:cxnLst/>
              <a:rect l="l" t="t" r="r" b="b"/>
              <a:pathLst>
                <a:path w="4292" h="10064" extrusionOk="0">
                  <a:moveTo>
                    <a:pt x="1110" y="0"/>
                  </a:moveTo>
                  <a:cubicBezTo>
                    <a:pt x="722" y="304"/>
                    <a:pt x="352" y="635"/>
                    <a:pt x="1" y="1000"/>
                  </a:cubicBezTo>
                  <a:cubicBezTo>
                    <a:pt x="563" y="4163"/>
                    <a:pt x="1625" y="7233"/>
                    <a:pt x="3144" y="10063"/>
                  </a:cubicBezTo>
                  <a:cubicBezTo>
                    <a:pt x="3475" y="9559"/>
                    <a:pt x="3865" y="9083"/>
                    <a:pt x="4291" y="8637"/>
                  </a:cubicBezTo>
                  <a:cubicBezTo>
                    <a:pt x="3004" y="5917"/>
                    <a:pt x="2048" y="3038"/>
                    <a:pt x="1110"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52;p41"/>
            <p:cNvSpPr/>
            <p:nvPr/>
          </p:nvSpPr>
          <p:spPr>
            <a:xfrm>
              <a:off x="6580975" y="3280133"/>
              <a:ext cx="579545" cy="420315"/>
            </a:xfrm>
            <a:custGeom>
              <a:avLst/>
              <a:gdLst/>
              <a:ahLst/>
              <a:cxnLst/>
              <a:rect l="l" t="t" r="r" b="b"/>
              <a:pathLst>
                <a:path w="6071" h="4403" extrusionOk="0">
                  <a:moveTo>
                    <a:pt x="3708" y="0"/>
                  </a:moveTo>
                  <a:cubicBezTo>
                    <a:pt x="2624" y="0"/>
                    <a:pt x="1224" y="1039"/>
                    <a:pt x="0" y="1039"/>
                  </a:cubicBezTo>
                  <a:lnTo>
                    <a:pt x="490" y="1529"/>
                  </a:lnTo>
                  <a:cubicBezTo>
                    <a:pt x="799" y="1611"/>
                    <a:pt x="1123" y="1649"/>
                    <a:pt x="1453" y="1649"/>
                  </a:cubicBezTo>
                  <a:cubicBezTo>
                    <a:pt x="2570" y="1649"/>
                    <a:pt x="3756" y="1221"/>
                    <a:pt x="4676" y="649"/>
                  </a:cubicBezTo>
                  <a:cubicBezTo>
                    <a:pt x="5055" y="1807"/>
                    <a:pt x="5618" y="3244"/>
                    <a:pt x="5998" y="4402"/>
                  </a:cubicBezTo>
                  <a:lnTo>
                    <a:pt x="6031" y="4402"/>
                  </a:lnTo>
                  <a:cubicBezTo>
                    <a:pt x="6070" y="2971"/>
                    <a:pt x="5680" y="1510"/>
                    <a:pt x="4864" y="693"/>
                  </a:cubicBezTo>
                  <a:cubicBezTo>
                    <a:pt x="4557" y="181"/>
                    <a:pt x="4160" y="0"/>
                    <a:pt x="3708"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53;p41"/>
            <p:cNvSpPr/>
            <p:nvPr/>
          </p:nvSpPr>
          <p:spPr>
            <a:xfrm>
              <a:off x="6131353" y="3445377"/>
              <a:ext cx="1018570" cy="718441"/>
            </a:xfrm>
            <a:custGeom>
              <a:avLst/>
              <a:gdLst/>
              <a:ahLst/>
              <a:cxnLst/>
              <a:rect l="l" t="t" r="r" b="b"/>
              <a:pathLst>
                <a:path w="10670" h="7526" extrusionOk="0">
                  <a:moveTo>
                    <a:pt x="769" y="0"/>
                  </a:moveTo>
                  <a:cubicBezTo>
                    <a:pt x="496" y="427"/>
                    <a:pt x="232" y="865"/>
                    <a:pt x="1" y="1336"/>
                  </a:cubicBezTo>
                  <a:cubicBezTo>
                    <a:pt x="2495" y="4574"/>
                    <a:pt x="6325" y="6790"/>
                    <a:pt x="10362" y="7526"/>
                  </a:cubicBezTo>
                  <a:cubicBezTo>
                    <a:pt x="10472" y="7434"/>
                    <a:pt x="10573" y="7324"/>
                    <a:pt x="10670" y="7209"/>
                  </a:cubicBezTo>
                  <a:cubicBezTo>
                    <a:pt x="6651" y="6694"/>
                    <a:pt x="3095" y="3479"/>
                    <a:pt x="769"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54;p41"/>
            <p:cNvSpPr/>
            <p:nvPr/>
          </p:nvSpPr>
          <p:spPr>
            <a:xfrm>
              <a:off x="7078232" y="2960720"/>
              <a:ext cx="225002" cy="186149"/>
            </a:xfrm>
            <a:custGeom>
              <a:avLst/>
              <a:gdLst/>
              <a:ahLst/>
              <a:cxnLst/>
              <a:rect l="l" t="t" r="r" b="b"/>
              <a:pathLst>
                <a:path w="2357" h="1950" extrusionOk="0">
                  <a:moveTo>
                    <a:pt x="886" y="0"/>
                  </a:moveTo>
                  <a:cubicBezTo>
                    <a:pt x="845" y="0"/>
                    <a:pt x="804" y="2"/>
                    <a:pt x="764" y="7"/>
                  </a:cubicBezTo>
                  <a:cubicBezTo>
                    <a:pt x="433" y="50"/>
                    <a:pt x="116" y="295"/>
                    <a:pt x="63" y="626"/>
                  </a:cubicBezTo>
                  <a:cubicBezTo>
                    <a:pt x="1" y="987"/>
                    <a:pt x="245" y="1329"/>
                    <a:pt x="520" y="1569"/>
                  </a:cubicBezTo>
                  <a:cubicBezTo>
                    <a:pt x="767" y="1777"/>
                    <a:pt x="1069" y="1950"/>
                    <a:pt x="1387" y="1950"/>
                  </a:cubicBezTo>
                  <a:cubicBezTo>
                    <a:pt x="1421" y="1950"/>
                    <a:pt x="1456" y="1948"/>
                    <a:pt x="1490" y="1944"/>
                  </a:cubicBezTo>
                  <a:cubicBezTo>
                    <a:pt x="1836" y="1900"/>
                    <a:pt x="2139" y="1622"/>
                    <a:pt x="2211" y="1280"/>
                  </a:cubicBezTo>
                  <a:cubicBezTo>
                    <a:pt x="2356" y="561"/>
                    <a:pt x="1539" y="0"/>
                    <a:pt x="886"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55;p41"/>
            <p:cNvSpPr/>
            <p:nvPr/>
          </p:nvSpPr>
          <p:spPr>
            <a:xfrm>
              <a:off x="6218748" y="2933292"/>
              <a:ext cx="534487" cy="472628"/>
            </a:xfrm>
            <a:custGeom>
              <a:avLst/>
              <a:gdLst/>
              <a:ahLst/>
              <a:cxnLst/>
              <a:rect l="l" t="t" r="r" b="b"/>
              <a:pathLst>
                <a:path w="5599" h="4951" extrusionOk="0">
                  <a:moveTo>
                    <a:pt x="5406" y="1"/>
                  </a:moveTo>
                  <a:cubicBezTo>
                    <a:pt x="5382" y="1"/>
                    <a:pt x="5358" y="6"/>
                    <a:pt x="5335" y="16"/>
                  </a:cubicBezTo>
                  <a:cubicBezTo>
                    <a:pt x="3235" y="1035"/>
                    <a:pt x="1389" y="2664"/>
                    <a:pt x="49" y="4687"/>
                  </a:cubicBezTo>
                  <a:cubicBezTo>
                    <a:pt x="1" y="4769"/>
                    <a:pt x="20" y="4870"/>
                    <a:pt x="97" y="4923"/>
                  </a:cubicBezTo>
                  <a:cubicBezTo>
                    <a:pt x="125" y="4942"/>
                    <a:pt x="157" y="4951"/>
                    <a:pt x="188" y="4951"/>
                  </a:cubicBezTo>
                  <a:cubicBezTo>
                    <a:pt x="244" y="4951"/>
                    <a:pt x="299" y="4923"/>
                    <a:pt x="333" y="4874"/>
                  </a:cubicBezTo>
                  <a:cubicBezTo>
                    <a:pt x="1639" y="2900"/>
                    <a:pt x="3436" y="1309"/>
                    <a:pt x="5479" y="318"/>
                  </a:cubicBezTo>
                  <a:cubicBezTo>
                    <a:pt x="5565" y="280"/>
                    <a:pt x="5599" y="180"/>
                    <a:pt x="5561" y="93"/>
                  </a:cubicBezTo>
                  <a:cubicBezTo>
                    <a:pt x="5530" y="34"/>
                    <a:pt x="5469" y="1"/>
                    <a:pt x="5406"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56;p41"/>
            <p:cNvSpPr/>
            <p:nvPr/>
          </p:nvSpPr>
          <p:spPr>
            <a:xfrm>
              <a:off x="6963252" y="3854280"/>
              <a:ext cx="94984" cy="148156"/>
            </a:xfrm>
            <a:custGeom>
              <a:avLst/>
              <a:gdLst/>
              <a:ahLst/>
              <a:cxnLst/>
              <a:rect l="l" t="t" r="r" b="b"/>
              <a:pathLst>
                <a:path w="995" h="1552" extrusionOk="0">
                  <a:moveTo>
                    <a:pt x="807" y="1"/>
                  </a:moveTo>
                  <a:cubicBezTo>
                    <a:pt x="745" y="1"/>
                    <a:pt x="685" y="35"/>
                    <a:pt x="653" y="93"/>
                  </a:cubicBezTo>
                  <a:cubicBezTo>
                    <a:pt x="452" y="497"/>
                    <a:pt x="245" y="901"/>
                    <a:pt x="43" y="1309"/>
                  </a:cubicBezTo>
                  <a:cubicBezTo>
                    <a:pt x="1" y="1391"/>
                    <a:pt x="34" y="1493"/>
                    <a:pt x="121" y="1535"/>
                  </a:cubicBezTo>
                  <a:cubicBezTo>
                    <a:pt x="144" y="1546"/>
                    <a:pt x="168" y="1551"/>
                    <a:pt x="192" y="1551"/>
                  </a:cubicBezTo>
                  <a:cubicBezTo>
                    <a:pt x="254" y="1551"/>
                    <a:pt x="315" y="1517"/>
                    <a:pt x="347" y="1459"/>
                  </a:cubicBezTo>
                  <a:cubicBezTo>
                    <a:pt x="549" y="1055"/>
                    <a:pt x="750" y="652"/>
                    <a:pt x="957" y="242"/>
                  </a:cubicBezTo>
                  <a:cubicBezTo>
                    <a:pt x="995" y="162"/>
                    <a:pt x="961" y="60"/>
                    <a:pt x="880" y="17"/>
                  </a:cubicBezTo>
                  <a:cubicBezTo>
                    <a:pt x="856" y="6"/>
                    <a:pt x="832" y="1"/>
                    <a:pt x="807"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57;p41"/>
            <p:cNvSpPr/>
            <p:nvPr/>
          </p:nvSpPr>
          <p:spPr>
            <a:xfrm>
              <a:off x="5335746" y="2017744"/>
              <a:ext cx="112931" cy="226243"/>
            </a:xfrm>
            <a:custGeom>
              <a:avLst/>
              <a:gdLst/>
              <a:ahLst/>
              <a:cxnLst/>
              <a:rect l="l" t="t" r="r" b="b"/>
              <a:pathLst>
                <a:path w="1183" h="2370" extrusionOk="0">
                  <a:moveTo>
                    <a:pt x="180" y="1"/>
                  </a:moveTo>
                  <a:cubicBezTo>
                    <a:pt x="124" y="1"/>
                    <a:pt x="70" y="31"/>
                    <a:pt x="44" y="84"/>
                  </a:cubicBezTo>
                  <a:cubicBezTo>
                    <a:pt x="0" y="160"/>
                    <a:pt x="35" y="257"/>
                    <a:pt x="107" y="295"/>
                  </a:cubicBezTo>
                  <a:cubicBezTo>
                    <a:pt x="226" y="357"/>
                    <a:pt x="333" y="434"/>
                    <a:pt x="424" y="530"/>
                  </a:cubicBezTo>
                  <a:cubicBezTo>
                    <a:pt x="568" y="670"/>
                    <a:pt x="679" y="843"/>
                    <a:pt x="756" y="1029"/>
                  </a:cubicBezTo>
                  <a:cubicBezTo>
                    <a:pt x="832" y="1217"/>
                    <a:pt x="871" y="1419"/>
                    <a:pt x="871" y="1621"/>
                  </a:cubicBezTo>
                  <a:cubicBezTo>
                    <a:pt x="871" y="1803"/>
                    <a:pt x="837" y="1987"/>
                    <a:pt x="765" y="2154"/>
                  </a:cubicBezTo>
                  <a:cubicBezTo>
                    <a:pt x="732" y="2231"/>
                    <a:pt x="770" y="2322"/>
                    <a:pt x="847" y="2356"/>
                  </a:cubicBezTo>
                  <a:cubicBezTo>
                    <a:pt x="868" y="2365"/>
                    <a:pt x="890" y="2369"/>
                    <a:pt x="912" y="2369"/>
                  </a:cubicBezTo>
                  <a:cubicBezTo>
                    <a:pt x="973" y="2369"/>
                    <a:pt x="1029" y="2335"/>
                    <a:pt x="1053" y="2275"/>
                  </a:cubicBezTo>
                  <a:cubicBezTo>
                    <a:pt x="1145" y="2067"/>
                    <a:pt x="1183" y="1843"/>
                    <a:pt x="1183" y="1621"/>
                  </a:cubicBezTo>
                  <a:cubicBezTo>
                    <a:pt x="1183" y="1299"/>
                    <a:pt x="1096" y="978"/>
                    <a:pt x="938" y="694"/>
                  </a:cubicBezTo>
                  <a:cubicBezTo>
                    <a:pt x="856" y="554"/>
                    <a:pt x="760" y="424"/>
                    <a:pt x="645" y="309"/>
                  </a:cubicBezTo>
                  <a:cubicBezTo>
                    <a:pt x="530" y="193"/>
                    <a:pt x="399" y="98"/>
                    <a:pt x="255" y="20"/>
                  </a:cubicBezTo>
                  <a:cubicBezTo>
                    <a:pt x="231" y="7"/>
                    <a:pt x="205" y="1"/>
                    <a:pt x="180"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0" name="Google Shape;1358;p41"/>
            <p:cNvSpPr/>
            <p:nvPr/>
          </p:nvSpPr>
          <p:spPr>
            <a:xfrm>
              <a:off x="6826951" y="2177049"/>
              <a:ext cx="224047" cy="104148"/>
            </a:xfrm>
            <a:custGeom>
              <a:avLst/>
              <a:gdLst/>
              <a:ahLst/>
              <a:cxnLst/>
              <a:rect l="l" t="t" r="r" b="b"/>
              <a:pathLst>
                <a:path w="2347" h="1091" extrusionOk="0">
                  <a:moveTo>
                    <a:pt x="174" y="1"/>
                  </a:moveTo>
                  <a:cubicBezTo>
                    <a:pt x="138" y="1"/>
                    <a:pt x="103" y="13"/>
                    <a:pt x="73" y="39"/>
                  </a:cubicBezTo>
                  <a:cubicBezTo>
                    <a:pt x="11" y="96"/>
                    <a:pt x="1" y="192"/>
                    <a:pt x="58" y="260"/>
                  </a:cubicBezTo>
                  <a:cubicBezTo>
                    <a:pt x="285" y="524"/>
                    <a:pt x="568" y="731"/>
                    <a:pt x="885" y="870"/>
                  </a:cubicBezTo>
                  <a:cubicBezTo>
                    <a:pt x="1198" y="1014"/>
                    <a:pt x="1544" y="1091"/>
                    <a:pt x="1885" y="1091"/>
                  </a:cubicBezTo>
                  <a:cubicBezTo>
                    <a:pt x="1990" y="1091"/>
                    <a:pt x="2096" y="1081"/>
                    <a:pt x="2203" y="1067"/>
                  </a:cubicBezTo>
                  <a:cubicBezTo>
                    <a:pt x="2283" y="1057"/>
                    <a:pt x="2347" y="981"/>
                    <a:pt x="2332" y="894"/>
                  </a:cubicBezTo>
                  <a:cubicBezTo>
                    <a:pt x="2323" y="814"/>
                    <a:pt x="2252" y="759"/>
                    <a:pt x="2176" y="759"/>
                  </a:cubicBezTo>
                  <a:cubicBezTo>
                    <a:pt x="2170" y="759"/>
                    <a:pt x="2165" y="759"/>
                    <a:pt x="2159" y="759"/>
                  </a:cubicBezTo>
                  <a:cubicBezTo>
                    <a:pt x="2068" y="773"/>
                    <a:pt x="1977" y="779"/>
                    <a:pt x="1885" y="779"/>
                  </a:cubicBezTo>
                  <a:cubicBezTo>
                    <a:pt x="1587" y="779"/>
                    <a:pt x="1289" y="711"/>
                    <a:pt x="1010" y="586"/>
                  </a:cubicBezTo>
                  <a:cubicBezTo>
                    <a:pt x="737" y="462"/>
                    <a:pt x="491" y="283"/>
                    <a:pt x="294" y="58"/>
                  </a:cubicBezTo>
                  <a:cubicBezTo>
                    <a:pt x="262" y="20"/>
                    <a:pt x="218" y="1"/>
                    <a:pt x="174"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59;p41"/>
            <p:cNvSpPr/>
            <p:nvPr/>
          </p:nvSpPr>
          <p:spPr>
            <a:xfrm>
              <a:off x="6772926" y="2306001"/>
              <a:ext cx="239607" cy="98611"/>
            </a:xfrm>
            <a:custGeom>
              <a:avLst/>
              <a:gdLst/>
              <a:ahLst/>
              <a:cxnLst/>
              <a:rect l="l" t="t" r="r" b="b"/>
              <a:pathLst>
                <a:path w="2510" h="1033" extrusionOk="0">
                  <a:moveTo>
                    <a:pt x="173" y="0"/>
                  </a:moveTo>
                  <a:cubicBezTo>
                    <a:pt x="129" y="0"/>
                    <a:pt x="84" y="20"/>
                    <a:pt x="52" y="57"/>
                  </a:cubicBezTo>
                  <a:cubicBezTo>
                    <a:pt x="1" y="125"/>
                    <a:pt x="10" y="220"/>
                    <a:pt x="77" y="278"/>
                  </a:cubicBezTo>
                  <a:cubicBezTo>
                    <a:pt x="365" y="518"/>
                    <a:pt x="702" y="711"/>
                    <a:pt x="1057" y="835"/>
                  </a:cubicBezTo>
                  <a:cubicBezTo>
                    <a:pt x="1418" y="966"/>
                    <a:pt x="1793" y="1032"/>
                    <a:pt x="2177" y="1032"/>
                  </a:cubicBezTo>
                  <a:cubicBezTo>
                    <a:pt x="2235" y="1032"/>
                    <a:pt x="2297" y="1032"/>
                    <a:pt x="2359" y="1028"/>
                  </a:cubicBezTo>
                  <a:cubicBezTo>
                    <a:pt x="2446" y="1023"/>
                    <a:pt x="2509" y="951"/>
                    <a:pt x="2503" y="864"/>
                  </a:cubicBezTo>
                  <a:cubicBezTo>
                    <a:pt x="2499" y="780"/>
                    <a:pt x="2432" y="715"/>
                    <a:pt x="2349" y="715"/>
                  </a:cubicBezTo>
                  <a:cubicBezTo>
                    <a:pt x="2346" y="715"/>
                    <a:pt x="2344" y="715"/>
                    <a:pt x="2341" y="715"/>
                  </a:cubicBezTo>
                  <a:cubicBezTo>
                    <a:pt x="2288" y="720"/>
                    <a:pt x="2230" y="720"/>
                    <a:pt x="2177" y="720"/>
                  </a:cubicBezTo>
                  <a:cubicBezTo>
                    <a:pt x="1831" y="720"/>
                    <a:pt x="1490" y="658"/>
                    <a:pt x="1163" y="542"/>
                  </a:cubicBezTo>
                  <a:cubicBezTo>
                    <a:pt x="841" y="427"/>
                    <a:pt x="538" y="254"/>
                    <a:pt x="274" y="38"/>
                  </a:cubicBezTo>
                  <a:cubicBezTo>
                    <a:pt x="244" y="13"/>
                    <a:pt x="208" y="0"/>
                    <a:pt x="173"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60;p41"/>
            <p:cNvSpPr/>
            <p:nvPr/>
          </p:nvSpPr>
          <p:spPr>
            <a:xfrm>
              <a:off x="6740378" y="2408990"/>
              <a:ext cx="227484" cy="139182"/>
            </a:xfrm>
            <a:custGeom>
              <a:avLst/>
              <a:gdLst/>
              <a:ahLst/>
              <a:cxnLst/>
              <a:rect l="l" t="t" r="r" b="b"/>
              <a:pathLst>
                <a:path w="2383" h="1458" extrusionOk="0">
                  <a:moveTo>
                    <a:pt x="168" y="0"/>
                  </a:moveTo>
                  <a:cubicBezTo>
                    <a:pt x="130" y="0"/>
                    <a:pt x="92" y="15"/>
                    <a:pt x="62" y="45"/>
                  </a:cubicBezTo>
                  <a:cubicBezTo>
                    <a:pt x="0" y="102"/>
                    <a:pt x="0" y="204"/>
                    <a:pt x="58" y="266"/>
                  </a:cubicBezTo>
                  <a:cubicBezTo>
                    <a:pt x="197" y="410"/>
                    <a:pt x="342" y="559"/>
                    <a:pt x="495" y="703"/>
                  </a:cubicBezTo>
                  <a:cubicBezTo>
                    <a:pt x="644" y="843"/>
                    <a:pt x="807" y="978"/>
                    <a:pt x="990" y="1098"/>
                  </a:cubicBezTo>
                  <a:cubicBezTo>
                    <a:pt x="1149" y="1198"/>
                    <a:pt x="1322" y="1290"/>
                    <a:pt x="1509" y="1352"/>
                  </a:cubicBezTo>
                  <a:cubicBezTo>
                    <a:pt x="1691" y="1419"/>
                    <a:pt x="1884" y="1457"/>
                    <a:pt x="2085" y="1457"/>
                  </a:cubicBezTo>
                  <a:cubicBezTo>
                    <a:pt x="2134" y="1457"/>
                    <a:pt x="2187" y="1453"/>
                    <a:pt x="2234" y="1448"/>
                  </a:cubicBezTo>
                  <a:cubicBezTo>
                    <a:pt x="2321" y="1439"/>
                    <a:pt x="2383" y="1362"/>
                    <a:pt x="2374" y="1275"/>
                  </a:cubicBezTo>
                  <a:cubicBezTo>
                    <a:pt x="2365" y="1196"/>
                    <a:pt x="2293" y="1135"/>
                    <a:pt x="2214" y="1135"/>
                  </a:cubicBezTo>
                  <a:cubicBezTo>
                    <a:pt x="2211" y="1135"/>
                    <a:pt x="2208" y="1135"/>
                    <a:pt x="2205" y="1136"/>
                  </a:cubicBezTo>
                  <a:cubicBezTo>
                    <a:pt x="2163" y="1140"/>
                    <a:pt x="2123" y="1146"/>
                    <a:pt x="2085" y="1146"/>
                  </a:cubicBezTo>
                  <a:cubicBezTo>
                    <a:pt x="1927" y="1146"/>
                    <a:pt x="1764" y="1111"/>
                    <a:pt x="1610" y="1060"/>
                  </a:cubicBezTo>
                  <a:cubicBezTo>
                    <a:pt x="1451" y="1006"/>
                    <a:pt x="1302" y="929"/>
                    <a:pt x="1158" y="833"/>
                  </a:cubicBezTo>
                  <a:cubicBezTo>
                    <a:pt x="999" y="732"/>
                    <a:pt x="850" y="607"/>
                    <a:pt x="706" y="472"/>
                  </a:cubicBezTo>
                  <a:cubicBezTo>
                    <a:pt x="562" y="339"/>
                    <a:pt x="422" y="194"/>
                    <a:pt x="284" y="50"/>
                  </a:cubicBezTo>
                  <a:cubicBezTo>
                    <a:pt x="251" y="17"/>
                    <a:pt x="209" y="0"/>
                    <a:pt x="168"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61;p41"/>
            <p:cNvSpPr/>
            <p:nvPr/>
          </p:nvSpPr>
          <p:spPr>
            <a:xfrm>
              <a:off x="6661823" y="2450702"/>
              <a:ext cx="53840" cy="265764"/>
            </a:xfrm>
            <a:custGeom>
              <a:avLst/>
              <a:gdLst/>
              <a:ahLst/>
              <a:cxnLst/>
              <a:rect l="l" t="t" r="r" b="b"/>
              <a:pathLst>
                <a:path w="564" h="2784" extrusionOk="0">
                  <a:moveTo>
                    <a:pt x="314" y="0"/>
                  </a:moveTo>
                  <a:cubicBezTo>
                    <a:pt x="247" y="0"/>
                    <a:pt x="185" y="45"/>
                    <a:pt x="165" y="113"/>
                  </a:cubicBezTo>
                  <a:cubicBezTo>
                    <a:pt x="54" y="492"/>
                    <a:pt x="1" y="887"/>
                    <a:pt x="1" y="1275"/>
                  </a:cubicBezTo>
                  <a:cubicBezTo>
                    <a:pt x="1" y="1756"/>
                    <a:pt x="83" y="2231"/>
                    <a:pt x="242" y="2679"/>
                  </a:cubicBezTo>
                  <a:cubicBezTo>
                    <a:pt x="265" y="2743"/>
                    <a:pt x="323" y="2784"/>
                    <a:pt x="386" y="2784"/>
                  </a:cubicBezTo>
                  <a:cubicBezTo>
                    <a:pt x="403" y="2784"/>
                    <a:pt x="421" y="2781"/>
                    <a:pt x="438" y="2775"/>
                  </a:cubicBezTo>
                  <a:cubicBezTo>
                    <a:pt x="520" y="2746"/>
                    <a:pt x="564" y="2659"/>
                    <a:pt x="535" y="2577"/>
                  </a:cubicBezTo>
                  <a:cubicBezTo>
                    <a:pt x="386" y="2160"/>
                    <a:pt x="313" y="1718"/>
                    <a:pt x="313" y="1275"/>
                  </a:cubicBezTo>
                  <a:cubicBezTo>
                    <a:pt x="313" y="915"/>
                    <a:pt x="362" y="550"/>
                    <a:pt x="462" y="199"/>
                  </a:cubicBezTo>
                  <a:cubicBezTo>
                    <a:pt x="486" y="117"/>
                    <a:pt x="438" y="31"/>
                    <a:pt x="357" y="7"/>
                  </a:cubicBezTo>
                  <a:cubicBezTo>
                    <a:pt x="343" y="2"/>
                    <a:pt x="328" y="0"/>
                    <a:pt x="314"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62;p41"/>
            <p:cNvSpPr/>
            <p:nvPr/>
          </p:nvSpPr>
          <p:spPr>
            <a:xfrm>
              <a:off x="6530771" y="2395246"/>
              <a:ext cx="125245" cy="213737"/>
            </a:xfrm>
            <a:custGeom>
              <a:avLst/>
              <a:gdLst/>
              <a:ahLst/>
              <a:cxnLst/>
              <a:rect l="l" t="t" r="r" b="b"/>
              <a:pathLst>
                <a:path w="1312" h="2239" extrusionOk="0">
                  <a:moveTo>
                    <a:pt x="1143" y="0"/>
                  </a:moveTo>
                  <a:cubicBezTo>
                    <a:pt x="1102" y="0"/>
                    <a:pt x="1060" y="17"/>
                    <a:pt x="1028" y="50"/>
                  </a:cubicBezTo>
                  <a:cubicBezTo>
                    <a:pt x="495" y="592"/>
                    <a:pt x="139" y="1304"/>
                    <a:pt x="14" y="2058"/>
                  </a:cubicBezTo>
                  <a:cubicBezTo>
                    <a:pt x="0" y="2145"/>
                    <a:pt x="58" y="2222"/>
                    <a:pt x="144" y="2236"/>
                  </a:cubicBezTo>
                  <a:cubicBezTo>
                    <a:pt x="154" y="2237"/>
                    <a:pt x="163" y="2238"/>
                    <a:pt x="172" y="2238"/>
                  </a:cubicBezTo>
                  <a:cubicBezTo>
                    <a:pt x="246" y="2238"/>
                    <a:pt x="309" y="2184"/>
                    <a:pt x="322" y="2107"/>
                  </a:cubicBezTo>
                  <a:cubicBezTo>
                    <a:pt x="433" y="1419"/>
                    <a:pt x="764" y="765"/>
                    <a:pt x="1254" y="266"/>
                  </a:cubicBezTo>
                  <a:cubicBezTo>
                    <a:pt x="1312" y="204"/>
                    <a:pt x="1312" y="102"/>
                    <a:pt x="1249" y="44"/>
                  </a:cubicBezTo>
                  <a:cubicBezTo>
                    <a:pt x="1219" y="15"/>
                    <a:pt x="1182" y="0"/>
                    <a:pt x="1143"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63;p41"/>
            <p:cNvSpPr/>
            <p:nvPr/>
          </p:nvSpPr>
          <p:spPr>
            <a:xfrm>
              <a:off x="6439904" y="2300751"/>
              <a:ext cx="106057" cy="158943"/>
            </a:xfrm>
            <a:custGeom>
              <a:avLst/>
              <a:gdLst/>
              <a:ahLst/>
              <a:cxnLst/>
              <a:rect l="l" t="t" r="r" b="b"/>
              <a:pathLst>
                <a:path w="1111" h="1665" extrusionOk="0">
                  <a:moveTo>
                    <a:pt x="932" y="1"/>
                  </a:moveTo>
                  <a:cubicBezTo>
                    <a:pt x="904" y="1"/>
                    <a:pt x="876" y="9"/>
                    <a:pt x="851" y="25"/>
                  </a:cubicBezTo>
                  <a:cubicBezTo>
                    <a:pt x="596" y="180"/>
                    <a:pt x="385" y="400"/>
                    <a:pt x="241" y="655"/>
                  </a:cubicBezTo>
                  <a:cubicBezTo>
                    <a:pt x="92" y="914"/>
                    <a:pt x="5" y="1207"/>
                    <a:pt x="1" y="1506"/>
                  </a:cubicBezTo>
                  <a:cubicBezTo>
                    <a:pt x="1" y="1593"/>
                    <a:pt x="68" y="1659"/>
                    <a:pt x="154" y="1664"/>
                  </a:cubicBezTo>
                  <a:cubicBezTo>
                    <a:pt x="241" y="1664"/>
                    <a:pt x="307" y="1597"/>
                    <a:pt x="312" y="1511"/>
                  </a:cubicBezTo>
                  <a:cubicBezTo>
                    <a:pt x="318" y="1271"/>
                    <a:pt x="389" y="1025"/>
                    <a:pt x="509" y="814"/>
                  </a:cubicBezTo>
                  <a:cubicBezTo>
                    <a:pt x="629" y="602"/>
                    <a:pt x="808" y="415"/>
                    <a:pt x="1014" y="290"/>
                  </a:cubicBezTo>
                  <a:cubicBezTo>
                    <a:pt x="1086" y="247"/>
                    <a:pt x="1110" y="151"/>
                    <a:pt x="1067" y="78"/>
                  </a:cubicBezTo>
                  <a:cubicBezTo>
                    <a:pt x="1036" y="29"/>
                    <a:pt x="984" y="1"/>
                    <a:pt x="932"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64;p41"/>
            <p:cNvSpPr/>
            <p:nvPr/>
          </p:nvSpPr>
          <p:spPr>
            <a:xfrm>
              <a:off x="5620662" y="2582803"/>
              <a:ext cx="252877" cy="237507"/>
            </a:xfrm>
            <a:custGeom>
              <a:avLst/>
              <a:gdLst/>
              <a:ahLst/>
              <a:cxnLst/>
              <a:rect l="l" t="t" r="r" b="b"/>
              <a:pathLst>
                <a:path w="2649" h="2488" extrusionOk="0">
                  <a:moveTo>
                    <a:pt x="182" y="1"/>
                  </a:moveTo>
                  <a:cubicBezTo>
                    <a:pt x="125" y="1"/>
                    <a:pt x="71" y="33"/>
                    <a:pt x="43" y="89"/>
                  </a:cubicBezTo>
                  <a:cubicBezTo>
                    <a:pt x="0" y="161"/>
                    <a:pt x="34" y="257"/>
                    <a:pt x="111" y="295"/>
                  </a:cubicBezTo>
                  <a:cubicBezTo>
                    <a:pt x="351" y="421"/>
                    <a:pt x="591" y="545"/>
                    <a:pt x="821" y="680"/>
                  </a:cubicBezTo>
                  <a:cubicBezTo>
                    <a:pt x="1052" y="814"/>
                    <a:pt x="1274" y="958"/>
                    <a:pt x="1475" y="1127"/>
                  </a:cubicBezTo>
                  <a:cubicBezTo>
                    <a:pt x="1677" y="1290"/>
                    <a:pt x="1860" y="1482"/>
                    <a:pt x="2009" y="1689"/>
                  </a:cubicBezTo>
                  <a:cubicBezTo>
                    <a:pt x="2154" y="1900"/>
                    <a:pt x="2263" y="2127"/>
                    <a:pt x="2327" y="2371"/>
                  </a:cubicBezTo>
                  <a:cubicBezTo>
                    <a:pt x="2342" y="2439"/>
                    <a:pt x="2405" y="2488"/>
                    <a:pt x="2473" y="2488"/>
                  </a:cubicBezTo>
                  <a:cubicBezTo>
                    <a:pt x="2486" y="2488"/>
                    <a:pt x="2500" y="2486"/>
                    <a:pt x="2513" y="2482"/>
                  </a:cubicBezTo>
                  <a:cubicBezTo>
                    <a:pt x="2595" y="2462"/>
                    <a:pt x="2648" y="2381"/>
                    <a:pt x="2629" y="2295"/>
                  </a:cubicBezTo>
                  <a:cubicBezTo>
                    <a:pt x="2557" y="2011"/>
                    <a:pt x="2427" y="1747"/>
                    <a:pt x="2263" y="1511"/>
                  </a:cubicBezTo>
                  <a:cubicBezTo>
                    <a:pt x="2096" y="1275"/>
                    <a:pt x="1894" y="1064"/>
                    <a:pt x="1673" y="882"/>
                  </a:cubicBezTo>
                  <a:cubicBezTo>
                    <a:pt x="1456" y="703"/>
                    <a:pt x="1221" y="550"/>
                    <a:pt x="981" y="410"/>
                  </a:cubicBezTo>
                  <a:cubicBezTo>
                    <a:pt x="741" y="271"/>
                    <a:pt x="495" y="142"/>
                    <a:pt x="251" y="17"/>
                  </a:cubicBezTo>
                  <a:cubicBezTo>
                    <a:pt x="228" y="6"/>
                    <a:pt x="205" y="1"/>
                    <a:pt x="182"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65;p41"/>
            <p:cNvSpPr/>
            <p:nvPr/>
          </p:nvSpPr>
          <p:spPr>
            <a:xfrm>
              <a:off x="5593554" y="2787923"/>
              <a:ext cx="262518" cy="168203"/>
            </a:xfrm>
            <a:custGeom>
              <a:avLst/>
              <a:gdLst/>
              <a:ahLst/>
              <a:cxnLst/>
              <a:rect l="l" t="t" r="r" b="b"/>
              <a:pathLst>
                <a:path w="2750" h="1762" extrusionOk="0">
                  <a:moveTo>
                    <a:pt x="164" y="1"/>
                  </a:moveTo>
                  <a:cubicBezTo>
                    <a:pt x="90" y="1"/>
                    <a:pt x="19" y="56"/>
                    <a:pt x="10" y="136"/>
                  </a:cubicBezTo>
                  <a:cubicBezTo>
                    <a:pt x="1" y="222"/>
                    <a:pt x="63" y="299"/>
                    <a:pt x="149" y="309"/>
                  </a:cubicBezTo>
                  <a:cubicBezTo>
                    <a:pt x="606" y="366"/>
                    <a:pt x="1048" y="521"/>
                    <a:pt x="1442" y="761"/>
                  </a:cubicBezTo>
                  <a:cubicBezTo>
                    <a:pt x="1837" y="996"/>
                    <a:pt x="2183" y="1318"/>
                    <a:pt x="2447" y="1693"/>
                  </a:cubicBezTo>
                  <a:cubicBezTo>
                    <a:pt x="2477" y="1737"/>
                    <a:pt x="2524" y="1761"/>
                    <a:pt x="2573" y="1761"/>
                  </a:cubicBezTo>
                  <a:cubicBezTo>
                    <a:pt x="2604" y="1761"/>
                    <a:pt x="2635" y="1752"/>
                    <a:pt x="2663" y="1732"/>
                  </a:cubicBezTo>
                  <a:cubicBezTo>
                    <a:pt x="2735" y="1683"/>
                    <a:pt x="2749" y="1588"/>
                    <a:pt x="2702" y="1515"/>
                  </a:cubicBezTo>
                  <a:cubicBezTo>
                    <a:pt x="2413" y="1102"/>
                    <a:pt x="2034" y="751"/>
                    <a:pt x="1606" y="492"/>
                  </a:cubicBezTo>
                  <a:cubicBezTo>
                    <a:pt x="1174" y="232"/>
                    <a:pt x="688" y="59"/>
                    <a:pt x="183" y="2"/>
                  </a:cubicBezTo>
                  <a:cubicBezTo>
                    <a:pt x="176" y="1"/>
                    <a:pt x="170" y="1"/>
                    <a:pt x="164"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66;p41"/>
            <p:cNvSpPr/>
            <p:nvPr/>
          </p:nvSpPr>
          <p:spPr>
            <a:xfrm>
              <a:off x="5571983" y="2991134"/>
              <a:ext cx="248772" cy="92025"/>
            </a:xfrm>
            <a:custGeom>
              <a:avLst/>
              <a:gdLst/>
              <a:ahLst/>
              <a:cxnLst/>
              <a:rect l="l" t="t" r="r" b="b"/>
              <a:pathLst>
                <a:path w="2606" h="964" extrusionOk="0">
                  <a:moveTo>
                    <a:pt x="697" y="1"/>
                  </a:moveTo>
                  <a:cubicBezTo>
                    <a:pt x="510" y="1"/>
                    <a:pt x="322" y="20"/>
                    <a:pt x="140" y="58"/>
                  </a:cubicBezTo>
                  <a:cubicBezTo>
                    <a:pt x="58" y="78"/>
                    <a:pt x="1" y="160"/>
                    <a:pt x="20" y="242"/>
                  </a:cubicBezTo>
                  <a:cubicBezTo>
                    <a:pt x="37" y="316"/>
                    <a:pt x="99" y="366"/>
                    <a:pt x="171" y="366"/>
                  </a:cubicBezTo>
                  <a:cubicBezTo>
                    <a:pt x="183" y="366"/>
                    <a:pt x="195" y="364"/>
                    <a:pt x="207" y="362"/>
                  </a:cubicBezTo>
                  <a:cubicBezTo>
                    <a:pt x="366" y="328"/>
                    <a:pt x="535" y="313"/>
                    <a:pt x="697" y="313"/>
                  </a:cubicBezTo>
                  <a:cubicBezTo>
                    <a:pt x="708" y="313"/>
                    <a:pt x="719" y="313"/>
                    <a:pt x="731" y="313"/>
                  </a:cubicBezTo>
                  <a:cubicBezTo>
                    <a:pt x="1018" y="313"/>
                    <a:pt x="1304" y="370"/>
                    <a:pt x="1573" y="468"/>
                  </a:cubicBezTo>
                  <a:cubicBezTo>
                    <a:pt x="1846" y="573"/>
                    <a:pt x="2105" y="727"/>
                    <a:pt x="2327" y="923"/>
                  </a:cubicBezTo>
                  <a:cubicBezTo>
                    <a:pt x="2356" y="950"/>
                    <a:pt x="2393" y="963"/>
                    <a:pt x="2430" y="963"/>
                  </a:cubicBezTo>
                  <a:cubicBezTo>
                    <a:pt x="2474" y="963"/>
                    <a:pt x="2517" y="945"/>
                    <a:pt x="2548" y="910"/>
                  </a:cubicBezTo>
                  <a:cubicBezTo>
                    <a:pt x="2606" y="847"/>
                    <a:pt x="2600" y="746"/>
                    <a:pt x="2533" y="688"/>
                  </a:cubicBezTo>
                  <a:cubicBezTo>
                    <a:pt x="2283" y="468"/>
                    <a:pt x="1990" y="295"/>
                    <a:pt x="1677" y="179"/>
                  </a:cubicBezTo>
                  <a:cubicBezTo>
                    <a:pt x="1366" y="58"/>
                    <a:pt x="1034" y="1"/>
                    <a:pt x="697"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67;p41"/>
            <p:cNvSpPr/>
            <p:nvPr/>
          </p:nvSpPr>
          <p:spPr>
            <a:xfrm>
              <a:off x="5586205" y="3118750"/>
              <a:ext cx="219370" cy="51835"/>
            </a:xfrm>
            <a:custGeom>
              <a:avLst/>
              <a:gdLst/>
              <a:ahLst/>
              <a:cxnLst/>
              <a:rect l="l" t="t" r="r" b="b"/>
              <a:pathLst>
                <a:path w="2298" h="543" extrusionOk="0">
                  <a:moveTo>
                    <a:pt x="1500" y="0"/>
                  </a:moveTo>
                  <a:cubicBezTo>
                    <a:pt x="1034" y="0"/>
                    <a:pt x="563" y="77"/>
                    <a:pt x="121" y="240"/>
                  </a:cubicBezTo>
                  <a:cubicBezTo>
                    <a:pt x="40" y="269"/>
                    <a:pt x="0" y="356"/>
                    <a:pt x="29" y="438"/>
                  </a:cubicBezTo>
                  <a:cubicBezTo>
                    <a:pt x="52" y="502"/>
                    <a:pt x="110" y="542"/>
                    <a:pt x="174" y="542"/>
                  </a:cubicBezTo>
                  <a:cubicBezTo>
                    <a:pt x="191" y="542"/>
                    <a:pt x="209" y="539"/>
                    <a:pt x="226" y="533"/>
                  </a:cubicBezTo>
                  <a:cubicBezTo>
                    <a:pt x="635" y="385"/>
                    <a:pt x="1067" y="313"/>
                    <a:pt x="1500" y="313"/>
                  </a:cubicBezTo>
                  <a:cubicBezTo>
                    <a:pt x="1701" y="313"/>
                    <a:pt x="1903" y="327"/>
                    <a:pt x="2105" y="360"/>
                  </a:cubicBezTo>
                  <a:cubicBezTo>
                    <a:pt x="2114" y="362"/>
                    <a:pt x="2124" y="363"/>
                    <a:pt x="2132" y="363"/>
                  </a:cubicBezTo>
                  <a:cubicBezTo>
                    <a:pt x="2207" y="363"/>
                    <a:pt x="2271" y="308"/>
                    <a:pt x="2284" y="231"/>
                  </a:cubicBezTo>
                  <a:cubicBezTo>
                    <a:pt x="2298" y="145"/>
                    <a:pt x="2240" y="67"/>
                    <a:pt x="2158" y="53"/>
                  </a:cubicBezTo>
                  <a:cubicBezTo>
                    <a:pt x="1938" y="14"/>
                    <a:pt x="1721" y="0"/>
                    <a:pt x="1500"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68;p41"/>
            <p:cNvSpPr/>
            <p:nvPr/>
          </p:nvSpPr>
          <p:spPr>
            <a:xfrm>
              <a:off x="5622476" y="3220594"/>
              <a:ext cx="201518" cy="80856"/>
            </a:xfrm>
            <a:custGeom>
              <a:avLst/>
              <a:gdLst/>
              <a:ahLst/>
              <a:cxnLst/>
              <a:rect l="l" t="t" r="r" b="b"/>
              <a:pathLst>
                <a:path w="2111" h="847" extrusionOk="0">
                  <a:moveTo>
                    <a:pt x="1942" y="0"/>
                  </a:moveTo>
                  <a:cubicBezTo>
                    <a:pt x="1288" y="0"/>
                    <a:pt x="640" y="198"/>
                    <a:pt x="92" y="562"/>
                  </a:cubicBezTo>
                  <a:cubicBezTo>
                    <a:pt x="19" y="606"/>
                    <a:pt x="1" y="706"/>
                    <a:pt x="48" y="779"/>
                  </a:cubicBezTo>
                  <a:cubicBezTo>
                    <a:pt x="79" y="822"/>
                    <a:pt x="130" y="847"/>
                    <a:pt x="181" y="847"/>
                  </a:cubicBezTo>
                  <a:cubicBezTo>
                    <a:pt x="210" y="847"/>
                    <a:pt x="239" y="839"/>
                    <a:pt x="265" y="821"/>
                  </a:cubicBezTo>
                  <a:cubicBezTo>
                    <a:pt x="760" y="490"/>
                    <a:pt x="1350" y="313"/>
                    <a:pt x="1942" y="313"/>
                  </a:cubicBezTo>
                  <a:lnTo>
                    <a:pt x="1951" y="313"/>
                  </a:lnTo>
                  <a:cubicBezTo>
                    <a:pt x="2038" y="313"/>
                    <a:pt x="2110" y="245"/>
                    <a:pt x="2110" y="158"/>
                  </a:cubicBezTo>
                  <a:cubicBezTo>
                    <a:pt x="2110" y="72"/>
                    <a:pt x="2042" y="0"/>
                    <a:pt x="1956"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69;p41"/>
            <p:cNvSpPr/>
            <p:nvPr/>
          </p:nvSpPr>
          <p:spPr>
            <a:xfrm>
              <a:off x="5704085" y="3351455"/>
              <a:ext cx="174503" cy="77992"/>
            </a:xfrm>
            <a:custGeom>
              <a:avLst/>
              <a:gdLst/>
              <a:ahLst/>
              <a:cxnLst/>
              <a:rect l="l" t="t" r="r" b="b"/>
              <a:pathLst>
                <a:path w="1828" h="817" extrusionOk="0">
                  <a:moveTo>
                    <a:pt x="1579" y="0"/>
                  </a:moveTo>
                  <a:cubicBezTo>
                    <a:pt x="1570" y="0"/>
                    <a:pt x="1562" y="1"/>
                    <a:pt x="1553" y="3"/>
                  </a:cubicBezTo>
                  <a:cubicBezTo>
                    <a:pt x="1039" y="76"/>
                    <a:pt x="539" y="253"/>
                    <a:pt x="97" y="528"/>
                  </a:cubicBezTo>
                  <a:cubicBezTo>
                    <a:pt x="20" y="570"/>
                    <a:pt x="1" y="666"/>
                    <a:pt x="44" y="743"/>
                  </a:cubicBezTo>
                  <a:cubicBezTo>
                    <a:pt x="75" y="790"/>
                    <a:pt x="126" y="817"/>
                    <a:pt x="178" y="817"/>
                  </a:cubicBezTo>
                  <a:cubicBezTo>
                    <a:pt x="206" y="817"/>
                    <a:pt x="235" y="809"/>
                    <a:pt x="260" y="792"/>
                  </a:cubicBezTo>
                  <a:cubicBezTo>
                    <a:pt x="644" y="554"/>
                    <a:pt x="1079" y="394"/>
                    <a:pt x="1526" y="322"/>
                  </a:cubicBezTo>
                  <a:lnTo>
                    <a:pt x="1526" y="322"/>
                  </a:lnTo>
                  <a:cubicBezTo>
                    <a:pt x="1535" y="329"/>
                    <a:pt x="1544" y="337"/>
                    <a:pt x="1553" y="344"/>
                  </a:cubicBezTo>
                  <a:cubicBezTo>
                    <a:pt x="1581" y="368"/>
                    <a:pt x="1617" y="381"/>
                    <a:pt x="1654" y="381"/>
                  </a:cubicBezTo>
                  <a:cubicBezTo>
                    <a:pt x="1698" y="381"/>
                    <a:pt x="1743" y="363"/>
                    <a:pt x="1774" y="326"/>
                  </a:cubicBezTo>
                  <a:cubicBezTo>
                    <a:pt x="1827" y="262"/>
                    <a:pt x="1822" y="162"/>
                    <a:pt x="1755" y="104"/>
                  </a:cubicBezTo>
                  <a:cubicBezTo>
                    <a:pt x="1726" y="85"/>
                    <a:pt x="1702" y="61"/>
                    <a:pt x="1673" y="38"/>
                  </a:cubicBezTo>
                  <a:cubicBezTo>
                    <a:pt x="1646" y="14"/>
                    <a:pt x="1613" y="0"/>
                    <a:pt x="1579" y="0"/>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70;p41"/>
            <p:cNvSpPr/>
            <p:nvPr/>
          </p:nvSpPr>
          <p:spPr>
            <a:xfrm>
              <a:off x="7212757" y="3430582"/>
              <a:ext cx="148728" cy="72073"/>
            </a:xfrm>
            <a:custGeom>
              <a:avLst/>
              <a:gdLst/>
              <a:ahLst/>
              <a:cxnLst/>
              <a:rect l="l" t="t" r="r" b="b"/>
              <a:pathLst>
                <a:path w="1558" h="755" extrusionOk="0">
                  <a:moveTo>
                    <a:pt x="1375" y="1"/>
                  </a:moveTo>
                  <a:cubicBezTo>
                    <a:pt x="1144" y="1"/>
                    <a:pt x="909" y="39"/>
                    <a:pt x="692" y="121"/>
                  </a:cubicBezTo>
                  <a:cubicBezTo>
                    <a:pt x="472" y="198"/>
                    <a:pt x="265" y="309"/>
                    <a:pt x="82" y="458"/>
                  </a:cubicBezTo>
                  <a:cubicBezTo>
                    <a:pt x="11" y="515"/>
                    <a:pt x="0" y="621"/>
                    <a:pt x="58" y="693"/>
                  </a:cubicBezTo>
                  <a:cubicBezTo>
                    <a:pt x="90" y="734"/>
                    <a:pt x="138" y="755"/>
                    <a:pt x="187" y="755"/>
                  </a:cubicBezTo>
                  <a:cubicBezTo>
                    <a:pt x="225" y="755"/>
                    <a:pt x="263" y="742"/>
                    <a:pt x="294" y="717"/>
                  </a:cubicBezTo>
                  <a:cubicBezTo>
                    <a:pt x="448" y="597"/>
                    <a:pt x="621" y="500"/>
                    <a:pt x="803" y="438"/>
                  </a:cubicBezTo>
                  <a:cubicBezTo>
                    <a:pt x="986" y="371"/>
                    <a:pt x="1182" y="338"/>
                    <a:pt x="1375" y="338"/>
                  </a:cubicBezTo>
                  <a:lnTo>
                    <a:pt x="1390" y="338"/>
                  </a:lnTo>
                  <a:cubicBezTo>
                    <a:pt x="1481" y="338"/>
                    <a:pt x="1557" y="265"/>
                    <a:pt x="1557" y="169"/>
                  </a:cubicBezTo>
                  <a:cubicBezTo>
                    <a:pt x="1557" y="78"/>
                    <a:pt x="1486" y="1"/>
                    <a:pt x="1390" y="1"/>
                  </a:cubicBezTo>
                  <a:close/>
                </a:path>
              </a:pathLst>
            </a:custGeom>
            <a:noFill/>
            <a:ln w="3810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71;p41"/>
            <p:cNvSpPr/>
            <p:nvPr/>
          </p:nvSpPr>
          <p:spPr>
            <a:xfrm>
              <a:off x="5388052" y="2482772"/>
              <a:ext cx="869842" cy="1282998"/>
            </a:xfrm>
            <a:custGeom>
              <a:avLst/>
              <a:gdLst/>
              <a:ahLst/>
              <a:cxnLst/>
              <a:rect l="l" t="t" r="r" b="b"/>
              <a:pathLst>
                <a:path w="9112" h="13440" extrusionOk="0">
                  <a:moveTo>
                    <a:pt x="2706" y="0"/>
                  </a:moveTo>
                  <a:cubicBezTo>
                    <a:pt x="1437" y="0"/>
                    <a:pt x="341" y="1280"/>
                    <a:pt x="179" y="2587"/>
                  </a:cubicBezTo>
                  <a:cubicBezTo>
                    <a:pt x="0" y="4025"/>
                    <a:pt x="606" y="5424"/>
                    <a:pt x="1202" y="6740"/>
                  </a:cubicBezTo>
                  <a:cubicBezTo>
                    <a:pt x="1914" y="8321"/>
                    <a:pt x="2624" y="9902"/>
                    <a:pt x="3340" y="11488"/>
                  </a:cubicBezTo>
                  <a:cubicBezTo>
                    <a:pt x="3706" y="12305"/>
                    <a:pt x="4187" y="13218"/>
                    <a:pt x="5057" y="13424"/>
                  </a:cubicBezTo>
                  <a:cubicBezTo>
                    <a:pt x="5100" y="13435"/>
                    <a:pt x="5146" y="13440"/>
                    <a:pt x="5196" y="13440"/>
                  </a:cubicBezTo>
                  <a:cubicBezTo>
                    <a:pt x="6300" y="13440"/>
                    <a:pt x="8863" y="10968"/>
                    <a:pt x="9112" y="10834"/>
                  </a:cubicBezTo>
                  <a:cubicBezTo>
                    <a:pt x="8344" y="6726"/>
                    <a:pt x="5946" y="3361"/>
                    <a:pt x="3389" y="65"/>
                  </a:cubicBezTo>
                  <a:cubicBezTo>
                    <a:pt x="3408" y="44"/>
                    <a:pt x="3393" y="38"/>
                    <a:pt x="3360" y="38"/>
                  </a:cubicBezTo>
                  <a:cubicBezTo>
                    <a:pt x="3296" y="38"/>
                    <a:pt x="3165" y="64"/>
                    <a:pt x="3101" y="64"/>
                  </a:cubicBezTo>
                  <a:cubicBezTo>
                    <a:pt x="3068" y="64"/>
                    <a:pt x="3052" y="57"/>
                    <a:pt x="3072" y="36"/>
                  </a:cubicBezTo>
                  <a:cubicBezTo>
                    <a:pt x="2949" y="12"/>
                    <a:pt x="2826" y="0"/>
                    <a:pt x="2706"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72;p41"/>
            <p:cNvSpPr/>
            <p:nvPr/>
          </p:nvSpPr>
          <p:spPr>
            <a:xfrm>
              <a:off x="5388052" y="2618596"/>
              <a:ext cx="658865" cy="1147238"/>
            </a:xfrm>
            <a:custGeom>
              <a:avLst/>
              <a:gdLst/>
              <a:ahLst/>
              <a:cxnLst/>
              <a:rect l="l" t="t" r="r" b="b"/>
              <a:pathLst>
                <a:path w="6902" h="12018" extrusionOk="0">
                  <a:moveTo>
                    <a:pt x="657" y="0"/>
                  </a:moveTo>
                  <a:cubicBezTo>
                    <a:pt x="629" y="0"/>
                    <a:pt x="600" y="1"/>
                    <a:pt x="572" y="2"/>
                  </a:cubicBezTo>
                  <a:cubicBezTo>
                    <a:pt x="370" y="363"/>
                    <a:pt x="226" y="761"/>
                    <a:pt x="179" y="1164"/>
                  </a:cubicBezTo>
                  <a:cubicBezTo>
                    <a:pt x="0" y="2602"/>
                    <a:pt x="606" y="4001"/>
                    <a:pt x="1202" y="5317"/>
                  </a:cubicBezTo>
                  <a:cubicBezTo>
                    <a:pt x="1914" y="6898"/>
                    <a:pt x="2624" y="8479"/>
                    <a:pt x="3340" y="10065"/>
                  </a:cubicBezTo>
                  <a:cubicBezTo>
                    <a:pt x="3706" y="10882"/>
                    <a:pt x="4187" y="11795"/>
                    <a:pt x="5057" y="12001"/>
                  </a:cubicBezTo>
                  <a:cubicBezTo>
                    <a:pt x="5100" y="12012"/>
                    <a:pt x="5146" y="12017"/>
                    <a:pt x="5196" y="12017"/>
                  </a:cubicBezTo>
                  <a:cubicBezTo>
                    <a:pt x="5438" y="12017"/>
                    <a:pt x="5751" y="11896"/>
                    <a:pt x="6095" y="11708"/>
                  </a:cubicBezTo>
                  <a:cubicBezTo>
                    <a:pt x="6902" y="8138"/>
                    <a:pt x="4350" y="4567"/>
                    <a:pt x="2404" y="1002"/>
                  </a:cubicBezTo>
                  <a:cubicBezTo>
                    <a:pt x="2076" y="345"/>
                    <a:pt x="1361" y="0"/>
                    <a:pt x="6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73;p41"/>
            <p:cNvSpPr/>
            <p:nvPr/>
          </p:nvSpPr>
          <p:spPr>
            <a:xfrm>
              <a:off x="5442649" y="2482868"/>
              <a:ext cx="815238" cy="1253500"/>
            </a:xfrm>
            <a:custGeom>
              <a:avLst/>
              <a:gdLst/>
              <a:ahLst/>
              <a:cxnLst/>
              <a:rect l="l" t="t" r="r" b="b"/>
              <a:pathLst>
                <a:path w="8540" h="13131" extrusionOk="0">
                  <a:moveTo>
                    <a:pt x="2138" y="0"/>
                  </a:moveTo>
                  <a:cubicBezTo>
                    <a:pt x="1260" y="0"/>
                    <a:pt x="466" y="612"/>
                    <a:pt x="0" y="1424"/>
                  </a:cubicBezTo>
                  <a:cubicBezTo>
                    <a:pt x="28" y="1423"/>
                    <a:pt x="57" y="1422"/>
                    <a:pt x="85" y="1422"/>
                  </a:cubicBezTo>
                  <a:cubicBezTo>
                    <a:pt x="789" y="1422"/>
                    <a:pt x="1504" y="1767"/>
                    <a:pt x="1832" y="2424"/>
                  </a:cubicBezTo>
                  <a:cubicBezTo>
                    <a:pt x="3778" y="5989"/>
                    <a:pt x="6330" y="9560"/>
                    <a:pt x="5523" y="13130"/>
                  </a:cubicBezTo>
                  <a:cubicBezTo>
                    <a:pt x="6743" y="12463"/>
                    <a:pt x="8348" y="10939"/>
                    <a:pt x="8540" y="10833"/>
                  </a:cubicBezTo>
                  <a:cubicBezTo>
                    <a:pt x="7772" y="6725"/>
                    <a:pt x="5374" y="3360"/>
                    <a:pt x="2817" y="64"/>
                  </a:cubicBezTo>
                  <a:cubicBezTo>
                    <a:pt x="2836" y="43"/>
                    <a:pt x="2821" y="37"/>
                    <a:pt x="2788" y="37"/>
                  </a:cubicBezTo>
                  <a:cubicBezTo>
                    <a:pt x="2724" y="37"/>
                    <a:pt x="2593" y="63"/>
                    <a:pt x="2529" y="63"/>
                  </a:cubicBezTo>
                  <a:cubicBezTo>
                    <a:pt x="2496" y="63"/>
                    <a:pt x="2480" y="56"/>
                    <a:pt x="2500" y="35"/>
                  </a:cubicBezTo>
                  <a:cubicBezTo>
                    <a:pt x="2378" y="12"/>
                    <a:pt x="2257" y="0"/>
                    <a:pt x="2138" y="0"/>
                  </a:cubicBezTo>
                  <a:close/>
                </a:path>
              </a:pathLst>
            </a:custGeom>
            <a:solidFill>
              <a:srgbClr val="513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74;p41"/>
            <p:cNvSpPr/>
            <p:nvPr/>
          </p:nvSpPr>
          <p:spPr>
            <a:xfrm>
              <a:off x="6263800" y="2117775"/>
              <a:ext cx="823066" cy="610092"/>
            </a:xfrm>
            <a:custGeom>
              <a:avLst/>
              <a:gdLst/>
              <a:ahLst/>
              <a:cxnLst/>
              <a:rect l="l" t="t" r="r" b="b"/>
              <a:pathLst>
                <a:path w="8622" h="6391" extrusionOk="0">
                  <a:moveTo>
                    <a:pt x="7072" y="0"/>
                  </a:moveTo>
                  <a:cubicBezTo>
                    <a:pt x="6881" y="0"/>
                    <a:pt x="6689" y="20"/>
                    <a:pt x="6502" y="59"/>
                  </a:cubicBezTo>
                  <a:cubicBezTo>
                    <a:pt x="6305" y="103"/>
                    <a:pt x="6136" y="232"/>
                    <a:pt x="6050" y="414"/>
                  </a:cubicBezTo>
                  <a:cubicBezTo>
                    <a:pt x="5612" y="1323"/>
                    <a:pt x="5040" y="2246"/>
                    <a:pt x="4637" y="3149"/>
                  </a:cubicBezTo>
                  <a:cubicBezTo>
                    <a:pt x="4216" y="2532"/>
                    <a:pt x="2309" y="1062"/>
                    <a:pt x="670" y="1062"/>
                  </a:cubicBezTo>
                  <a:cubicBezTo>
                    <a:pt x="458" y="1062"/>
                    <a:pt x="251" y="1087"/>
                    <a:pt x="52" y="1141"/>
                  </a:cubicBezTo>
                  <a:cubicBezTo>
                    <a:pt x="182" y="2231"/>
                    <a:pt x="0" y="1933"/>
                    <a:pt x="129" y="3029"/>
                  </a:cubicBezTo>
                  <a:cubicBezTo>
                    <a:pt x="1253" y="4255"/>
                    <a:pt x="3240" y="6391"/>
                    <a:pt x="4781" y="6391"/>
                  </a:cubicBezTo>
                  <a:cubicBezTo>
                    <a:pt x="5112" y="6391"/>
                    <a:pt x="5422" y="6292"/>
                    <a:pt x="5699" y="6065"/>
                  </a:cubicBezTo>
                  <a:cubicBezTo>
                    <a:pt x="7242" y="4803"/>
                    <a:pt x="8323" y="2923"/>
                    <a:pt x="8582" y="943"/>
                  </a:cubicBezTo>
                  <a:cubicBezTo>
                    <a:pt x="8622" y="660"/>
                    <a:pt x="8477" y="385"/>
                    <a:pt x="8218" y="261"/>
                  </a:cubicBezTo>
                  <a:cubicBezTo>
                    <a:pt x="7867" y="85"/>
                    <a:pt x="7471" y="0"/>
                    <a:pt x="7072" y="0"/>
                  </a:cubicBezTo>
                  <a:close/>
                </a:path>
              </a:pathLst>
            </a:cu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75;p41"/>
            <p:cNvSpPr/>
            <p:nvPr/>
          </p:nvSpPr>
          <p:spPr>
            <a:xfrm>
              <a:off x="6272867" y="2181535"/>
              <a:ext cx="811706" cy="546324"/>
            </a:xfrm>
            <a:custGeom>
              <a:avLst/>
              <a:gdLst/>
              <a:ahLst/>
              <a:cxnLst/>
              <a:rect l="l" t="t" r="r" b="b"/>
              <a:pathLst>
                <a:path w="8503" h="5723" extrusionOk="0">
                  <a:moveTo>
                    <a:pt x="8459" y="1"/>
                  </a:moveTo>
                  <a:cubicBezTo>
                    <a:pt x="7806" y="1760"/>
                    <a:pt x="6844" y="3270"/>
                    <a:pt x="4941" y="3840"/>
                  </a:cubicBezTo>
                  <a:cubicBezTo>
                    <a:pt x="4488" y="4034"/>
                    <a:pt x="4060" y="4120"/>
                    <a:pt x="3652" y="4120"/>
                  </a:cubicBezTo>
                  <a:cubicBezTo>
                    <a:pt x="2268" y="4120"/>
                    <a:pt x="1110" y="3136"/>
                    <a:pt x="1" y="2034"/>
                  </a:cubicBezTo>
                  <a:lnTo>
                    <a:pt x="1" y="2034"/>
                  </a:lnTo>
                  <a:cubicBezTo>
                    <a:pt x="10" y="2130"/>
                    <a:pt x="21" y="2236"/>
                    <a:pt x="34" y="2361"/>
                  </a:cubicBezTo>
                  <a:cubicBezTo>
                    <a:pt x="1158" y="3587"/>
                    <a:pt x="3145" y="5723"/>
                    <a:pt x="4686" y="5723"/>
                  </a:cubicBezTo>
                  <a:cubicBezTo>
                    <a:pt x="5017" y="5723"/>
                    <a:pt x="5327" y="5624"/>
                    <a:pt x="5604" y="5397"/>
                  </a:cubicBezTo>
                  <a:cubicBezTo>
                    <a:pt x="7147" y="4135"/>
                    <a:pt x="8228" y="2255"/>
                    <a:pt x="8487" y="275"/>
                  </a:cubicBezTo>
                  <a:cubicBezTo>
                    <a:pt x="8502" y="178"/>
                    <a:pt x="8487" y="87"/>
                    <a:pt x="8459" y="1"/>
                  </a:cubicBezTo>
                  <a:close/>
                </a:path>
              </a:pathLst>
            </a:custGeom>
            <a:solidFill>
              <a:schemeClr val="bg2">
                <a:lumMod val="90000"/>
                <a:alpha val="1508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8" name="Google Shape;1376;p41"/>
            <p:cNvSpPr/>
            <p:nvPr/>
          </p:nvSpPr>
          <p:spPr>
            <a:xfrm>
              <a:off x="5349013" y="2241668"/>
              <a:ext cx="276360" cy="365330"/>
            </a:xfrm>
            <a:custGeom>
              <a:avLst/>
              <a:gdLst/>
              <a:ahLst/>
              <a:cxnLst/>
              <a:rect l="l" t="t" r="r" b="b"/>
              <a:pathLst>
                <a:path w="2895" h="3827" extrusionOk="0">
                  <a:moveTo>
                    <a:pt x="1597" y="1"/>
                  </a:moveTo>
                  <a:cubicBezTo>
                    <a:pt x="380" y="788"/>
                    <a:pt x="1" y="2620"/>
                    <a:pt x="804" y="3826"/>
                  </a:cubicBezTo>
                  <a:cubicBezTo>
                    <a:pt x="1034" y="3653"/>
                    <a:pt x="1367" y="3470"/>
                    <a:pt x="1597" y="3297"/>
                  </a:cubicBezTo>
                  <a:cubicBezTo>
                    <a:pt x="1327" y="2798"/>
                    <a:pt x="1486" y="2081"/>
                    <a:pt x="1693" y="1558"/>
                  </a:cubicBezTo>
                  <a:cubicBezTo>
                    <a:pt x="1904" y="1029"/>
                    <a:pt x="2356" y="606"/>
                    <a:pt x="2895" y="429"/>
                  </a:cubicBezTo>
                  <a:cubicBezTo>
                    <a:pt x="2672" y="232"/>
                    <a:pt x="2486" y="216"/>
                    <a:pt x="2303" y="216"/>
                  </a:cubicBezTo>
                  <a:cubicBezTo>
                    <a:pt x="2267" y="216"/>
                    <a:pt x="2231" y="217"/>
                    <a:pt x="2196" y="217"/>
                  </a:cubicBezTo>
                  <a:cubicBezTo>
                    <a:pt x="2011" y="217"/>
                    <a:pt x="1823" y="200"/>
                    <a:pt x="1597" y="1"/>
                  </a:cubicBezTo>
                  <a:close/>
                </a:path>
              </a:pathLst>
            </a:custGeom>
            <a:solidFill>
              <a:srgbClr val="5133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59" name="Google Shape;1377;p41"/>
            <p:cNvSpPr/>
            <p:nvPr/>
          </p:nvSpPr>
          <p:spPr>
            <a:xfrm>
              <a:off x="5747228" y="3390207"/>
              <a:ext cx="215647" cy="220038"/>
            </a:xfrm>
            <a:custGeom>
              <a:avLst/>
              <a:gdLst/>
              <a:ahLst/>
              <a:cxnLst/>
              <a:rect l="l" t="t" r="r" b="b"/>
              <a:pathLst>
                <a:path w="2259" h="2305" extrusionOk="0">
                  <a:moveTo>
                    <a:pt x="1409" y="1"/>
                  </a:moveTo>
                  <a:cubicBezTo>
                    <a:pt x="914" y="260"/>
                    <a:pt x="495" y="606"/>
                    <a:pt x="1" y="871"/>
                  </a:cubicBezTo>
                  <a:cubicBezTo>
                    <a:pt x="298" y="1524"/>
                    <a:pt x="688" y="2255"/>
                    <a:pt x="1279" y="2303"/>
                  </a:cubicBezTo>
                  <a:cubicBezTo>
                    <a:pt x="1293" y="2304"/>
                    <a:pt x="1308" y="2304"/>
                    <a:pt x="1323" y="2304"/>
                  </a:cubicBezTo>
                  <a:cubicBezTo>
                    <a:pt x="1772" y="2304"/>
                    <a:pt x="2193" y="1813"/>
                    <a:pt x="2225" y="1231"/>
                  </a:cubicBezTo>
                  <a:cubicBezTo>
                    <a:pt x="2259" y="635"/>
                    <a:pt x="1870" y="54"/>
                    <a:pt x="1409" y="1"/>
                  </a:cubicBezTo>
                  <a:close/>
                </a:path>
              </a:pathLst>
            </a:custGeom>
            <a:solidFill>
              <a:srgbClr val="00CA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0" name="Google Shape;1378;p41"/>
            <p:cNvSpPr/>
            <p:nvPr/>
          </p:nvSpPr>
          <p:spPr>
            <a:xfrm>
              <a:off x="5688527" y="2212938"/>
              <a:ext cx="976758" cy="1133506"/>
            </a:xfrm>
            <a:custGeom>
              <a:avLst/>
              <a:gdLst/>
              <a:ahLst/>
              <a:cxnLst/>
              <a:rect l="l" t="t" r="r" b="b"/>
              <a:pathLst>
                <a:path w="10232" h="11874" extrusionOk="0">
                  <a:moveTo>
                    <a:pt x="6078" y="0"/>
                  </a:moveTo>
                  <a:cubicBezTo>
                    <a:pt x="3734" y="0"/>
                    <a:pt x="1671" y="1089"/>
                    <a:pt x="1" y="2810"/>
                  </a:cubicBezTo>
                  <a:cubicBezTo>
                    <a:pt x="563" y="5973"/>
                    <a:pt x="1625" y="9043"/>
                    <a:pt x="3144" y="11873"/>
                  </a:cubicBezTo>
                  <a:cubicBezTo>
                    <a:pt x="4715" y="9486"/>
                    <a:pt x="7487" y="7698"/>
                    <a:pt x="10231" y="6905"/>
                  </a:cubicBezTo>
                  <a:cubicBezTo>
                    <a:pt x="9088" y="4660"/>
                    <a:pt x="7959" y="2498"/>
                    <a:pt x="6815" y="259"/>
                  </a:cubicBezTo>
                  <a:cubicBezTo>
                    <a:pt x="6742" y="115"/>
                    <a:pt x="6594" y="13"/>
                    <a:pt x="6431" y="9"/>
                  </a:cubicBezTo>
                  <a:cubicBezTo>
                    <a:pt x="6312" y="3"/>
                    <a:pt x="6195" y="0"/>
                    <a:pt x="6078" y="0"/>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79;p41"/>
            <p:cNvSpPr/>
            <p:nvPr/>
          </p:nvSpPr>
          <p:spPr>
            <a:xfrm>
              <a:off x="5794475" y="2212842"/>
              <a:ext cx="870797" cy="997378"/>
            </a:xfrm>
            <a:custGeom>
              <a:avLst/>
              <a:gdLst/>
              <a:ahLst/>
              <a:cxnLst/>
              <a:rect l="l" t="t" r="r" b="b"/>
              <a:pathLst>
                <a:path w="9122" h="10448" extrusionOk="0">
                  <a:moveTo>
                    <a:pt x="4959" y="1"/>
                  </a:moveTo>
                  <a:cubicBezTo>
                    <a:pt x="3113" y="1"/>
                    <a:pt x="1444" y="684"/>
                    <a:pt x="0" y="1811"/>
                  </a:cubicBezTo>
                  <a:cubicBezTo>
                    <a:pt x="938" y="4849"/>
                    <a:pt x="1894" y="7728"/>
                    <a:pt x="3181" y="10448"/>
                  </a:cubicBezTo>
                  <a:cubicBezTo>
                    <a:pt x="4778" y="8780"/>
                    <a:pt x="6954" y="7531"/>
                    <a:pt x="9121" y="6906"/>
                  </a:cubicBezTo>
                  <a:cubicBezTo>
                    <a:pt x="7978" y="4661"/>
                    <a:pt x="6849" y="2499"/>
                    <a:pt x="5705" y="260"/>
                  </a:cubicBezTo>
                  <a:cubicBezTo>
                    <a:pt x="5632" y="116"/>
                    <a:pt x="5484" y="14"/>
                    <a:pt x="5321" y="10"/>
                  </a:cubicBezTo>
                  <a:cubicBezTo>
                    <a:pt x="5199" y="4"/>
                    <a:pt x="5079" y="1"/>
                    <a:pt x="4959" y="1"/>
                  </a:cubicBezTo>
                  <a:close/>
                </a:path>
              </a:pathLst>
            </a:cu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80;p41"/>
            <p:cNvSpPr/>
            <p:nvPr/>
          </p:nvSpPr>
          <p:spPr>
            <a:xfrm>
              <a:off x="5988524" y="2871918"/>
              <a:ext cx="742783" cy="698776"/>
            </a:xfrm>
            <a:custGeom>
              <a:avLst/>
              <a:gdLst/>
              <a:ahLst/>
              <a:cxnLst/>
              <a:rect l="l" t="t" r="r" b="b"/>
              <a:pathLst>
                <a:path w="7781" h="7320" extrusionOk="0">
                  <a:moveTo>
                    <a:pt x="7088" y="1"/>
                  </a:moveTo>
                  <a:cubicBezTo>
                    <a:pt x="4215" y="726"/>
                    <a:pt x="1159" y="2240"/>
                    <a:pt x="1" y="4969"/>
                  </a:cubicBezTo>
                  <a:cubicBezTo>
                    <a:pt x="414" y="5801"/>
                    <a:pt x="913" y="6590"/>
                    <a:pt x="1476" y="7320"/>
                  </a:cubicBezTo>
                  <a:cubicBezTo>
                    <a:pt x="2889" y="4446"/>
                    <a:pt x="5123" y="2394"/>
                    <a:pt x="7780" y="770"/>
                  </a:cubicBezTo>
                  <a:cubicBezTo>
                    <a:pt x="7531" y="491"/>
                    <a:pt x="7430" y="404"/>
                    <a:pt x="7088" y="1"/>
                  </a:cubicBezTo>
                  <a:close/>
                </a:path>
              </a:pathLst>
            </a:custGeom>
            <a:solidFill>
              <a:srgbClr val="1F2E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3" name="Google Shape;1381;p41"/>
            <p:cNvSpPr/>
            <p:nvPr/>
          </p:nvSpPr>
          <p:spPr>
            <a:xfrm>
              <a:off x="5988524" y="3178310"/>
              <a:ext cx="233498" cy="392345"/>
            </a:xfrm>
            <a:custGeom>
              <a:avLst/>
              <a:gdLst/>
              <a:ahLst/>
              <a:cxnLst/>
              <a:rect l="l" t="t" r="r" b="b"/>
              <a:pathLst>
                <a:path w="2446" h="4110" extrusionOk="0">
                  <a:moveTo>
                    <a:pt x="1135" y="0"/>
                  </a:moveTo>
                  <a:cubicBezTo>
                    <a:pt x="669" y="519"/>
                    <a:pt x="279" y="1106"/>
                    <a:pt x="1" y="1759"/>
                  </a:cubicBezTo>
                  <a:cubicBezTo>
                    <a:pt x="414" y="2591"/>
                    <a:pt x="913" y="3380"/>
                    <a:pt x="1476" y="4110"/>
                  </a:cubicBezTo>
                  <a:cubicBezTo>
                    <a:pt x="1764" y="3524"/>
                    <a:pt x="2095" y="2981"/>
                    <a:pt x="2446" y="2462"/>
                  </a:cubicBezTo>
                  <a:cubicBezTo>
                    <a:pt x="1975" y="1668"/>
                    <a:pt x="1552" y="842"/>
                    <a:pt x="1135" y="0"/>
                  </a:cubicBezTo>
                  <a:close/>
                </a:path>
              </a:pathLst>
            </a:custGeom>
            <a:solidFill>
              <a:srgbClr val="1F2E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4" name="Google Shape;1382;p41"/>
            <p:cNvSpPr/>
            <p:nvPr/>
          </p:nvSpPr>
          <p:spPr>
            <a:xfrm>
              <a:off x="6129312" y="2890435"/>
              <a:ext cx="1420445" cy="1271145"/>
            </a:xfrm>
            <a:custGeom>
              <a:avLst/>
              <a:gdLst/>
              <a:ahLst/>
              <a:cxnLst/>
              <a:rect l="l" t="t" r="r" b="b"/>
              <a:pathLst>
                <a:path w="14880" h="13316" extrusionOk="0">
                  <a:moveTo>
                    <a:pt x="9827" y="0"/>
                  </a:moveTo>
                  <a:cubicBezTo>
                    <a:pt x="9766" y="0"/>
                    <a:pt x="9706" y="1"/>
                    <a:pt x="9645" y="4"/>
                  </a:cubicBezTo>
                  <a:cubicBezTo>
                    <a:pt x="8565" y="52"/>
                    <a:pt x="7531" y="436"/>
                    <a:pt x="6517" y="816"/>
                  </a:cubicBezTo>
                  <a:cubicBezTo>
                    <a:pt x="6431" y="715"/>
                    <a:pt x="6369" y="643"/>
                    <a:pt x="6305" y="576"/>
                  </a:cubicBezTo>
                  <a:cubicBezTo>
                    <a:pt x="3648" y="2200"/>
                    <a:pt x="1414" y="4252"/>
                    <a:pt x="1" y="7126"/>
                  </a:cubicBezTo>
                  <a:cubicBezTo>
                    <a:pt x="2495" y="10364"/>
                    <a:pt x="6325" y="12580"/>
                    <a:pt x="10362" y="13316"/>
                  </a:cubicBezTo>
                  <a:cubicBezTo>
                    <a:pt x="10852" y="12897"/>
                    <a:pt x="11198" y="12191"/>
                    <a:pt x="11482" y="11615"/>
                  </a:cubicBezTo>
                  <a:cubicBezTo>
                    <a:pt x="11765" y="11032"/>
                    <a:pt x="11770" y="10269"/>
                    <a:pt x="11318" y="9812"/>
                  </a:cubicBezTo>
                  <a:cubicBezTo>
                    <a:pt x="11129" y="9619"/>
                    <a:pt x="10856" y="9525"/>
                    <a:pt x="10588" y="9525"/>
                  </a:cubicBezTo>
                  <a:cubicBezTo>
                    <a:pt x="10213" y="9525"/>
                    <a:pt x="9847" y="9709"/>
                    <a:pt x="9732" y="10067"/>
                  </a:cubicBezTo>
                  <a:cubicBezTo>
                    <a:pt x="8305" y="8674"/>
                    <a:pt x="6580" y="6972"/>
                    <a:pt x="5152" y="5578"/>
                  </a:cubicBezTo>
                  <a:lnTo>
                    <a:pt x="5152" y="5578"/>
                  </a:lnTo>
                  <a:cubicBezTo>
                    <a:pt x="5475" y="5667"/>
                    <a:pt x="5814" y="5708"/>
                    <a:pt x="6160" y="5708"/>
                  </a:cubicBezTo>
                  <a:cubicBezTo>
                    <a:pt x="7281" y="5708"/>
                    <a:pt x="8468" y="5281"/>
                    <a:pt x="9386" y="4708"/>
                  </a:cubicBezTo>
                  <a:cubicBezTo>
                    <a:pt x="9765" y="5866"/>
                    <a:pt x="10328" y="7303"/>
                    <a:pt x="10708" y="8461"/>
                  </a:cubicBezTo>
                  <a:cubicBezTo>
                    <a:pt x="11905" y="8390"/>
                    <a:pt x="13471" y="8231"/>
                    <a:pt x="14667" y="8155"/>
                  </a:cubicBezTo>
                  <a:cubicBezTo>
                    <a:pt x="14879" y="7649"/>
                    <a:pt x="14759" y="6900"/>
                    <a:pt x="14451" y="6448"/>
                  </a:cubicBezTo>
                  <a:cubicBezTo>
                    <a:pt x="14144" y="5999"/>
                    <a:pt x="13613" y="5717"/>
                    <a:pt x="13069" y="5717"/>
                  </a:cubicBezTo>
                  <a:cubicBezTo>
                    <a:pt x="13061" y="5717"/>
                    <a:pt x="13052" y="5717"/>
                    <a:pt x="13043" y="5718"/>
                  </a:cubicBezTo>
                  <a:cubicBezTo>
                    <a:pt x="13231" y="4968"/>
                    <a:pt x="13187" y="4118"/>
                    <a:pt x="13197" y="3344"/>
                  </a:cubicBezTo>
                  <a:cubicBezTo>
                    <a:pt x="13207" y="2570"/>
                    <a:pt x="13024" y="1767"/>
                    <a:pt x="12548" y="1162"/>
                  </a:cubicBezTo>
                  <a:cubicBezTo>
                    <a:pt x="11918" y="354"/>
                    <a:pt x="10854" y="0"/>
                    <a:pt x="9827" y="0"/>
                  </a:cubicBezTo>
                  <a:close/>
                </a:path>
              </a:pathLst>
            </a:cu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83;p41"/>
            <p:cNvSpPr/>
            <p:nvPr/>
          </p:nvSpPr>
          <p:spPr>
            <a:xfrm>
              <a:off x="7168277" y="3618903"/>
              <a:ext cx="349674" cy="78374"/>
            </a:xfrm>
            <a:custGeom>
              <a:avLst/>
              <a:gdLst/>
              <a:ahLst/>
              <a:cxnLst/>
              <a:rect l="l" t="t" r="r" b="b"/>
              <a:pathLst>
                <a:path w="3663" h="821" extrusionOk="0">
                  <a:moveTo>
                    <a:pt x="1771" y="0"/>
                  </a:moveTo>
                  <a:cubicBezTo>
                    <a:pt x="1075" y="0"/>
                    <a:pt x="430" y="244"/>
                    <a:pt x="0" y="820"/>
                  </a:cubicBezTo>
                  <a:cubicBezTo>
                    <a:pt x="1129" y="743"/>
                    <a:pt x="2538" y="603"/>
                    <a:pt x="3662" y="532"/>
                  </a:cubicBezTo>
                  <a:cubicBezTo>
                    <a:pt x="3070" y="199"/>
                    <a:pt x="2399" y="0"/>
                    <a:pt x="1771" y="0"/>
                  </a:cubicBezTo>
                  <a:close/>
                </a:path>
              </a:pathLst>
            </a:custGeom>
            <a:solidFill>
              <a:srgbClr val="1F2E56">
                <a:alpha val="268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6" name="Google Shape;1384;p41"/>
            <p:cNvSpPr/>
            <p:nvPr/>
          </p:nvSpPr>
          <p:spPr>
            <a:xfrm>
              <a:off x="5540389" y="2402691"/>
              <a:ext cx="387763" cy="1082720"/>
            </a:xfrm>
            <a:custGeom>
              <a:avLst/>
              <a:gdLst/>
              <a:ahLst/>
              <a:cxnLst/>
              <a:rect l="l" t="t" r="r" b="b"/>
              <a:pathLst>
                <a:path w="4062" h="11342" extrusionOk="0">
                  <a:moveTo>
                    <a:pt x="2048" y="1"/>
                  </a:moveTo>
                  <a:cubicBezTo>
                    <a:pt x="1063" y="918"/>
                    <a:pt x="505" y="2279"/>
                    <a:pt x="347" y="3634"/>
                  </a:cubicBezTo>
                  <a:cubicBezTo>
                    <a:pt x="159" y="5243"/>
                    <a:pt x="0" y="6440"/>
                    <a:pt x="284" y="8035"/>
                  </a:cubicBezTo>
                  <a:cubicBezTo>
                    <a:pt x="451" y="8953"/>
                    <a:pt x="957" y="10237"/>
                    <a:pt x="1662" y="11020"/>
                  </a:cubicBezTo>
                  <a:cubicBezTo>
                    <a:pt x="1854" y="11231"/>
                    <a:pt x="2122" y="11342"/>
                    <a:pt x="2396" y="11342"/>
                  </a:cubicBezTo>
                  <a:cubicBezTo>
                    <a:pt x="2534" y="11342"/>
                    <a:pt x="2674" y="11314"/>
                    <a:pt x="2807" y="11255"/>
                  </a:cubicBezTo>
                  <a:cubicBezTo>
                    <a:pt x="3239" y="11058"/>
                    <a:pt x="3725" y="10832"/>
                    <a:pt x="4061" y="10703"/>
                  </a:cubicBezTo>
                  <a:cubicBezTo>
                    <a:pt x="3676" y="10078"/>
                    <a:pt x="3421" y="9366"/>
                    <a:pt x="3277" y="8617"/>
                  </a:cubicBezTo>
                  <a:cubicBezTo>
                    <a:pt x="3018" y="7267"/>
                    <a:pt x="3143" y="5806"/>
                    <a:pt x="3614" y="4551"/>
                  </a:cubicBezTo>
                  <a:cubicBezTo>
                    <a:pt x="3514" y="2836"/>
                    <a:pt x="3062" y="1192"/>
                    <a:pt x="2048" y="1"/>
                  </a:cubicBezTo>
                  <a:close/>
                </a:path>
              </a:pathLst>
            </a:cu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85;p41"/>
            <p:cNvSpPr/>
            <p:nvPr/>
          </p:nvSpPr>
          <p:spPr>
            <a:xfrm>
              <a:off x="6889374" y="1935563"/>
              <a:ext cx="202378" cy="240562"/>
            </a:xfrm>
            <a:custGeom>
              <a:avLst/>
              <a:gdLst/>
              <a:ahLst/>
              <a:cxnLst/>
              <a:rect l="l" t="t" r="r" b="b"/>
              <a:pathLst>
                <a:path w="2120" h="2520" extrusionOk="0">
                  <a:moveTo>
                    <a:pt x="1024" y="0"/>
                  </a:moveTo>
                  <a:cubicBezTo>
                    <a:pt x="990" y="0"/>
                    <a:pt x="957" y="3"/>
                    <a:pt x="923" y="7"/>
                  </a:cubicBezTo>
                  <a:cubicBezTo>
                    <a:pt x="520" y="65"/>
                    <a:pt x="216" y="426"/>
                    <a:pt x="101" y="814"/>
                  </a:cubicBezTo>
                  <a:cubicBezTo>
                    <a:pt x="1" y="1156"/>
                    <a:pt x="20" y="1516"/>
                    <a:pt x="54" y="1872"/>
                  </a:cubicBezTo>
                  <a:cubicBezTo>
                    <a:pt x="63" y="1983"/>
                    <a:pt x="112" y="2092"/>
                    <a:pt x="193" y="2170"/>
                  </a:cubicBezTo>
                  <a:cubicBezTo>
                    <a:pt x="318" y="2290"/>
                    <a:pt x="534" y="2438"/>
                    <a:pt x="870" y="2496"/>
                  </a:cubicBezTo>
                  <a:cubicBezTo>
                    <a:pt x="969" y="2513"/>
                    <a:pt x="1068" y="2519"/>
                    <a:pt x="1164" y="2519"/>
                  </a:cubicBezTo>
                  <a:cubicBezTo>
                    <a:pt x="1321" y="2519"/>
                    <a:pt x="1469" y="2501"/>
                    <a:pt x="1591" y="2478"/>
                  </a:cubicBezTo>
                  <a:cubicBezTo>
                    <a:pt x="1788" y="2444"/>
                    <a:pt x="1942" y="2290"/>
                    <a:pt x="1986" y="2092"/>
                  </a:cubicBezTo>
                  <a:cubicBezTo>
                    <a:pt x="2068" y="1689"/>
                    <a:pt x="2120" y="1280"/>
                    <a:pt x="2019" y="881"/>
                  </a:cubicBezTo>
                  <a:cubicBezTo>
                    <a:pt x="1898" y="424"/>
                    <a:pt x="1488" y="0"/>
                    <a:pt x="1024" y="0"/>
                  </a:cubicBezTo>
                  <a:close/>
                </a:path>
              </a:pathLst>
            </a:custGeom>
            <a:solidFill>
              <a:srgbClr val="00CA7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8" name="Google Shape;1386;p41"/>
            <p:cNvSpPr/>
            <p:nvPr/>
          </p:nvSpPr>
          <p:spPr>
            <a:xfrm>
              <a:off x="5735392" y="2660403"/>
              <a:ext cx="192736" cy="809415"/>
            </a:xfrm>
            <a:custGeom>
              <a:avLst/>
              <a:gdLst/>
              <a:ahLst/>
              <a:cxnLst/>
              <a:rect l="l" t="t" r="r" b="b"/>
              <a:pathLst>
                <a:path w="2019" h="8479" extrusionOk="0">
                  <a:moveTo>
                    <a:pt x="1302" y="1"/>
                  </a:moveTo>
                  <a:cubicBezTo>
                    <a:pt x="0" y="2722"/>
                    <a:pt x="34" y="5744"/>
                    <a:pt x="932" y="8478"/>
                  </a:cubicBezTo>
                  <a:cubicBezTo>
                    <a:pt x="1316" y="8301"/>
                    <a:pt x="1724" y="8118"/>
                    <a:pt x="2018" y="8003"/>
                  </a:cubicBezTo>
                  <a:cubicBezTo>
                    <a:pt x="1633" y="7378"/>
                    <a:pt x="1378" y="6666"/>
                    <a:pt x="1234" y="5917"/>
                  </a:cubicBezTo>
                  <a:cubicBezTo>
                    <a:pt x="975" y="4567"/>
                    <a:pt x="1100" y="3106"/>
                    <a:pt x="1571" y="1851"/>
                  </a:cubicBezTo>
                  <a:cubicBezTo>
                    <a:pt x="1533" y="1217"/>
                    <a:pt x="1446" y="593"/>
                    <a:pt x="1302" y="1"/>
                  </a:cubicBezTo>
                  <a:close/>
                </a:path>
              </a:pathLst>
            </a:custGeom>
            <a:solidFill>
              <a:schemeClr val="tx1">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387;p41"/>
            <p:cNvSpPr/>
            <p:nvPr/>
          </p:nvSpPr>
          <p:spPr>
            <a:xfrm>
              <a:off x="5354549" y="1459367"/>
              <a:ext cx="1108482" cy="975028"/>
            </a:xfrm>
            <a:custGeom>
              <a:avLst/>
              <a:gdLst/>
              <a:ahLst/>
              <a:cxnLst/>
              <a:rect l="l" t="t" r="r" b="b"/>
              <a:pathLst>
                <a:path w="11612" h="10214" extrusionOk="0">
                  <a:moveTo>
                    <a:pt x="7109" y="0"/>
                  </a:moveTo>
                  <a:cubicBezTo>
                    <a:pt x="5316" y="0"/>
                    <a:pt x="2520" y="1203"/>
                    <a:pt x="1366" y="2492"/>
                  </a:cubicBezTo>
                  <a:cubicBezTo>
                    <a:pt x="178" y="3823"/>
                    <a:pt x="1" y="5155"/>
                    <a:pt x="520" y="6861"/>
                  </a:cubicBezTo>
                  <a:cubicBezTo>
                    <a:pt x="1236" y="9192"/>
                    <a:pt x="3074" y="10214"/>
                    <a:pt x="5033" y="10214"/>
                  </a:cubicBezTo>
                  <a:cubicBezTo>
                    <a:pt x="6845" y="10214"/>
                    <a:pt x="8761" y="9339"/>
                    <a:pt x="9988" y="7817"/>
                  </a:cubicBezTo>
                  <a:cubicBezTo>
                    <a:pt x="11463" y="5986"/>
                    <a:pt x="11612" y="3060"/>
                    <a:pt x="9982" y="1368"/>
                  </a:cubicBezTo>
                  <a:cubicBezTo>
                    <a:pt x="9079" y="431"/>
                    <a:pt x="8560" y="52"/>
                    <a:pt x="7262" y="3"/>
                  </a:cubicBezTo>
                  <a:cubicBezTo>
                    <a:pt x="7212" y="1"/>
                    <a:pt x="7161" y="0"/>
                    <a:pt x="7109" y="0"/>
                  </a:cubicBezTo>
                  <a:close/>
                </a:path>
              </a:pathLst>
            </a:cu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88;p41"/>
            <p:cNvSpPr/>
            <p:nvPr/>
          </p:nvSpPr>
          <p:spPr>
            <a:xfrm>
              <a:off x="5354549" y="1599964"/>
              <a:ext cx="544695" cy="834225"/>
            </a:xfrm>
            <a:custGeom>
              <a:avLst/>
              <a:gdLst/>
              <a:ahLst/>
              <a:cxnLst/>
              <a:rect l="l" t="t" r="r" b="b"/>
              <a:pathLst>
                <a:path w="5706" h="8739" extrusionOk="0">
                  <a:moveTo>
                    <a:pt x="2635" y="1"/>
                  </a:moveTo>
                  <a:lnTo>
                    <a:pt x="2635" y="1"/>
                  </a:lnTo>
                  <a:cubicBezTo>
                    <a:pt x="2125" y="318"/>
                    <a:pt x="1683" y="668"/>
                    <a:pt x="1366" y="1019"/>
                  </a:cubicBezTo>
                  <a:cubicBezTo>
                    <a:pt x="178" y="2350"/>
                    <a:pt x="1" y="3682"/>
                    <a:pt x="520" y="5388"/>
                  </a:cubicBezTo>
                  <a:cubicBezTo>
                    <a:pt x="1236" y="7718"/>
                    <a:pt x="3077" y="8738"/>
                    <a:pt x="5035" y="8738"/>
                  </a:cubicBezTo>
                  <a:cubicBezTo>
                    <a:pt x="5257" y="8738"/>
                    <a:pt x="5481" y="8725"/>
                    <a:pt x="5705" y="8699"/>
                  </a:cubicBezTo>
                  <a:cubicBezTo>
                    <a:pt x="4855" y="8353"/>
                    <a:pt x="4086" y="7766"/>
                    <a:pt x="3447" y="6810"/>
                  </a:cubicBezTo>
                  <a:cubicBezTo>
                    <a:pt x="2034" y="4922"/>
                    <a:pt x="1582" y="2072"/>
                    <a:pt x="2635" y="1"/>
                  </a:cubicBezTo>
                  <a:close/>
                </a:path>
              </a:pathLst>
            </a:custGeom>
            <a:solidFill>
              <a:srgbClr val="1F2E56">
                <a:alpha val="262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1" name="Google Shape;1389;p41"/>
            <p:cNvSpPr/>
            <p:nvPr/>
          </p:nvSpPr>
          <p:spPr>
            <a:xfrm>
              <a:off x="5297757" y="1976988"/>
              <a:ext cx="267097" cy="274925"/>
            </a:xfrm>
            <a:custGeom>
              <a:avLst/>
              <a:gdLst/>
              <a:ahLst/>
              <a:cxnLst/>
              <a:rect l="l" t="t" r="r" b="b"/>
              <a:pathLst>
                <a:path w="2798" h="2880" extrusionOk="0">
                  <a:moveTo>
                    <a:pt x="1245" y="1"/>
                  </a:moveTo>
                  <a:cubicBezTo>
                    <a:pt x="995" y="159"/>
                    <a:pt x="731" y="294"/>
                    <a:pt x="480" y="453"/>
                  </a:cubicBezTo>
                  <a:cubicBezTo>
                    <a:pt x="0" y="751"/>
                    <a:pt x="52" y="1553"/>
                    <a:pt x="289" y="2062"/>
                  </a:cubicBezTo>
                  <a:cubicBezTo>
                    <a:pt x="529" y="2572"/>
                    <a:pt x="668" y="2798"/>
                    <a:pt x="1221" y="2880"/>
                  </a:cubicBezTo>
                  <a:cubicBezTo>
                    <a:pt x="1533" y="2851"/>
                    <a:pt x="2081" y="2610"/>
                    <a:pt x="2394" y="2576"/>
                  </a:cubicBezTo>
                  <a:cubicBezTo>
                    <a:pt x="2797" y="1606"/>
                    <a:pt x="2239" y="352"/>
                    <a:pt x="124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2" name="Google Shape;1390;p41"/>
            <p:cNvSpPr/>
            <p:nvPr/>
          </p:nvSpPr>
          <p:spPr>
            <a:xfrm>
              <a:off x="5617894" y="1613327"/>
              <a:ext cx="723977" cy="612097"/>
            </a:xfrm>
            <a:custGeom>
              <a:avLst/>
              <a:gdLst/>
              <a:ahLst/>
              <a:cxnLst/>
              <a:rect l="l" t="t" r="r" b="b"/>
              <a:pathLst>
                <a:path w="7584" h="6412" extrusionOk="0">
                  <a:moveTo>
                    <a:pt x="4433" y="0"/>
                  </a:moveTo>
                  <a:cubicBezTo>
                    <a:pt x="2936" y="0"/>
                    <a:pt x="1298" y="852"/>
                    <a:pt x="649" y="2152"/>
                  </a:cubicBezTo>
                  <a:cubicBezTo>
                    <a:pt x="0" y="3450"/>
                    <a:pt x="597" y="5186"/>
                    <a:pt x="1837" y="5940"/>
                  </a:cubicBezTo>
                  <a:cubicBezTo>
                    <a:pt x="2360" y="6260"/>
                    <a:pt x="2965" y="6411"/>
                    <a:pt x="3575" y="6411"/>
                  </a:cubicBezTo>
                  <a:cubicBezTo>
                    <a:pt x="4411" y="6411"/>
                    <a:pt x="5257" y="6129"/>
                    <a:pt x="5921" y="5612"/>
                  </a:cubicBezTo>
                  <a:cubicBezTo>
                    <a:pt x="6983" y="4782"/>
                    <a:pt x="7584" y="3325"/>
                    <a:pt x="7229" y="2023"/>
                  </a:cubicBezTo>
                  <a:cubicBezTo>
                    <a:pt x="6837" y="596"/>
                    <a:pt x="5684" y="0"/>
                    <a:pt x="4433" y="0"/>
                  </a:cubicBezTo>
                  <a:close/>
                </a:path>
              </a:pathLst>
            </a:custGeom>
            <a:solidFill>
              <a:srgbClr val="513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91;p41"/>
            <p:cNvSpPr/>
            <p:nvPr/>
          </p:nvSpPr>
          <p:spPr>
            <a:xfrm>
              <a:off x="5784358" y="1618767"/>
              <a:ext cx="303853" cy="606560"/>
            </a:xfrm>
            <a:custGeom>
              <a:avLst/>
              <a:gdLst/>
              <a:ahLst/>
              <a:cxnLst/>
              <a:rect l="l" t="t" r="r" b="b"/>
              <a:pathLst>
                <a:path w="3183" h="6354" extrusionOk="0">
                  <a:moveTo>
                    <a:pt x="1996" y="1"/>
                  </a:moveTo>
                  <a:lnTo>
                    <a:pt x="1996" y="1"/>
                  </a:lnTo>
                  <a:cubicBezTo>
                    <a:pt x="1308" y="116"/>
                    <a:pt x="621" y="394"/>
                    <a:pt x="53" y="798"/>
                  </a:cubicBezTo>
                  <a:cubicBezTo>
                    <a:pt x="0" y="1226"/>
                    <a:pt x="140" y="1678"/>
                    <a:pt x="443" y="1990"/>
                  </a:cubicBezTo>
                  <a:cubicBezTo>
                    <a:pt x="827" y="2399"/>
                    <a:pt x="1462" y="2601"/>
                    <a:pt x="1654" y="3129"/>
                  </a:cubicBezTo>
                  <a:cubicBezTo>
                    <a:pt x="1817" y="3576"/>
                    <a:pt x="1582" y="4062"/>
                    <a:pt x="1356" y="4484"/>
                  </a:cubicBezTo>
                  <a:cubicBezTo>
                    <a:pt x="1063" y="5018"/>
                    <a:pt x="774" y="5551"/>
                    <a:pt x="481" y="6085"/>
                  </a:cubicBezTo>
                  <a:cubicBezTo>
                    <a:pt x="894" y="6262"/>
                    <a:pt x="1342" y="6349"/>
                    <a:pt x="1798" y="6354"/>
                  </a:cubicBezTo>
                  <a:cubicBezTo>
                    <a:pt x="2524" y="5344"/>
                    <a:pt x="3182" y="4182"/>
                    <a:pt x="2850" y="3013"/>
                  </a:cubicBezTo>
                  <a:cubicBezTo>
                    <a:pt x="2721" y="2563"/>
                    <a:pt x="2451" y="2163"/>
                    <a:pt x="2221" y="1749"/>
                  </a:cubicBezTo>
                  <a:cubicBezTo>
                    <a:pt x="1996" y="1336"/>
                    <a:pt x="1808" y="875"/>
                    <a:pt x="1861" y="409"/>
                  </a:cubicBezTo>
                  <a:cubicBezTo>
                    <a:pt x="1880" y="265"/>
                    <a:pt x="1928" y="130"/>
                    <a:pt x="1996" y="1"/>
                  </a:cubicBezTo>
                  <a:close/>
                </a:path>
              </a:pathLst>
            </a:custGeom>
            <a:solidFill>
              <a:srgbClr val="00C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92;p41"/>
            <p:cNvSpPr/>
            <p:nvPr/>
          </p:nvSpPr>
          <p:spPr>
            <a:xfrm>
              <a:off x="5955976" y="1613327"/>
              <a:ext cx="241899" cy="612001"/>
            </a:xfrm>
            <a:custGeom>
              <a:avLst/>
              <a:gdLst/>
              <a:ahLst/>
              <a:cxnLst/>
              <a:rect l="l" t="t" r="r" b="b"/>
              <a:pathLst>
                <a:path w="2534" h="6411" extrusionOk="0">
                  <a:moveTo>
                    <a:pt x="881" y="1"/>
                  </a:moveTo>
                  <a:cubicBezTo>
                    <a:pt x="655" y="1"/>
                    <a:pt x="426" y="20"/>
                    <a:pt x="198" y="58"/>
                  </a:cubicBezTo>
                  <a:cubicBezTo>
                    <a:pt x="130" y="187"/>
                    <a:pt x="82" y="322"/>
                    <a:pt x="63" y="466"/>
                  </a:cubicBezTo>
                  <a:cubicBezTo>
                    <a:pt x="10" y="932"/>
                    <a:pt x="198" y="1393"/>
                    <a:pt x="423" y="1806"/>
                  </a:cubicBezTo>
                  <a:cubicBezTo>
                    <a:pt x="653" y="2220"/>
                    <a:pt x="923" y="2620"/>
                    <a:pt x="1052" y="3070"/>
                  </a:cubicBezTo>
                  <a:cubicBezTo>
                    <a:pt x="1384" y="4239"/>
                    <a:pt x="726" y="5401"/>
                    <a:pt x="0" y="6411"/>
                  </a:cubicBezTo>
                  <a:cubicBezTo>
                    <a:pt x="307" y="6411"/>
                    <a:pt x="620" y="6377"/>
                    <a:pt x="923" y="6304"/>
                  </a:cubicBezTo>
                  <a:cubicBezTo>
                    <a:pt x="1802" y="5526"/>
                    <a:pt x="2533" y="4321"/>
                    <a:pt x="2389" y="3263"/>
                  </a:cubicBezTo>
                  <a:cubicBezTo>
                    <a:pt x="2297" y="2580"/>
                    <a:pt x="1995" y="1932"/>
                    <a:pt x="1922" y="1245"/>
                  </a:cubicBezTo>
                  <a:cubicBezTo>
                    <a:pt x="1884" y="899"/>
                    <a:pt x="1928" y="524"/>
                    <a:pt x="2061" y="202"/>
                  </a:cubicBezTo>
                  <a:cubicBezTo>
                    <a:pt x="1692" y="65"/>
                    <a:pt x="1292" y="1"/>
                    <a:pt x="881" y="1"/>
                  </a:cubicBezTo>
                  <a:close/>
                </a:path>
              </a:pathLst>
            </a:custGeom>
            <a:solidFill>
              <a:srgbClr val="FEB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93;p41"/>
            <p:cNvSpPr/>
            <p:nvPr/>
          </p:nvSpPr>
          <p:spPr>
            <a:xfrm>
              <a:off x="6017827" y="2397345"/>
              <a:ext cx="480456" cy="405901"/>
            </a:xfrm>
            <a:custGeom>
              <a:avLst/>
              <a:gdLst/>
              <a:ahLst/>
              <a:cxnLst/>
              <a:rect l="l" t="t" r="r" b="b"/>
              <a:pathLst>
                <a:path w="5033" h="4252" extrusionOk="0">
                  <a:moveTo>
                    <a:pt x="3465" y="0"/>
                  </a:moveTo>
                  <a:cubicBezTo>
                    <a:pt x="2152" y="0"/>
                    <a:pt x="847" y="597"/>
                    <a:pt x="1" y="1604"/>
                  </a:cubicBezTo>
                  <a:cubicBezTo>
                    <a:pt x="424" y="2411"/>
                    <a:pt x="919" y="3444"/>
                    <a:pt x="1347" y="4252"/>
                  </a:cubicBezTo>
                  <a:cubicBezTo>
                    <a:pt x="1993" y="3559"/>
                    <a:pt x="3012" y="2825"/>
                    <a:pt x="4429" y="2825"/>
                  </a:cubicBezTo>
                  <a:cubicBezTo>
                    <a:pt x="4623" y="2825"/>
                    <a:pt x="4824" y="2838"/>
                    <a:pt x="5033" y="2868"/>
                  </a:cubicBezTo>
                  <a:lnTo>
                    <a:pt x="3797" y="13"/>
                  </a:lnTo>
                  <a:cubicBezTo>
                    <a:pt x="3687" y="5"/>
                    <a:pt x="3576" y="0"/>
                    <a:pt x="3465" y="0"/>
                  </a:cubicBezTo>
                  <a:close/>
                </a:path>
              </a:pathLst>
            </a:custGeom>
            <a:solidFill>
              <a:srgbClr val="5133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6" name="Google Shape;1394;p41"/>
            <p:cNvSpPr/>
            <p:nvPr/>
          </p:nvSpPr>
          <p:spPr>
            <a:xfrm>
              <a:off x="5637557" y="1596814"/>
              <a:ext cx="696484" cy="645031"/>
            </a:xfrm>
            <a:custGeom>
              <a:avLst/>
              <a:gdLst/>
              <a:ahLst/>
              <a:cxnLst/>
              <a:rect l="l" t="t" r="r" b="b"/>
              <a:pathLst>
                <a:path w="7296" h="6757" extrusionOk="0">
                  <a:moveTo>
                    <a:pt x="4226" y="346"/>
                  </a:moveTo>
                  <a:cubicBezTo>
                    <a:pt x="4523" y="346"/>
                    <a:pt x="4816" y="384"/>
                    <a:pt x="5091" y="457"/>
                  </a:cubicBezTo>
                  <a:cubicBezTo>
                    <a:pt x="5297" y="509"/>
                    <a:pt x="5494" y="586"/>
                    <a:pt x="5672" y="688"/>
                  </a:cubicBezTo>
                  <a:cubicBezTo>
                    <a:pt x="5945" y="836"/>
                    <a:pt x="6186" y="1034"/>
                    <a:pt x="6388" y="1293"/>
                  </a:cubicBezTo>
                  <a:cubicBezTo>
                    <a:pt x="6590" y="1547"/>
                    <a:pt x="6748" y="1859"/>
                    <a:pt x="6854" y="2245"/>
                  </a:cubicBezTo>
                  <a:cubicBezTo>
                    <a:pt x="6921" y="2480"/>
                    <a:pt x="6950" y="2724"/>
                    <a:pt x="6950" y="2975"/>
                  </a:cubicBezTo>
                  <a:cubicBezTo>
                    <a:pt x="6950" y="3479"/>
                    <a:pt x="6821" y="3989"/>
                    <a:pt x="6584" y="4450"/>
                  </a:cubicBezTo>
                  <a:cubicBezTo>
                    <a:pt x="6349" y="4916"/>
                    <a:pt x="6013" y="5330"/>
                    <a:pt x="5604" y="5647"/>
                  </a:cubicBezTo>
                  <a:cubicBezTo>
                    <a:pt x="5293" y="5892"/>
                    <a:pt x="4932" y="6084"/>
                    <a:pt x="4547" y="6213"/>
                  </a:cubicBezTo>
                  <a:cubicBezTo>
                    <a:pt x="4168" y="6344"/>
                    <a:pt x="3764" y="6411"/>
                    <a:pt x="3365" y="6411"/>
                  </a:cubicBezTo>
                  <a:cubicBezTo>
                    <a:pt x="2784" y="6411"/>
                    <a:pt x="2212" y="6266"/>
                    <a:pt x="1717" y="5969"/>
                  </a:cubicBezTo>
                  <a:cubicBezTo>
                    <a:pt x="1298" y="5709"/>
                    <a:pt x="957" y="5335"/>
                    <a:pt x="722" y="4897"/>
                  </a:cubicBezTo>
                  <a:cubicBezTo>
                    <a:pt x="482" y="4465"/>
                    <a:pt x="352" y="3969"/>
                    <a:pt x="352" y="3489"/>
                  </a:cubicBezTo>
                  <a:cubicBezTo>
                    <a:pt x="352" y="3110"/>
                    <a:pt x="429" y="2739"/>
                    <a:pt x="597" y="2403"/>
                  </a:cubicBezTo>
                  <a:cubicBezTo>
                    <a:pt x="751" y="2095"/>
                    <a:pt x="962" y="1817"/>
                    <a:pt x="1217" y="1566"/>
                  </a:cubicBezTo>
                  <a:cubicBezTo>
                    <a:pt x="1602" y="1187"/>
                    <a:pt x="2086" y="884"/>
                    <a:pt x="2605" y="673"/>
                  </a:cubicBezTo>
                  <a:cubicBezTo>
                    <a:pt x="3130" y="462"/>
                    <a:pt x="3692" y="346"/>
                    <a:pt x="4226" y="346"/>
                  </a:cubicBezTo>
                  <a:close/>
                  <a:moveTo>
                    <a:pt x="4226" y="0"/>
                  </a:moveTo>
                  <a:cubicBezTo>
                    <a:pt x="3447" y="0"/>
                    <a:pt x="2634" y="221"/>
                    <a:pt x="1933" y="610"/>
                  </a:cubicBezTo>
                  <a:cubicBezTo>
                    <a:pt x="1582" y="803"/>
                    <a:pt x="1256" y="1043"/>
                    <a:pt x="977" y="1316"/>
                  </a:cubicBezTo>
                  <a:cubicBezTo>
                    <a:pt x="693" y="1591"/>
                    <a:pt x="458" y="1903"/>
                    <a:pt x="289" y="2249"/>
                  </a:cubicBezTo>
                  <a:cubicBezTo>
                    <a:pt x="92" y="2638"/>
                    <a:pt x="1" y="3061"/>
                    <a:pt x="1" y="3489"/>
                  </a:cubicBezTo>
                  <a:cubicBezTo>
                    <a:pt x="1" y="4032"/>
                    <a:pt x="150" y="4580"/>
                    <a:pt x="414" y="5065"/>
                  </a:cubicBezTo>
                  <a:cubicBezTo>
                    <a:pt x="679" y="5550"/>
                    <a:pt x="1063" y="5973"/>
                    <a:pt x="1538" y="6262"/>
                  </a:cubicBezTo>
                  <a:cubicBezTo>
                    <a:pt x="2092" y="6603"/>
                    <a:pt x="2726" y="6757"/>
                    <a:pt x="3365" y="6757"/>
                  </a:cubicBezTo>
                  <a:cubicBezTo>
                    <a:pt x="3802" y="6757"/>
                    <a:pt x="4244" y="6685"/>
                    <a:pt x="4663" y="6546"/>
                  </a:cubicBezTo>
                  <a:cubicBezTo>
                    <a:pt x="5076" y="6401"/>
                    <a:pt x="5475" y="6195"/>
                    <a:pt x="5821" y="5920"/>
                  </a:cubicBezTo>
                  <a:cubicBezTo>
                    <a:pt x="6267" y="5570"/>
                    <a:pt x="6637" y="5118"/>
                    <a:pt x="6892" y="4609"/>
                  </a:cubicBezTo>
                  <a:cubicBezTo>
                    <a:pt x="7152" y="4099"/>
                    <a:pt x="7296" y="3536"/>
                    <a:pt x="7296" y="2975"/>
                  </a:cubicBezTo>
                  <a:cubicBezTo>
                    <a:pt x="7296" y="2696"/>
                    <a:pt x="7262" y="2422"/>
                    <a:pt x="7190" y="2148"/>
                  </a:cubicBezTo>
                  <a:cubicBezTo>
                    <a:pt x="7085" y="1773"/>
                    <a:pt x="6930" y="1451"/>
                    <a:pt x="6739" y="1178"/>
                  </a:cubicBezTo>
                  <a:cubicBezTo>
                    <a:pt x="6446" y="764"/>
                    <a:pt x="6061" y="471"/>
                    <a:pt x="5628" y="278"/>
                  </a:cubicBezTo>
                  <a:cubicBezTo>
                    <a:pt x="5196" y="87"/>
                    <a:pt x="4716" y="0"/>
                    <a:pt x="4226"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95;p41"/>
            <p:cNvSpPr/>
            <p:nvPr/>
          </p:nvSpPr>
          <p:spPr>
            <a:xfrm>
              <a:off x="6590561" y="3639366"/>
              <a:ext cx="250204" cy="218033"/>
            </a:xfrm>
            <a:custGeom>
              <a:avLst/>
              <a:gdLst/>
              <a:ahLst/>
              <a:cxnLst/>
              <a:rect l="l" t="t" r="r" b="b"/>
              <a:pathLst>
                <a:path w="2621" h="2284" extrusionOk="0">
                  <a:moveTo>
                    <a:pt x="1152" y="1"/>
                  </a:moveTo>
                  <a:cubicBezTo>
                    <a:pt x="739" y="1"/>
                    <a:pt x="344" y="207"/>
                    <a:pt x="140" y="694"/>
                  </a:cubicBezTo>
                  <a:cubicBezTo>
                    <a:pt x="1" y="1031"/>
                    <a:pt x="59" y="1448"/>
                    <a:pt x="309" y="1718"/>
                  </a:cubicBezTo>
                  <a:cubicBezTo>
                    <a:pt x="473" y="1900"/>
                    <a:pt x="703" y="2001"/>
                    <a:pt x="929" y="2097"/>
                  </a:cubicBezTo>
                  <a:cubicBezTo>
                    <a:pt x="1170" y="2196"/>
                    <a:pt x="1436" y="2283"/>
                    <a:pt x="1691" y="2283"/>
                  </a:cubicBezTo>
                  <a:cubicBezTo>
                    <a:pt x="1822" y="2283"/>
                    <a:pt x="1951" y="2260"/>
                    <a:pt x="2072" y="2202"/>
                  </a:cubicBezTo>
                  <a:cubicBezTo>
                    <a:pt x="2447" y="2025"/>
                    <a:pt x="2620" y="1554"/>
                    <a:pt x="2549" y="1146"/>
                  </a:cubicBezTo>
                  <a:cubicBezTo>
                    <a:pt x="2436" y="468"/>
                    <a:pt x="1773" y="1"/>
                    <a:pt x="1152" y="1"/>
                  </a:cubicBezTo>
                  <a:close/>
                </a:path>
              </a:pathLst>
            </a:custGeom>
            <a:solidFill>
              <a:srgbClr val="1F2E56">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96;p41"/>
            <p:cNvSpPr/>
            <p:nvPr/>
          </p:nvSpPr>
          <p:spPr>
            <a:xfrm>
              <a:off x="5690514" y="2387858"/>
              <a:ext cx="409719" cy="960721"/>
            </a:xfrm>
            <a:custGeom>
              <a:avLst/>
              <a:gdLst/>
              <a:ahLst/>
              <a:cxnLst/>
              <a:rect l="l" t="t" r="r" b="b"/>
              <a:pathLst>
                <a:path w="4292" h="10064" extrusionOk="0">
                  <a:moveTo>
                    <a:pt x="1110" y="0"/>
                  </a:moveTo>
                  <a:cubicBezTo>
                    <a:pt x="722" y="304"/>
                    <a:pt x="352" y="635"/>
                    <a:pt x="1" y="1000"/>
                  </a:cubicBezTo>
                  <a:cubicBezTo>
                    <a:pt x="563" y="4163"/>
                    <a:pt x="1625" y="7233"/>
                    <a:pt x="3144" y="10063"/>
                  </a:cubicBezTo>
                  <a:cubicBezTo>
                    <a:pt x="3475" y="9559"/>
                    <a:pt x="3865" y="9083"/>
                    <a:pt x="4291" y="8637"/>
                  </a:cubicBezTo>
                  <a:cubicBezTo>
                    <a:pt x="3004" y="5917"/>
                    <a:pt x="2048" y="3038"/>
                    <a:pt x="1110" y="0"/>
                  </a:cubicBezTo>
                  <a:close/>
                </a:path>
              </a:pathLst>
            </a:custGeom>
            <a:solidFill>
              <a:schemeClr val="bg2">
                <a:lumMod val="90000"/>
                <a:alpha val="245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97;p41"/>
            <p:cNvSpPr/>
            <p:nvPr/>
          </p:nvSpPr>
          <p:spPr>
            <a:xfrm>
              <a:off x="6580975" y="3280133"/>
              <a:ext cx="579538" cy="420310"/>
            </a:xfrm>
            <a:custGeom>
              <a:avLst/>
              <a:gdLst/>
              <a:ahLst/>
              <a:cxnLst/>
              <a:rect l="l" t="t" r="r" b="b"/>
              <a:pathLst>
                <a:path w="6071" h="4403" extrusionOk="0">
                  <a:moveTo>
                    <a:pt x="3708" y="0"/>
                  </a:moveTo>
                  <a:cubicBezTo>
                    <a:pt x="2624" y="0"/>
                    <a:pt x="1224" y="1039"/>
                    <a:pt x="0" y="1039"/>
                  </a:cubicBezTo>
                  <a:lnTo>
                    <a:pt x="490" y="1529"/>
                  </a:lnTo>
                  <a:cubicBezTo>
                    <a:pt x="799" y="1611"/>
                    <a:pt x="1123" y="1649"/>
                    <a:pt x="1453" y="1649"/>
                  </a:cubicBezTo>
                  <a:cubicBezTo>
                    <a:pt x="2570" y="1649"/>
                    <a:pt x="3756" y="1221"/>
                    <a:pt x="4676" y="649"/>
                  </a:cubicBezTo>
                  <a:cubicBezTo>
                    <a:pt x="5055" y="1807"/>
                    <a:pt x="5618" y="3244"/>
                    <a:pt x="5998" y="4402"/>
                  </a:cubicBezTo>
                  <a:lnTo>
                    <a:pt x="6031" y="4402"/>
                  </a:lnTo>
                  <a:cubicBezTo>
                    <a:pt x="6070" y="2971"/>
                    <a:pt x="5680" y="1510"/>
                    <a:pt x="4864" y="693"/>
                  </a:cubicBezTo>
                  <a:cubicBezTo>
                    <a:pt x="4557" y="181"/>
                    <a:pt x="4160" y="0"/>
                    <a:pt x="3708" y="0"/>
                  </a:cubicBezTo>
                  <a:close/>
                </a:path>
              </a:pathLst>
            </a:custGeom>
            <a:solidFill>
              <a:srgbClr val="1F2E56">
                <a:alpha val="26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98;p41"/>
            <p:cNvSpPr/>
            <p:nvPr/>
          </p:nvSpPr>
          <p:spPr>
            <a:xfrm>
              <a:off x="6131353" y="3445377"/>
              <a:ext cx="1018570" cy="718441"/>
            </a:xfrm>
            <a:custGeom>
              <a:avLst/>
              <a:gdLst/>
              <a:ahLst/>
              <a:cxnLst/>
              <a:rect l="l" t="t" r="r" b="b"/>
              <a:pathLst>
                <a:path w="10670" h="7526" extrusionOk="0">
                  <a:moveTo>
                    <a:pt x="769" y="0"/>
                  </a:moveTo>
                  <a:cubicBezTo>
                    <a:pt x="496" y="427"/>
                    <a:pt x="232" y="865"/>
                    <a:pt x="1" y="1336"/>
                  </a:cubicBezTo>
                  <a:cubicBezTo>
                    <a:pt x="2495" y="4574"/>
                    <a:pt x="6325" y="6790"/>
                    <a:pt x="10362" y="7526"/>
                  </a:cubicBezTo>
                  <a:cubicBezTo>
                    <a:pt x="10472" y="7434"/>
                    <a:pt x="10573" y="7324"/>
                    <a:pt x="10670" y="7209"/>
                  </a:cubicBezTo>
                  <a:cubicBezTo>
                    <a:pt x="6651" y="6694"/>
                    <a:pt x="3095" y="3479"/>
                    <a:pt x="769" y="0"/>
                  </a:cubicBezTo>
                  <a:close/>
                </a:path>
              </a:pathLst>
            </a:custGeom>
            <a:solidFill>
              <a:srgbClr val="1F2E56">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99;p41"/>
            <p:cNvSpPr/>
            <p:nvPr/>
          </p:nvSpPr>
          <p:spPr>
            <a:xfrm>
              <a:off x="7078232" y="2960720"/>
              <a:ext cx="225002" cy="186149"/>
            </a:xfrm>
            <a:custGeom>
              <a:avLst/>
              <a:gdLst/>
              <a:ahLst/>
              <a:cxnLst/>
              <a:rect l="l" t="t" r="r" b="b"/>
              <a:pathLst>
                <a:path w="2357" h="1950" extrusionOk="0">
                  <a:moveTo>
                    <a:pt x="886" y="0"/>
                  </a:moveTo>
                  <a:cubicBezTo>
                    <a:pt x="845" y="0"/>
                    <a:pt x="804" y="2"/>
                    <a:pt x="764" y="7"/>
                  </a:cubicBezTo>
                  <a:cubicBezTo>
                    <a:pt x="433" y="50"/>
                    <a:pt x="116" y="295"/>
                    <a:pt x="63" y="626"/>
                  </a:cubicBezTo>
                  <a:cubicBezTo>
                    <a:pt x="1" y="987"/>
                    <a:pt x="245" y="1329"/>
                    <a:pt x="520" y="1569"/>
                  </a:cubicBezTo>
                  <a:cubicBezTo>
                    <a:pt x="767" y="1777"/>
                    <a:pt x="1069" y="1950"/>
                    <a:pt x="1387" y="1950"/>
                  </a:cubicBezTo>
                  <a:cubicBezTo>
                    <a:pt x="1421" y="1950"/>
                    <a:pt x="1456" y="1948"/>
                    <a:pt x="1490" y="1944"/>
                  </a:cubicBezTo>
                  <a:cubicBezTo>
                    <a:pt x="1836" y="1900"/>
                    <a:pt x="2139" y="1622"/>
                    <a:pt x="2211" y="1280"/>
                  </a:cubicBezTo>
                  <a:cubicBezTo>
                    <a:pt x="2356" y="561"/>
                    <a:pt x="1539" y="0"/>
                    <a:pt x="886" y="0"/>
                  </a:cubicBezTo>
                  <a:close/>
                </a:path>
              </a:pathLst>
            </a:custGeom>
            <a:solidFill>
              <a:srgbClr val="1F2E56">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00;p41"/>
            <p:cNvSpPr/>
            <p:nvPr/>
          </p:nvSpPr>
          <p:spPr>
            <a:xfrm>
              <a:off x="6218748" y="2933292"/>
              <a:ext cx="534487" cy="472628"/>
            </a:xfrm>
            <a:custGeom>
              <a:avLst/>
              <a:gdLst/>
              <a:ahLst/>
              <a:cxnLst/>
              <a:rect l="l" t="t" r="r" b="b"/>
              <a:pathLst>
                <a:path w="5599" h="4951" extrusionOk="0">
                  <a:moveTo>
                    <a:pt x="5406" y="1"/>
                  </a:moveTo>
                  <a:cubicBezTo>
                    <a:pt x="5382" y="1"/>
                    <a:pt x="5358" y="6"/>
                    <a:pt x="5335" y="16"/>
                  </a:cubicBezTo>
                  <a:cubicBezTo>
                    <a:pt x="3235" y="1035"/>
                    <a:pt x="1389" y="2664"/>
                    <a:pt x="49" y="4687"/>
                  </a:cubicBezTo>
                  <a:cubicBezTo>
                    <a:pt x="1" y="4769"/>
                    <a:pt x="20" y="4870"/>
                    <a:pt x="97" y="4923"/>
                  </a:cubicBezTo>
                  <a:cubicBezTo>
                    <a:pt x="125" y="4942"/>
                    <a:pt x="157" y="4951"/>
                    <a:pt x="188" y="4951"/>
                  </a:cubicBezTo>
                  <a:cubicBezTo>
                    <a:pt x="244" y="4951"/>
                    <a:pt x="299" y="4923"/>
                    <a:pt x="333" y="4874"/>
                  </a:cubicBezTo>
                  <a:cubicBezTo>
                    <a:pt x="1639" y="2900"/>
                    <a:pt x="3436" y="1309"/>
                    <a:pt x="5479" y="318"/>
                  </a:cubicBezTo>
                  <a:cubicBezTo>
                    <a:pt x="5565" y="280"/>
                    <a:pt x="5599" y="180"/>
                    <a:pt x="5561" y="93"/>
                  </a:cubicBezTo>
                  <a:cubicBezTo>
                    <a:pt x="5530" y="34"/>
                    <a:pt x="5469" y="1"/>
                    <a:pt x="5406"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01;p41"/>
            <p:cNvSpPr/>
            <p:nvPr/>
          </p:nvSpPr>
          <p:spPr>
            <a:xfrm>
              <a:off x="6963252" y="3854280"/>
              <a:ext cx="94984" cy="148156"/>
            </a:xfrm>
            <a:custGeom>
              <a:avLst/>
              <a:gdLst/>
              <a:ahLst/>
              <a:cxnLst/>
              <a:rect l="l" t="t" r="r" b="b"/>
              <a:pathLst>
                <a:path w="995" h="1552" extrusionOk="0">
                  <a:moveTo>
                    <a:pt x="807" y="1"/>
                  </a:moveTo>
                  <a:cubicBezTo>
                    <a:pt x="745" y="1"/>
                    <a:pt x="685" y="35"/>
                    <a:pt x="653" y="93"/>
                  </a:cubicBezTo>
                  <a:cubicBezTo>
                    <a:pt x="452" y="497"/>
                    <a:pt x="245" y="901"/>
                    <a:pt x="43" y="1309"/>
                  </a:cubicBezTo>
                  <a:cubicBezTo>
                    <a:pt x="1" y="1391"/>
                    <a:pt x="34" y="1493"/>
                    <a:pt x="121" y="1535"/>
                  </a:cubicBezTo>
                  <a:cubicBezTo>
                    <a:pt x="144" y="1546"/>
                    <a:pt x="168" y="1551"/>
                    <a:pt x="192" y="1551"/>
                  </a:cubicBezTo>
                  <a:cubicBezTo>
                    <a:pt x="254" y="1551"/>
                    <a:pt x="315" y="1517"/>
                    <a:pt x="347" y="1459"/>
                  </a:cubicBezTo>
                  <a:cubicBezTo>
                    <a:pt x="549" y="1055"/>
                    <a:pt x="750" y="652"/>
                    <a:pt x="957" y="242"/>
                  </a:cubicBezTo>
                  <a:cubicBezTo>
                    <a:pt x="995" y="162"/>
                    <a:pt x="961" y="60"/>
                    <a:pt x="880" y="17"/>
                  </a:cubicBezTo>
                  <a:cubicBezTo>
                    <a:pt x="856" y="6"/>
                    <a:pt x="832" y="1"/>
                    <a:pt x="807"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02;p41"/>
            <p:cNvSpPr/>
            <p:nvPr/>
          </p:nvSpPr>
          <p:spPr>
            <a:xfrm>
              <a:off x="5335746" y="2017744"/>
              <a:ext cx="112931" cy="226243"/>
            </a:xfrm>
            <a:custGeom>
              <a:avLst/>
              <a:gdLst/>
              <a:ahLst/>
              <a:cxnLst/>
              <a:rect l="l" t="t" r="r" b="b"/>
              <a:pathLst>
                <a:path w="1183" h="2370" extrusionOk="0">
                  <a:moveTo>
                    <a:pt x="180" y="1"/>
                  </a:moveTo>
                  <a:cubicBezTo>
                    <a:pt x="124" y="1"/>
                    <a:pt x="70" y="31"/>
                    <a:pt x="44" y="84"/>
                  </a:cubicBezTo>
                  <a:cubicBezTo>
                    <a:pt x="0" y="160"/>
                    <a:pt x="35" y="257"/>
                    <a:pt x="107" y="295"/>
                  </a:cubicBezTo>
                  <a:cubicBezTo>
                    <a:pt x="226" y="357"/>
                    <a:pt x="333" y="434"/>
                    <a:pt x="424" y="530"/>
                  </a:cubicBezTo>
                  <a:cubicBezTo>
                    <a:pt x="568" y="670"/>
                    <a:pt x="679" y="843"/>
                    <a:pt x="756" y="1029"/>
                  </a:cubicBezTo>
                  <a:cubicBezTo>
                    <a:pt x="832" y="1217"/>
                    <a:pt x="871" y="1419"/>
                    <a:pt x="871" y="1621"/>
                  </a:cubicBezTo>
                  <a:cubicBezTo>
                    <a:pt x="871" y="1803"/>
                    <a:pt x="837" y="1987"/>
                    <a:pt x="765" y="2154"/>
                  </a:cubicBezTo>
                  <a:cubicBezTo>
                    <a:pt x="732" y="2231"/>
                    <a:pt x="770" y="2322"/>
                    <a:pt x="847" y="2356"/>
                  </a:cubicBezTo>
                  <a:cubicBezTo>
                    <a:pt x="868" y="2365"/>
                    <a:pt x="890" y="2369"/>
                    <a:pt x="912" y="2369"/>
                  </a:cubicBezTo>
                  <a:cubicBezTo>
                    <a:pt x="973" y="2369"/>
                    <a:pt x="1029" y="2335"/>
                    <a:pt x="1053" y="2275"/>
                  </a:cubicBezTo>
                  <a:cubicBezTo>
                    <a:pt x="1145" y="2067"/>
                    <a:pt x="1183" y="1843"/>
                    <a:pt x="1183" y="1621"/>
                  </a:cubicBezTo>
                  <a:cubicBezTo>
                    <a:pt x="1183" y="1299"/>
                    <a:pt x="1096" y="978"/>
                    <a:pt x="938" y="694"/>
                  </a:cubicBezTo>
                  <a:cubicBezTo>
                    <a:pt x="856" y="554"/>
                    <a:pt x="760" y="424"/>
                    <a:pt x="645" y="309"/>
                  </a:cubicBezTo>
                  <a:cubicBezTo>
                    <a:pt x="530" y="193"/>
                    <a:pt x="399" y="98"/>
                    <a:pt x="255" y="20"/>
                  </a:cubicBezTo>
                  <a:cubicBezTo>
                    <a:pt x="231" y="7"/>
                    <a:pt x="205" y="1"/>
                    <a:pt x="180" y="1"/>
                  </a:cubicBezTo>
                  <a:close/>
                </a:path>
              </a:pathLst>
            </a:custGeom>
            <a:solidFill>
              <a:srgbClr val="FEB12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5" name="Google Shape;1403;p41"/>
            <p:cNvSpPr/>
            <p:nvPr/>
          </p:nvSpPr>
          <p:spPr>
            <a:xfrm>
              <a:off x="6826951" y="2177049"/>
              <a:ext cx="224047" cy="104148"/>
            </a:xfrm>
            <a:custGeom>
              <a:avLst/>
              <a:gdLst/>
              <a:ahLst/>
              <a:cxnLst/>
              <a:rect l="l" t="t" r="r" b="b"/>
              <a:pathLst>
                <a:path w="2347" h="1091" extrusionOk="0">
                  <a:moveTo>
                    <a:pt x="174" y="1"/>
                  </a:moveTo>
                  <a:cubicBezTo>
                    <a:pt x="138" y="1"/>
                    <a:pt x="103" y="13"/>
                    <a:pt x="73" y="39"/>
                  </a:cubicBezTo>
                  <a:cubicBezTo>
                    <a:pt x="11" y="96"/>
                    <a:pt x="1" y="192"/>
                    <a:pt x="58" y="260"/>
                  </a:cubicBezTo>
                  <a:cubicBezTo>
                    <a:pt x="285" y="524"/>
                    <a:pt x="568" y="731"/>
                    <a:pt x="885" y="870"/>
                  </a:cubicBezTo>
                  <a:cubicBezTo>
                    <a:pt x="1198" y="1014"/>
                    <a:pt x="1544" y="1091"/>
                    <a:pt x="1885" y="1091"/>
                  </a:cubicBezTo>
                  <a:cubicBezTo>
                    <a:pt x="1990" y="1091"/>
                    <a:pt x="2096" y="1081"/>
                    <a:pt x="2203" y="1067"/>
                  </a:cubicBezTo>
                  <a:cubicBezTo>
                    <a:pt x="2283" y="1057"/>
                    <a:pt x="2347" y="981"/>
                    <a:pt x="2332" y="894"/>
                  </a:cubicBezTo>
                  <a:cubicBezTo>
                    <a:pt x="2323" y="814"/>
                    <a:pt x="2252" y="759"/>
                    <a:pt x="2176" y="759"/>
                  </a:cubicBezTo>
                  <a:cubicBezTo>
                    <a:pt x="2170" y="759"/>
                    <a:pt x="2165" y="759"/>
                    <a:pt x="2159" y="759"/>
                  </a:cubicBezTo>
                  <a:cubicBezTo>
                    <a:pt x="2068" y="773"/>
                    <a:pt x="1977" y="779"/>
                    <a:pt x="1885" y="779"/>
                  </a:cubicBezTo>
                  <a:cubicBezTo>
                    <a:pt x="1587" y="779"/>
                    <a:pt x="1289" y="711"/>
                    <a:pt x="1010" y="586"/>
                  </a:cubicBezTo>
                  <a:cubicBezTo>
                    <a:pt x="737" y="462"/>
                    <a:pt x="491" y="283"/>
                    <a:pt x="294" y="58"/>
                  </a:cubicBezTo>
                  <a:cubicBezTo>
                    <a:pt x="262" y="20"/>
                    <a:pt x="218" y="1"/>
                    <a:pt x="174"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04;p41"/>
            <p:cNvSpPr/>
            <p:nvPr/>
          </p:nvSpPr>
          <p:spPr>
            <a:xfrm>
              <a:off x="6772926" y="2306001"/>
              <a:ext cx="239607" cy="98611"/>
            </a:xfrm>
            <a:custGeom>
              <a:avLst/>
              <a:gdLst/>
              <a:ahLst/>
              <a:cxnLst/>
              <a:rect l="l" t="t" r="r" b="b"/>
              <a:pathLst>
                <a:path w="2510" h="1033" extrusionOk="0">
                  <a:moveTo>
                    <a:pt x="173" y="0"/>
                  </a:moveTo>
                  <a:cubicBezTo>
                    <a:pt x="129" y="0"/>
                    <a:pt x="84" y="20"/>
                    <a:pt x="52" y="57"/>
                  </a:cubicBezTo>
                  <a:cubicBezTo>
                    <a:pt x="1" y="125"/>
                    <a:pt x="10" y="220"/>
                    <a:pt x="77" y="278"/>
                  </a:cubicBezTo>
                  <a:cubicBezTo>
                    <a:pt x="365" y="518"/>
                    <a:pt x="702" y="711"/>
                    <a:pt x="1057" y="835"/>
                  </a:cubicBezTo>
                  <a:cubicBezTo>
                    <a:pt x="1418" y="966"/>
                    <a:pt x="1793" y="1032"/>
                    <a:pt x="2177" y="1032"/>
                  </a:cubicBezTo>
                  <a:cubicBezTo>
                    <a:pt x="2235" y="1032"/>
                    <a:pt x="2297" y="1032"/>
                    <a:pt x="2359" y="1028"/>
                  </a:cubicBezTo>
                  <a:cubicBezTo>
                    <a:pt x="2446" y="1023"/>
                    <a:pt x="2509" y="951"/>
                    <a:pt x="2503" y="864"/>
                  </a:cubicBezTo>
                  <a:cubicBezTo>
                    <a:pt x="2499" y="780"/>
                    <a:pt x="2432" y="715"/>
                    <a:pt x="2349" y="715"/>
                  </a:cubicBezTo>
                  <a:cubicBezTo>
                    <a:pt x="2346" y="715"/>
                    <a:pt x="2344" y="715"/>
                    <a:pt x="2341" y="715"/>
                  </a:cubicBezTo>
                  <a:cubicBezTo>
                    <a:pt x="2288" y="720"/>
                    <a:pt x="2230" y="720"/>
                    <a:pt x="2177" y="720"/>
                  </a:cubicBezTo>
                  <a:cubicBezTo>
                    <a:pt x="1831" y="720"/>
                    <a:pt x="1490" y="658"/>
                    <a:pt x="1163" y="542"/>
                  </a:cubicBezTo>
                  <a:cubicBezTo>
                    <a:pt x="841" y="427"/>
                    <a:pt x="538" y="254"/>
                    <a:pt x="274" y="38"/>
                  </a:cubicBezTo>
                  <a:cubicBezTo>
                    <a:pt x="244" y="13"/>
                    <a:pt x="208" y="0"/>
                    <a:pt x="173"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05;p41"/>
            <p:cNvSpPr/>
            <p:nvPr/>
          </p:nvSpPr>
          <p:spPr>
            <a:xfrm>
              <a:off x="6740378" y="2408990"/>
              <a:ext cx="227484" cy="139182"/>
            </a:xfrm>
            <a:custGeom>
              <a:avLst/>
              <a:gdLst/>
              <a:ahLst/>
              <a:cxnLst/>
              <a:rect l="l" t="t" r="r" b="b"/>
              <a:pathLst>
                <a:path w="2383" h="1458" extrusionOk="0">
                  <a:moveTo>
                    <a:pt x="168" y="0"/>
                  </a:moveTo>
                  <a:cubicBezTo>
                    <a:pt x="130" y="0"/>
                    <a:pt x="92" y="15"/>
                    <a:pt x="62" y="45"/>
                  </a:cubicBezTo>
                  <a:cubicBezTo>
                    <a:pt x="0" y="102"/>
                    <a:pt x="0" y="204"/>
                    <a:pt x="58" y="266"/>
                  </a:cubicBezTo>
                  <a:cubicBezTo>
                    <a:pt x="197" y="410"/>
                    <a:pt x="342" y="559"/>
                    <a:pt x="495" y="703"/>
                  </a:cubicBezTo>
                  <a:cubicBezTo>
                    <a:pt x="644" y="843"/>
                    <a:pt x="807" y="978"/>
                    <a:pt x="990" y="1098"/>
                  </a:cubicBezTo>
                  <a:cubicBezTo>
                    <a:pt x="1149" y="1198"/>
                    <a:pt x="1322" y="1290"/>
                    <a:pt x="1509" y="1352"/>
                  </a:cubicBezTo>
                  <a:cubicBezTo>
                    <a:pt x="1691" y="1419"/>
                    <a:pt x="1884" y="1457"/>
                    <a:pt x="2085" y="1457"/>
                  </a:cubicBezTo>
                  <a:cubicBezTo>
                    <a:pt x="2134" y="1457"/>
                    <a:pt x="2187" y="1453"/>
                    <a:pt x="2234" y="1448"/>
                  </a:cubicBezTo>
                  <a:cubicBezTo>
                    <a:pt x="2321" y="1439"/>
                    <a:pt x="2383" y="1362"/>
                    <a:pt x="2374" y="1275"/>
                  </a:cubicBezTo>
                  <a:cubicBezTo>
                    <a:pt x="2365" y="1196"/>
                    <a:pt x="2293" y="1135"/>
                    <a:pt x="2214" y="1135"/>
                  </a:cubicBezTo>
                  <a:cubicBezTo>
                    <a:pt x="2211" y="1135"/>
                    <a:pt x="2208" y="1135"/>
                    <a:pt x="2205" y="1136"/>
                  </a:cubicBezTo>
                  <a:cubicBezTo>
                    <a:pt x="2163" y="1140"/>
                    <a:pt x="2123" y="1146"/>
                    <a:pt x="2085" y="1146"/>
                  </a:cubicBezTo>
                  <a:cubicBezTo>
                    <a:pt x="1927" y="1146"/>
                    <a:pt x="1764" y="1111"/>
                    <a:pt x="1610" y="1060"/>
                  </a:cubicBezTo>
                  <a:cubicBezTo>
                    <a:pt x="1451" y="1006"/>
                    <a:pt x="1302" y="929"/>
                    <a:pt x="1158" y="833"/>
                  </a:cubicBezTo>
                  <a:cubicBezTo>
                    <a:pt x="999" y="732"/>
                    <a:pt x="850" y="607"/>
                    <a:pt x="706" y="472"/>
                  </a:cubicBezTo>
                  <a:cubicBezTo>
                    <a:pt x="562" y="339"/>
                    <a:pt x="422" y="194"/>
                    <a:pt x="284" y="50"/>
                  </a:cubicBezTo>
                  <a:cubicBezTo>
                    <a:pt x="251" y="17"/>
                    <a:pt x="209" y="0"/>
                    <a:pt x="168"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06;p41"/>
            <p:cNvSpPr/>
            <p:nvPr/>
          </p:nvSpPr>
          <p:spPr>
            <a:xfrm>
              <a:off x="6661823" y="2450702"/>
              <a:ext cx="53840" cy="265764"/>
            </a:xfrm>
            <a:custGeom>
              <a:avLst/>
              <a:gdLst/>
              <a:ahLst/>
              <a:cxnLst/>
              <a:rect l="l" t="t" r="r" b="b"/>
              <a:pathLst>
                <a:path w="564" h="2784" extrusionOk="0">
                  <a:moveTo>
                    <a:pt x="314" y="0"/>
                  </a:moveTo>
                  <a:cubicBezTo>
                    <a:pt x="247" y="0"/>
                    <a:pt x="185" y="45"/>
                    <a:pt x="165" y="113"/>
                  </a:cubicBezTo>
                  <a:cubicBezTo>
                    <a:pt x="54" y="492"/>
                    <a:pt x="1" y="887"/>
                    <a:pt x="1" y="1275"/>
                  </a:cubicBezTo>
                  <a:cubicBezTo>
                    <a:pt x="1" y="1756"/>
                    <a:pt x="83" y="2231"/>
                    <a:pt x="242" y="2679"/>
                  </a:cubicBezTo>
                  <a:cubicBezTo>
                    <a:pt x="265" y="2743"/>
                    <a:pt x="323" y="2784"/>
                    <a:pt x="386" y="2784"/>
                  </a:cubicBezTo>
                  <a:cubicBezTo>
                    <a:pt x="403" y="2784"/>
                    <a:pt x="421" y="2781"/>
                    <a:pt x="438" y="2775"/>
                  </a:cubicBezTo>
                  <a:cubicBezTo>
                    <a:pt x="520" y="2746"/>
                    <a:pt x="564" y="2659"/>
                    <a:pt x="535" y="2577"/>
                  </a:cubicBezTo>
                  <a:cubicBezTo>
                    <a:pt x="386" y="2160"/>
                    <a:pt x="313" y="1718"/>
                    <a:pt x="313" y="1275"/>
                  </a:cubicBezTo>
                  <a:cubicBezTo>
                    <a:pt x="313" y="915"/>
                    <a:pt x="362" y="550"/>
                    <a:pt x="462" y="199"/>
                  </a:cubicBezTo>
                  <a:cubicBezTo>
                    <a:pt x="486" y="117"/>
                    <a:pt x="438" y="31"/>
                    <a:pt x="357" y="7"/>
                  </a:cubicBezTo>
                  <a:cubicBezTo>
                    <a:pt x="343" y="2"/>
                    <a:pt x="328" y="0"/>
                    <a:pt x="314"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07;p41"/>
            <p:cNvSpPr/>
            <p:nvPr/>
          </p:nvSpPr>
          <p:spPr>
            <a:xfrm>
              <a:off x="6530771" y="2395246"/>
              <a:ext cx="125245" cy="213737"/>
            </a:xfrm>
            <a:custGeom>
              <a:avLst/>
              <a:gdLst/>
              <a:ahLst/>
              <a:cxnLst/>
              <a:rect l="l" t="t" r="r" b="b"/>
              <a:pathLst>
                <a:path w="1312" h="2239" extrusionOk="0">
                  <a:moveTo>
                    <a:pt x="1143" y="0"/>
                  </a:moveTo>
                  <a:cubicBezTo>
                    <a:pt x="1102" y="0"/>
                    <a:pt x="1060" y="17"/>
                    <a:pt x="1028" y="50"/>
                  </a:cubicBezTo>
                  <a:cubicBezTo>
                    <a:pt x="495" y="592"/>
                    <a:pt x="139" y="1304"/>
                    <a:pt x="14" y="2058"/>
                  </a:cubicBezTo>
                  <a:cubicBezTo>
                    <a:pt x="0" y="2145"/>
                    <a:pt x="58" y="2222"/>
                    <a:pt x="144" y="2236"/>
                  </a:cubicBezTo>
                  <a:cubicBezTo>
                    <a:pt x="154" y="2237"/>
                    <a:pt x="163" y="2238"/>
                    <a:pt x="172" y="2238"/>
                  </a:cubicBezTo>
                  <a:cubicBezTo>
                    <a:pt x="246" y="2238"/>
                    <a:pt x="309" y="2184"/>
                    <a:pt x="322" y="2107"/>
                  </a:cubicBezTo>
                  <a:cubicBezTo>
                    <a:pt x="433" y="1419"/>
                    <a:pt x="764" y="765"/>
                    <a:pt x="1254" y="266"/>
                  </a:cubicBezTo>
                  <a:cubicBezTo>
                    <a:pt x="1312" y="204"/>
                    <a:pt x="1312" y="102"/>
                    <a:pt x="1249" y="44"/>
                  </a:cubicBezTo>
                  <a:cubicBezTo>
                    <a:pt x="1219" y="15"/>
                    <a:pt x="1182" y="0"/>
                    <a:pt x="1143"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08;p41"/>
            <p:cNvSpPr/>
            <p:nvPr/>
          </p:nvSpPr>
          <p:spPr>
            <a:xfrm>
              <a:off x="6439904" y="2300751"/>
              <a:ext cx="106057" cy="158943"/>
            </a:xfrm>
            <a:custGeom>
              <a:avLst/>
              <a:gdLst/>
              <a:ahLst/>
              <a:cxnLst/>
              <a:rect l="l" t="t" r="r" b="b"/>
              <a:pathLst>
                <a:path w="1111" h="1665" extrusionOk="0">
                  <a:moveTo>
                    <a:pt x="932" y="1"/>
                  </a:moveTo>
                  <a:cubicBezTo>
                    <a:pt x="904" y="1"/>
                    <a:pt x="876" y="9"/>
                    <a:pt x="851" y="25"/>
                  </a:cubicBezTo>
                  <a:cubicBezTo>
                    <a:pt x="596" y="180"/>
                    <a:pt x="385" y="400"/>
                    <a:pt x="241" y="655"/>
                  </a:cubicBezTo>
                  <a:cubicBezTo>
                    <a:pt x="92" y="914"/>
                    <a:pt x="5" y="1207"/>
                    <a:pt x="1" y="1506"/>
                  </a:cubicBezTo>
                  <a:cubicBezTo>
                    <a:pt x="1" y="1593"/>
                    <a:pt x="68" y="1659"/>
                    <a:pt x="154" y="1664"/>
                  </a:cubicBezTo>
                  <a:cubicBezTo>
                    <a:pt x="241" y="1664"/>
                    <a:pt x="307" y="1597"/>
                    <a:pt x="312" y="1511"/>
                  </a:cubicBezTo>
                  <a:cubicBezTo>
                    <a:pt x="318" y="1271"/>
                    <a:pt x="389" y="1025"/>
                    <a:pt x="509" y="814"/>
                  </a:cubicBezTo>
                  <a:cubicBezTo>
                    <a:pt x="629" y="602"/>
                    <a:pt x="808" y="415"/>
                    <a:pt x="1014" y="290"/>
                  </a:cubicBezTo>
                  <a:cubicBezTo>
                    <a:pt x="1086" y="247"/>
                    <a:pt x="1110" y="151"/>
                    <a:pt x="1067" y="78"/>
                  </a:cubicBezTo>
                  <a:cubicBezTo>
                    <a:pt x="1036" y="29"/>
                    <a:pt x="984" y="1"/>
                    <a:pt x="932"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09;p41"/>
            <p:cNvSpPr/>
            <p:nvPr/>
          </p:nvSpPr>
          <p:spPr>
            <a:xfrm>
              <a:off x="5620662" y="2582803"/>
              <a:ext cx="252877" cy="237507"/>
            </a:xfrm>
            <a:custGeom>
              <a:avLst/>
              <a:gdLst/>
              <a:ahLst/>
              <a:cxnLst/>
              <a:rect l="l" t="t" r="r" b="b"/>
              <a:pathLst>
                <a:path w="2649" h="2488" extrusionOk="0">
                  <a:moveTo>
                    <a:pt x="182" y="1"/>
                  </a:moveTo>
                  <a:cubicBezTo>
                    <a:pt x="125" y="1"/>
                    <a:pt x="71" y="33"/>
                    <a:pt x="43" y="89"/>
                  </a:cubicBezTo>
                  <a:cubicBezTo>
                    <a:pt x="0" y="161"/>
                    <a:pt x="34" y="257"/>
                    <a:pt x="111" y="295"/>
                  </a:cubicBezTo>
                  <a:cubicBezTo>
                    <a:pt x="351" y="421"/>
                    <a:pt x="591" y="545"/>
                    <a:pt x="821" y="680"/>
                  </a:cubicBezTo>
                  <a:cubicBezTo>
                    <a:pt x="1052" y="814"/>
                    <a:pt x="1274" y="958"/>
                    <a:pt x="1475" y="1127"/>
                  </a:cubicBezTo>
                  <a:cubicBezTo>
                    <a:pt x="1677" y="1290"/>
                    <a:pt x="1860" y="1482"/>
                    <a:pt x="2009" y="1689"/>
                  </a:cubicBezTo>
                  <a:cubicBezTo>
                    <a:pt x="2154" y="1900"/>
                    <a:pt x="2263" y="2127"/>
                    <a:pt x="2327" y="2371"/>
                  </a:cubicBezTo>
                  <a:cubicBezTo>
                    <a:pt x="2342" y="2439"/>
                    <a:pt x="2405" y="2488"/>
                    <a:pt x="2473" y="2488"/>
                  </a:cubicBezTo>
                  <a:cubicBezTo>
                    <a:pt x="2486" y="2488"/>
                    <a:pt x="2500" y="2486"/>
                    <a:pt x="2513" y="2482"/>
                  </a:cubicBezTo>
                  <a:cubicBezTo>
                    <a:pt x="2595" y="2462"/>
                    <a:pt x="2648" y="2381"/>
                    <a:pt x="2629" y="2295"/>
                  </a:cubicBezTo>
                  <a:cubicBezTo>
                    <a:pt x="2557" y="2011"/>
                    <a:pt x="2427" y="1747"/>
                    <a:pt x="2263" y="1511"/>
                  </a:cubicBezTo>
                  <a:cubicBezTo>
                    <a:pt x="2096" y="1275"/>
                    <a:pt x="1894" y="1064"/>
                    <a:pt x="1673" y="882"/>
                  </a:cubicBezTo>
                  <a:cubicBezTo>
                    <a:pt x="1456" y="703"/>
                    <a:pt x="1221" y="550"/>
                    <a:pt x="981" y="410"/>
                  </a:cubicBezTo>
                  <a:cubicBezTo>
                    <a:pt x="741" y="271"/>
                    <a:pt x="495" y="142"/>
                    <a:pt x="251" y="17"/>
                  </a:cubicBezTo>
                  <a:cubicBezTo>
                    <a:pt x="228" y="6"/>
                    <a:pt x="205" y="1"/>
                    <a:pt x="182"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410;p41"/>
            <p:cNvSpPr/>
            <p:nvPr/>
          </p:nvSpPr>
          <p:spPr>
            <a:xfrm>
              <a:off x="5593554" y="2787923"/>
              <a:ext cx="262518" cy="168203"/>
            </a:xfrm>
            <a:custGeom>
              <a:avLst/>
              <a:gdLst/>
              <a:ahLst/>
              <a:cxnLst/>
              <a:rect l="l" t="t" r="r" b="b"/>
              <a:pathLst>
                <a:path w="2750" h="1762" extrusionOk="0">
                  <a:moveTo>
                    <a:pt x="164" y="1"/>
                  </a:moveTo>
                  <a:cubicBezTo>
                    <a:pt x="90" y="1"/>
                    <a:pt x="19" y="56"/>
                    <a:pt x="10" y="136"/>
                  </a:cubicBezTo>
                  <a:cubicBezTo>
                    <a:pt x="1" y="222"/>
                    <a:pt x="63" y="299"/>
                    <a:pt x="149" y="309"/>
                  </a:cubicBezTo>
                  <a:cubicBezTo>
                    <a:pt x="606" y="366"/>
                    <a:pt x="1048" y="521"/>
                    <a:pt x="1442" y="761"/>
                  </a:cubicBezTo>
                  <a:cubicBezTo>
                    <a:pt x="1837" y="996"/>
                    <a:pt x="2183" y="1318"/>
                    <a:pt x="2447" y="1693"/>
                  </a:cubicBezTo>
                  <a:cubicBezTo>
                    <a:pt x="2477" y="1737"/>
                    <a:pt x="2524" y="1761"/>
                    <a:pt x="2573" y="1761"/>
                  </a:cubicBezTo>
                  <a:cubicBezTo>
                    <a:pt x="2604" y="1761"/>
                    <a:pt x="2635" y="1752"/>
                    <a:pt x="2663" y="1732"/>
                  </a:cubicBezTo>
                  <a:cubicBezTo>
                    <a:pt x="2735" y="1683"/>
                    <a:pt x="2749" y="1588"/>
                    <a:pt x="2702" y="1515"/>
                  </a:cubicBezTo>
                  <a:cubicBezTo>
                    <a:pt x="2413" y="1102"/>
                    <a:pt x="2034" y="751"/>
                    <a:pt x="1606" y="492"/>
                  </a:cubicBezTo>
                  <a:cubicBezTo>
                    <a:pt x="1174" y="232"/>
                    <a:pt x="688" y="59"/>
                    <a:pt x="183" y="2"/>
                  </a:cubicBezTo>
                  <a:cubicBezTo>
                    <a:pt x="176" y="1"/>
                    <a:pt x="170" y="1"/>
                    <a:pt x="164"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411;p41"/>
            <p:cNvSpPr/>
            <p:nvPr/>
          </p:nvSpPr>
          <p:spPr>
            <a:xfrm>
              <a:off x="5571983" y="2991134"/>
              <a:ext cx="248772" cy="92025"/>
            </a:xfrm>
            <a:custGeom>
              <a:avLst/>
              <a:gdLst/>
              <a:ahLst/>
              <a:cxnLst/>
              <a:rect l="l" t="t" r="r" b="b"/>
              <a:pathLst>
                <a:path w="2606" h="964" extrusionOk="0">
                  <a:moveTo>
                    <a:pt x="697" y="1"/>
                  </a:moveTo>
                  <a:cubicBezTo>
                    <a:pt x="510" y="1"/>
                    <a:pt x="322" y="20"/>
                    <a:pt x="140" y="58"/>
                  </a:cubicBezTo>
                  <a:cubicBezTo>
                    <a:pt x="58" y="78"/>
                    <a:pt x="1" y="160"/>
                    <a:pt x="20" y="242"/>
                  </a:cubicBezTo>
                  <a:cubicBezTo>
                    <a:pt x="37" y="316"/>
                    <a:pt x="99" y="366"/>
                    <a:pt x="171" y="366"/>
                  </a:cubicBezTo>
                  <a:cubicBezTo>
                    <a:pt x="183" y="366"/>
                    <a:pt x="195" y="364"/>
                    <a:pt x="207" y="362"/>
                  </a:cubicBezTo>
                  <a:cubicBezTo>
                    <a:pt x="366" y="328"/>
                    <a:pt x="535" y="313"/>
                    <a:pt x="697" y="313"/>
                  </a:cubicBezTo>
                  <a:cubicBezTo>
                    <a:pt x="708" y="313"/>
                    <a:pt x="719" y="313"/>
                    <a:pt x="731" y="313"/>
                  </a:cubicBezTo>
                  <a:cubicBezTo>
                    <a:pt x="1018" y="313"/>
                    <a:pt x="1304" y="370"/>
                    <a:pt x="1573" y="468"/>
                  </a:cubicBezTo>
                  <a:cubicBezTo>
                    <a:pt x="1846" y="573"/>
                    <a:pt x="2105" y="727"/>
                    <a:pt x="2327" y="923"/>
                  </a:cubicBezTo>
                  <a:cubicBezTo>
                    <a:pt x="2356" y="950"/>
                    <a:pt x="2393" y="963"/>
                    <a:pt x="2430" y="963"/>
                  </a:cubicBezTo>
                  <a:cubicBezTo>
                    <a:pt x="2474" y="963"/>
                    <a:pt x="2517" y="945"/>
                    <a:pt x="2548" y="910"/>
                  </a:cubicBezTo>
                  <a:cubicBezTo>
                    <a:pt x="2606" y="847"/>
                    <a:pt x="2600" y="746"/>
                    <a:pt x="2533" y="688"/>
                  </a:cubicBezTo>
                  <a:cubicBezTo>
                    <a:pt x="2283" y="468"/>
                    <a:pt x="1990" y="295"/>
                    <a:pt x="1677" y="179"/>
                  </a:cubicBezTo>
                  <a:cubicBezTo>
                    <a:pt x="1366" y="58"/>
                    <a:pt x="1034" y="1"/>
                    <a:pt x="697"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412;p41"/>
            <p:cNvSpPr/>
            <p:nvPr/>
          </p:nvSpPr>
          <p:spPr>
            <a:xfrm>
              <a:off x="5586205" y="3118750"/>
              <a:ext cx="219370" cy="51835"/>
            </a:xfrm>
            <a:custGeom>
              <a:avLst/>
              <a:gdLst/>
              <a:ahLst/>
              <a:cxnLst/>
              <a:rect l="l" t="t" r="r" b="b"/>
              <a:pathLst>
                <a:path w="2298" h="543" extrusionOk="0">
                  <a:moveTo>
                    <a:pt x="1500" y="0"/>
                  </a:moveTo>
                  <a:cubicBezTo>
                    <a:pt x="1034" y="0"/>
                    <a:pt x="563" y="77"/>
                    <a:pt x="121" y="240"/>
                  </a:cubicBezTo>
                  <a:cubicBezTo>
                    <a:pt x="40" y="269"/>
                    <a:pt x="0" y="356"/>
                    <a:pt x="29" y="438"/>
                  </a:cubicBezTo>
                  <a:cubicBezTo>
                    <a:pt x="52" y="502"/>
                    <a:pt x="110" y="542"/>
                    <a:pt x="174" y="542"/>
                  </a:cubicBezTo>
                  <a:cubicBezTo>
                    <a:pt x="191" y="542"/>
                    <a:pt x="209" y="539"/>
                    <a:pt x="226" y="533"/>
                  </a:cubicBezTo>
                  <a:cubicBezTo>
                    <a:pt x="635" y="385"/>
                    <a:pt x="1067" y="313"/>
                    <a:pt x="1500" y="313"/>
                  </a:cubicBezTo>
                  <a:cubicBezTo>
                    <a:pt x="1701" y="313"/>
                    <a:pt x="1903" y="327"/>
                    <a:pt x="2105" y="360"/>
                  </a:cubicBezTo>
                  <a:cubicBezTo>
                    <a:pt x="2114" y="362"/>
                    <a:pt x="2124" y="363"/>
                    <a:pt x="2132" y="363"/>
                  </a:cubicBezTo>
                  <a:cubicBezTo>
                    <a:pt x="2207" y="363"/>
                    <a:pt x="2271" y="308"/>
                    <a:pt x="2284" y="231"/>
                  </a:cubicBezTo>
                  <a:cubicBezTo>
                    <a:pt x="2298" y="145"/>
                    <a:pt x="2240" y="67"/>
                    <a:pt x="2158" y="53"/>
                  </a:cubicBezTo>
                  <a:cubicBezTo>
                    <a:pt x="1938" y="14"/>
                    <a:pt x="1721" y="0"/>
                    <a:pt x="1500"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413;p41"/>
            <p:cNvSpPr/>
            <p:nvPr/>
          </p:nvSpPr>
          <p:spPr>
            <a:xfrm>
              <a:off x="5622476" y="3220594"/>
              <a:ext cx="201518" cy="80856"/>
            </a:xfrm>
            <a:custGeom>
              <a:avLst/>
              <a:gdLst/>
              <a:ahLst/>
              <a:cxnLst/>
              <a:rect l="l" t="t" r="r" b="b"/>
              <a:pathLst>
                <a:path w="2111" h="847" extrusionOk="0">
                  <a:moveTo>
                    <a:pt x="1942" y="0"/>
                  </a:moveTo>
                  <a:cubicBezTo>
                    <a:pt x="1288" y="0"/>
                    <a:pt x="640" y="198"/>
                    <a:pt x="92" y="562"/>
                  </a:cubicBezTo>
                  <a:cubicBezTo>
                    <a:pt x="19" y="606"/>
                    <a:pt x="1" y="706"/>
                    <a:pt x="48" y="779"/>
                  </a:cubicBezTo>
                  <a:cubicBezTo>
                    <a:pt x="79" y="822"/>
                    <a:pt x="130" y="847"/>
                    <a:pt x="181" y="847"/>
                  </a:cubicBezTo>
                  <a:cubicBezTo>
                    <a:pt x="210" y="847"/>
                    <a:pt x="239" y="839"/>
                    <a:pt x="265" y="821"/>
                  </a:cubicBezTo>
                  <a:cubicBezTo>
                    <a:pt x="760" y="490"/>
                    <a:pt x="1350" y="313"/>
                    <a:pt x="1942" y="313"/>
                  </a:cubicBezTo>
                  <a:lnTo>
                    <a:pt x="1951" y="313"/>
                  </a:lnTo>
                  <a:cubicBezTo>
                    <a:pt x="2038" y="313"/>
                    <a:pt x="2110" y="245"/>
                    <a:pt x="2110" y="158"/>
                  </a:cubicBezTo>
                  <a:cubicBezTo>
                    <a:pt x="2110" y="72"/>
                    <a:pt x="2042" y="0"/>
                    <a:pt x="1956"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414;p41"/>
            <p:cNvSpPr/>
            <p:nvPr/>
          </p:nvSpPr>
          <p:spPr>
            <a:xfrm>
              <a:off x="5704085" y="3351455"/>
              <a:ext cx="174503" cy="77992"/>
            </a:xfrm>
            <a:custGeom>
              <a:avLst/>
              <a:gdLst/>
              <a:ahLst/>
              <a:cxnLst/>
              <a:rect l="l" t="t" r="r" b="b"/>
              <a:pathLst>
                <a:path w="1828" h="817" extrusionOk="0">
                  <a:moveTo>
                    <a:pt x="1579" y="0"/>
                  </a:moveTo>
                  <a:cubicBezTo>
                    <a:pt x="1570" y="0"/>
                    <a:pt x="1562" y="1"/>
                    <a:pt x="1553" y="3"/>
                  </a:cubicBezTo>
                  <a:cubicBezTo>
                    <a:pt x="1039" y="76"/>
                    <a:pt x="539" y="253"/>
                    <a:pt x="97" y="528"/>
                  </a:cubicBezTo>
                  <a:cubicBezTo>
                    <a:pt x="20" y="570"/>
                    <a:pt x="1" y="666"/>
                    <a:pt x="44" y="743"/>
                  </a:cubicBezTo>
                  <a:cubicBezTo>
                    <a:pt x="75" y="790"/>
                    <a:pt x="126" y="817"/>
                    <a:pt x="178" y="817"/>
                  </a:cubicBezTo>
                  <a:cubicBezTo>
                    <a:pt x="206" y="817"/>
                    <a:pt x="235" y="809"/>
                    <a:pt x="260" y="792"/>
                  </a:cubicBezTo>
                  <a:cubicBezTo>
                    <a:pt x="644" y="554"/>
                    <a:pt x="1079" y="394"/>
                    <a:pt x="1526" y="322"/>
                  </a:cubicBezTo>
                  <a:lnTo>
                    <a:pt x="1526" y="322"/>
                  </a:lnTo>
                  <a:cubicBezTo>
                    <a:pt x="1535" y="329"/>
                    <a:pt x="1544" y="337"/>
                    <a:pt x="1553" y="344"/>
                  </a:cubicBezTo>
                  <a:cubicBezTo>
                    <a:pt x="1581" y="368"/>
                    <a:pt x="1617" y="381"/>
                    <a:pt x="1654" y="381"/>
                  </a:cubicBezTo>
                  <a:cubicBezTo>
                    <a:pt x="1698" y="381"/>
                    <a:pt x="1743" y="363"/>
                    <a:pt x="1774" y="326"/>
                  </a:cubicBezTo>
                  <a:cubicBezTo>
                    <a:pt x="1827" y="262"/>
                    <a:pt x="1822" y="162"/>
                    <a:pt x="1755" y="104"/>
                  </a:cubicBezTo>
                  <a:cubicBezTo>
                    <a:pt x="1726" y="85"/>
                    <a:pt x="1702" y="61"/>
                    <a:pt x="1673" y="38"/>
                  </a:cubicBezTo>
                  <a:cubicBezTo>
                    <a:pt x="1646" y="14"/>
                    <a:pt x="1613" y="0"/>
                    <a:pt x="1579" y="0"/>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415;p41"/>
            <p:cNvSpPr/>
            <p:nvPr/>
          </p:nvSpPr>
          <p:spPr>
            <a:xfrm>
              <a:off x="7212757" y="3430582"/>
              <a:ext cx="148728" cy="72073"/>
            </a:xfrm>
            <a:custGeom>
              <a:avLst/>
              <a:gdLst/>
              <a:ahLst/>
              <a:cxnLst/>
              <a:rect l="l" t="t" r="r" b="b"/>
              <a:pathLst>
                <a:path w="1558" h="755" extrusionOk="0">
                  <a:moveTo>
                    <a:pt x="1375" y="1"/>
                  </a:moveTo>
                  <a:cubicBezTo>
                    <a:pt x="1144" y="1"/>
                    <a:pt x="909" y="39"/>
                    <a:pt x="692" y="121"/>
                  </a:cubicBezTo>
                  <a:cubicBezTo>
                    <a:pt x="472" y="198"/>
                    <a:pt x="265" y="309"/>
                    <a:pt x="82" y="458"/>
                  </a:cubicBezTo>
                  <a:cubicBezTo>
                    <a:pt x="11" y="515"/>
                    <a:pt x="0" y="621"/>
                    <a:pt x="58" y="693"/>
                  </a:cubicBezTo>
                  <a:cubicBezTo>
                    <a:pt x="90" y="734"/>
                    <a:pt x="138" y="755"/>
                    <a:pt x="187" y="755"/>
                  </a:cubicBezTo>
                  <a:cubicBezTo>
                    <a:pt x="225" y="755"/>
                    <a:pt x="263" y="742"/>
                    <a:pt x="294" y="717"/>
                  </a:cubicBezTo>
                  <a:cubicBezTo>
                    <a:pt x="448" y="597"/>
                    <a:pt x="621" y="500"/>
                    <a:pt x="803" y="438"/>
                  </a:cubicBezTo>
                  <a:cubicBezTo>
                    <a:pt x="986" y="371"/>
                    <a:pt x="1182" y="338"/>
                    <a:pt x="1375" y="338"/>
                  </a:cubicBezTo>
                  <a:lnTo>
                    <a:pt x="1390" y="338"/>
                  </a:lnTo>
                  <a:cubicBezTo>
                    <a:pt x="1481" y="338"/>
                    <a:pt x="1557" y="265"/>
                    <a:pt x="1557" y="169"/>
                  </a:cubicBezTo>
                  <a:cubicBezTo>
                    <a:pt x="1557" y="78"/>
                    <a:pt x="1486" y="1"/>
                    <a:pt x="1390" y="1"/>
                  </a:cubicBezTo>
                  <a:close/>
                </a:path>
              </a:pathLst>
            </a:custGeom>
            <a:solidFill>
              <a:srgbClr val="1F2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30780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509338"/>
            <a:ext cx="10018713" cy="886326"/>
          </a:xfrm>
        </p:spPr>
        <p:txBody>
          <a:bodyPr/>
          <a:lstStyle/>
          <a:p>
            <a:r>
              <a:rPr lang="lt-LT" dirty="0"/>
              <a:t>Morgan </a:t>
            </a:r>
            <a:r>
              <a:rPr lang="lt-LT" dirty="0" smtClean="0"/>
              <a:t>Keena sistemą </a:t>
            </a:r>
            <a:endParaRPr lang="lt-LT" dirty="0"/>
          </a:p>
        </p:txBody>
      </p:sp>
      <p:sp>
        <p:nvSpPr>
          <p:cNvPr id="3" name="Content Placeholder 2"/>
          <p:cNvSpPr>
            <a:spLocks noGrp="1"/>
          </p:cNvSpPr>
          <p:nvPr>
            <p:ph idx="1"/>
          </p:nvPr>
        </p:nvSpPr>
        <p:spPr>
          <a:xfrm>
            <a:off x="1484310" y="1561480"/>
            <a:ext cx="10567285" cy="1505916"/>
          </a:xfrm>
        </p:spPr>
        <p:txBody>
          <a:bodyPr>
            <a:normAutofit fontScale="77500" lnSpcReduction="20000"/>
          </a:bodyPr>
          <a:lstStyle/>
          <a:p>
            <a:r>
              <a:rPr lang="lt-LT" dirty="0" smtClean="0"/>
              <a:t>Pagal Morgan Keena (MK) sistemą ir  spektrinę klasifikaciją suskirstoma į tipus naudojant raides O, B, A, F, G, K, M nuo karščiausios (O raidės) iki šalčiausios (M raidės). Kiekviena raidžių klasė suskirstoma į poklases naudojant skaitmenis nuo </a:t>
            </a:r>
            <a:r>
              <a:rPr lang="lt-LT" i="1" dirty="0" smtClean="0"/>
              <a:t>0</a:t>
            </a:r>
            <a:r>
              <a:rPr lang="lt-LT" dirty="0" smtClean="0"/>
              <a:t> iki </a:t>
            </a:r>
            <a:r>
              <a:rPr lang="lt-LT" i="1" dirty="0" smtClean="0"/>
              <a:t>9</a:t>
            </a:r>
            <a:r>
              <a:rPr lang="lt-LT" dirty="0" smtClean="0"/>
              <a:t>, kur </a:t>
            </a:r>
            <a:r>
              <a:rPr lang="lt-LT" i="1" dirty="0" smtClean="0"/>
              <a:t>0 </a:t>
            </a:r>
            <a:r>
              <a:rPr lang="lt-LT" dirty="0" smtClean="0"/>
              <a:t>yra karščiausias, </a:t>
            </a:r>
            <a:r>
              <a:rPr lang="lt-LT" i="1" dirty="0" smtClean="0"/>
              <a:t>9</a:t>
            </a:r>
            <a:r>
              <a:rPr lang="lt-LT" dirty="0" smtClean="0"/>
              <a:t> – vėsiausias. (pvz. A8, A9, F0 ir F1 sudaro seką nuo karštesnės </a:t>
            </a:r>
            <a:r>
              <a:rPr lang="lt-LT" dirty="0"/>
              <a:t>iki vėsesnės). Norint lengviau atsiminti raidžių seką yra sugalvotos schemos Pvz. angliškai „Oh Be A Fine Girl, Kiss Me“, lietuviškai „O Baby, Ar Fizikai Gali Krokodilus Mylėti“.</a:t>
            </a:r>
          </a:p>
        </p:txBody>
      </p:sp>
      <p:graphicFrame>
        <p:nvGraphicFramePr>
          <p:cNvPr id="4" name="Table 3"/>
          <p:cNvGraphicFramePr>
            <a:graphicFrameLocks noGrp="1"/>
          </p:cNvGraphicFramePr>
          <p:nvPr>
            <p:extLst>
              <p:ext uri="{D42A27DB-BD31-4B8C-83A1-F6EECF244321}">
                <p14:modId xmlns:p14="http://schemas.microsoft.com/office/powerpoint/2010/main" val="2903978448"/>
              </p:ext>
            </p:extLst>
          </p:nvPr>
        </p:nvGraphicFramePr>
        <p:xfrm>
          <a:off x="456648" y="3167732"/>
          <a:ext cx="6617483" cy="2948052"/>
        </p:xfrm>
        <a:graphic>
          <a:graphicData uri="http://schemas.openxmlformats.org/drawingml/2006/table">
            <a:tbl>
              <a:tblPr>
                <a:tableStyleId>{5C22544A-7EE6-4342-B048-85BDC9FD1C3A}</a:tableStyleId>
              </a:tblPr>
              <a:tblGrid>
                <a:gridCol w="511661">
                  <a:extLst>
                    <a:ext uri="{9D8B030D-6E8A-4147-A177-3AD203B41FA5}">
                      <a16:colId xmlns:a16="http://schemas.microsoft.com/office/drawing/2014/main" val="2350039497"/>
                    </a:ext>
                  </a:extLst>
                </a:gridCol>
                <a:gridCol w="1202745">
                  <a:extLst>
                    <a:ext uri="{9D8B030D-6E8A-4147-A177-3AD203B41FA5}">
                      <a16:colId xmlns:a16="http://schemas.microsoft.com/office/drawing/2014/main" val="750198301"/>
                    </a:ext>
                  </a:extLst>
                </a:gridCol>
                <a:gridCol w="1867222">
                  <a:extLst>
                    <a:ext uri="{9D8B030D-6E8A-4147-A177-3AD203B41FA5}">
                      <a16:colId xmlns:a16="http://schemas.microsoft.com/office/drawing/2014/main" val="645853921"/>
                    </a:ext>
                  </a:extLst>
                </a:gridCol>
                <a:gridCol w="443440">
                  <a:extLst>
                    <a:ext uri="{9D8B030D-6E8A-4147-A177-3AD203B41FA5}">
                      <a16:colId xmlns:a16="http://schemas.microsoft.com/office/drawing/2014/main" val="2996766057"/>
                    </a:ext>
                  </a:extLst>
                </a:gridCol>
                <a:gridCol w="759305">
                  <a:extLst>
                    <a:ext uri="{9D8B030D-6E8A-4147-A177-3AD203B41FA5}">
                      <a16:colId xmlns:a16="http://schemas.microsoft.com/office/drawing/2014/main" val="2034385456"/>
                    </a:ext>
                  </a:extLst>
                </a:gridCol>
                <a:gridCol w="665159">
                  <a:extLst>
                    <a:ext uri="{9D8B030D-6E8A-4147-A177-3AD203B41FA5}">
                      <a16:colId xmlns:a16="http://schemas.microsoft.com/office/drawing/2014/main" val="3895264788"/>
                    </a:ext>
                  </a:extLst>
                </a:gridCol>
                <a:gridCol w="1167951">
                  <a:extLst>
                    <a:ext uri="{9D8B030D-6E8A-4147-A177-3AD203B41FA5}">
                      <a16:colId xmlns:a16="http://schemas.microsoft.com/office/drawing/2014/main" val="1388096657"/>
                    </a:ext>
                  </a:extLst>
                </a:gridCol>
              </a:tblGrid>
              <a:tr h="481263">
                <a:tc>
                  <a:txBody>
                    <a:bodyPr/>
                    <a:lstStyle/>
                    <a:p>
                      <a:pPr algn="ctr">
                        <a:spcAft>
                          <a:spcPts val="0"/>
                        </a:spcAft>
                      </a:pPr>
                      <a:r>
                        <a:rPr lang="lt-LT" sz="1200" b="1" dirty="0">
                          <a:effectLst/>
                        </a:rPr>
                        <a:t>Klasė</a:t>
                      </a:r>
                      <a:endParaRPr lang="lt-LT" sz="1200" b="1" dirty="0">
                        <a:effectLst/>
                        <a:latin typeface="Liberation Serif"/>
                        <a:ea typeface="Liberation Serif"/>
                        <a:cs typeface="Liberation Serif"/>
                      </a:endParaRPr>
                    </a:p>
                  </a:txBody>
                  <a:tcPr marL="68580" marR="68580" marT="0" marB="0" anchor="ctr"/>
                </a:tc>
                <a:tc>
                  <a:txBody>
                    <a:bodyPr/>
                    <a:lstStyle/>
                    <a:p>
                      <a:pPr algn="ctr">
                        <a:spcAft>
                          <a:spcPts val="0"/>
                        </a:spcAft>
                      </a:pPr>
                      <a:r>
                        <a:rPr lang="lt-LT" sz="1200" b="1" dirty="0">
                          <a:effectLst/>
                        </a:rPr>
                        <a:t>Temperatūra</a:t>
                      </a:r>
                      <a:endParaRPr lang="lt-LT" sz="1200" b="1" dirty="0">
                        <a:effectLst/>
                        <a:latin typeface="Liberation Serif"/>
                        <a:ea typeface="Liberation Serif"/>
                        <a:cs typeface="Liberation Serif"/>
                      </a:endParaRPr>
                    </a:p>
                  </a:txBody>
                  <a:tcPr marL="68580" marR="68580" marT="0" marB="0" anchor="ctr"/>
                </a:tc>
                <a:tc>
                  <a:txBody>
                    <a:bodyPr/>
                    <a:lstStyle/>
                    <a:p>
                      <a:pPr algn="ctr">
                        <a:spcAft>
                          <a:spcPts val="0"/>
                        </a:spcAft>
                      </a:pPr>
                      <a:r>
                        <a:rPr lang="lt-LT" sz="1200" b="1" dirty="0">
                          <a:effectLst/>
                        </a:rPr>
                        <a:t>Spalva</a:t>
                      </a:r>
                      <a:endParaRPr lang="lt-LT" sz="1200" b="1" dirty="0">
                        <a:effectLst/>
                        <a:latin typeface="Liberation Serif"/>
                        <a:ea typeface="Liberation Serif"/>
                        <a:cs typeface="Liberation Serif"/>
                      </a:endParaRPr>
                    </a:p>
                  </a:txBody>
                  <a:tcPr marL="68580" marR="68580" marT="0" marB="0" anchor="ctr"/>
                </a:tc>
                <a:tc>
                  <a:txBody>
                    <a:bodyPr/>
                    <a:lstStyle/>
                    <a:p>
                      <a:pPr algn="ctr">
                        <a:spcAft>
                          <a:spcPts val="0"/>
                        </a:spcAft>
                      </a:pPr>
                      <a:r>
                        <a:rPr lang="lt-LT" sz="1200" b="1" dirty="0">
                          <a:effectLst/>
                        </a:rPr>
                        <a:t>Masė</a:t>
                      </a:r>
                      <a:endParaRPr lang="lt-LT" sz="1200" b="1" dirty="0">
                        <a:effectLst/>
                        <a:latin typeface="Liberation Serif"/>
                        <a:ea typeface="Liberation Serif"/>
                        <a:cs typeface="Liberation Serif"/>
                      </a:endParaRPr>
                    </a:p>
                  </a:txBody>
                  <a:tcPr marL="68580" marR="68580" marT="0" marB="0" anchor="ctr"/>
                </a:tc>
                <a:tc>
                  <a:txBody>
                    <a:bodyPr/>
                    <a:lstStyle/>
                    <a:p>
                      <a:pPr algn="ctr">
                        <a:spcAft>
                          <a:spcPts val="0"/>
                        </a:spcAft>
                      </a:pPr>
                      <a:r>
                        <a:rPr lang="lt-LT" sz="1200" b="1" dirty="0">
                          <a:effectLst/>
                        </a:rPr>
                        <a:t>Spindulys</a:t>
                      </a:r>
                      <a:endParaRPr lang="lt-LT" sz="1200" b="1" dirty="0">
                        <a:effectLst/>
                        <a:latin typeface="Liberation Serif"/>
                        <a:ea typeface="Liberation Serif"/>
                        <a:cs typeface="Liberation Serif"/>
                      </a:endParaRPr>
                    </a:p>
                  </a:txBody>
                  <a:tcPr marL="68580" marR="68580" marT="0" marB="0" anchor="ctr"/>
                </a:tc>
                <a:tc>
                  <a:txBody>
                    <a:bodyPr/>
                    <a:lstStyle/>
                    <a:p>
                      <a:pPr algn="ctr">
                        <a:spcAft>
                          <a:spcPts val="0"/>
                        </a:spcAft>
                      </a:pPr>
                      <a:r>
                        <a:rPr lang="lt-LT" sz="1200" b="1" dirty="0">
                          <a:effectLst/>
                        </a:rPr>
                        <a:t>Šviesis</a:t>
                      </a:r>
                      <a:endParaRPr lang="lt-LT" sz="1200" b="1" dirty="0">
                        <a:effectLst/>
                        <a:latin typeface="Liberation Serif"/>
                        <a:ea typeface="Liberation Serif"/>
                        <a:cs typeface="Liberation Serif"/>
                      </a:endParaRPr>
                    </a:p>
                  </a:txBody>
                  <a:tcPr marL="68580" marR="68580" marT="0" marB="0" anchor="ctr"/>
                </a:tc>
                <a:tc>
                  <a:txBody>
                    <a:bodyPr/>
                    <a:lstStyle/>
                    <a:p>
                      <a:pPr algn="ctr">
                        <a:spcAft>
                          <a:spcPts val="0"/>
                        </a:spcAft>
                      </a:pPr>
                      <a:r>
                        <a:rPr lang="lt-LT" sz="1200" b="1" dirty="0">
                          <a:effectLst/>
                        </a:rPr>
                        <a:t>Vandenilio linijos</a:t>
                      </a:r>
                      <a:endParaRPr lang="lt-LT" sz="1200" b="1" dirty="0">
                        <a:effectLst/>
                        <a:latin typeface="Liberation Serif"/>
                        <a:ea typeface="Liberation Serif"/>
                        <a:cs typeface="Liberation Serif"/>
                      </a:endParaRPr>
                    </a:p>
                  </a:txBody>
                  <a:tcPr marL="68580" marR="68580" marT="0" marB="0" anchor="ctr"/>
                </a:tc>
                <a:extLst>
                  <a:ext uri="{0D108BD9-81ED-4DB2-BD59-A6C34878D82A}">
                    <a16:rowId xmlns:a16="http://schemas.microsoft.com/office/drawing/2014/main" val="1530600918"/>
                  </a:ext>
                </a:extLst>
              </a:tr>
              <a:tr h="355065">
                <a:tc>
                  <a:txBody>
                    <a:bodyPr/>
                    <a:lstStyle/>
                    <a:p>
                      <a:pPr algn="ctr">
                        <a:spcAft>
                          <a:spcPts val="0"/>
                        </a:spcAft>
                      </a:pPr>
                      <a:r>
                        <a:rPr lang="lt-LT" sz="1200" dirty="0">
                          <a:effectLst/>
                        </a:rPr>
                        <a:t>O</a:t>
                      </a:r>
                      <a:endParaRPr lang="lt-LT" sz="1200" dirty="0">
                        <a:effectLst/>
                        <a:latin typeface="Liberation Serif"/>
                        <a:ea typeface="Liberation Serif"/>
                        <a:cs typeface="Liberation Serif"/>
                      </a:endParaRPr>
                    </a:p>
                  </a:txBody>
                  <a:tcPr marL="68580" marR="68580" marT="0" marB="0" anchor="ctr"/>
                </a:tc>
                <a:tc>
                  <a:txBody>
                    <a:bodyPr/>
                    <a:lstStyle/>
                    <a:p>
                      <a:pPr>
                        <a:spcAft>
                          <a:spcPts val="0"/>
                        </a:spcAft>
                      </a:pPr>
                      <a:r>
                        <a:rPr lang="lt-LT" sz="1200" dirty="0">
                          <a:effectLst/>
                        </a:rPr>
                        <a:t>30 000 – 60 000 K</a:t>
                      </a:r>
                      <a:endParaRPr lang="lt-LT" sz="1200" dirty="0">
                        <a:effectLst/>
                        <a:latin typeface="Liberation Serif"/>
                        <a:ea typeface="Liberation Serif"/>
                        <a:cs typeface="Liberation Serif"/>
                      </a:endParaRPr>
                    </a:p>
                  </a:txBody>
                  <a:tcPr marL="68580" marR="68580" marT="0" marB="0" anchor="ctr"/>
                </a:tc>
                <a:tc>
                  <a:txBody>
                    <a:bodyPr/>
                    <a:lstStyle/>
                    <a:p>
                      <a:pPr>
                        <a:spcAft>
                          <a:spcPts val="0"/>
                        </a:spcAft>
                      </a:pPr>
                      <a:r>
                        <a:rPr lang="lt-LT" sz="1200" dirty="0" smtClean="0">
                          <a:effectLst/>
                        </a:rPr>
                        <a:t>Melsva</a:t>
                      </a:r>
                      <a:endParaRPr lang="lt-LT" sz="1200" dirty="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60</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15</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1 400 000</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Silpnos</a:t>
                      </a:r>
                      <a:endParaRPr lang="lt-LT" sz="1200">
                        <a:effectLst/>
                        <a:latin typeface="Liberation Serif"/>
                        <a:ea typeface="Liberation Serif"/>
                        <a:cs typeface="Liberation Serif"/>
                      </a:endParaRPr>
                    </a:p>
                  </a:txBody>
                  <a:tcPr marL="68580" marR="68580" marT="0" marB="0" anchor="ctr"/>
                </a:tc>
                <a:extLst>
                  <a:ext uri="{0D108BD9-81ED-4DB2-BD59-A6C34878D82A}">
                    <a16:rowId xmlns:a16="http://schemas.microsoft.com/office/drawing/2014/main" val="1013846871"/>
                  </a:ext>
                </a:extLst>
              </a:tr>
              <a:tr h="355065">
                <a:tc>
                  <a:txBody>
                    <a:bodyPr/>
                    <a:lstStyle/>
                    <a:p>
                      <a:pPr algn="ctr">
                        <a:spcAft>
                          <a:spcPts val="0"/>
                        </a:spcAft>
                      </a:pPr>
                      <a:r>
                        <a:rPr lang="lt-LT" sz="1200">
                          <a:effectLst/>
                        </a:rPr>
                        <a:t>B</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10 000 – 30 000 K</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dirty="0">
                          <a:effectLst/>
                        </a:rPr>
                        <a:t>Melsvai </a:t>
                      </a:r>
                      <a:r>
                        <a:rPr lang="lt-LT" sz="1200" dirty="0" smtClean="0">
                          <a:effectLst/>
                        </a:rPr>
                        <a:t>balta</a:t>
                      </a:r>
                      <a:endParaRPr lang="lt-LT" sz="1200" dirty="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18</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7</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20 000</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Vidutinės</a:t>
                      </a:r>
                      <a:endParaRPr lang="lt-LT" sz="1200">
                        <a:effectLst/>
                        <a:latin typeface="Liberation Serif"/>
                        <a:ea typeface="Liberation Serif"/>
                        <a:cs typeface="Liberation Serif"/>
                      </a:endParaRPr>
                    </a:p>
                  </a:txBody>
                  <a:tcPr marL="68580" marR="68580" marT="0" marB="0" anchor="ctr"/>
                </a:tc>
                <a:extLst>
                  <a:ext uri="{0D108BD9-81ED-4DB2-BD59-A6C34878D82A}">
                    <a16:rowId xmlns:a16="http://schemas.microsoft.com/office/drawing/2014/main" val="1932570323"/>
                  </a:ext>
                </a:extLst>
              </a:tr>
              <a:tr h="337565">
                <a:tc>
                  <a:txBody>
                    <a:bodyPr/>
                    <a:lstStyle/>
                    <a:p>
                      <a:pPr algn="ctr">
                        <a:spcAft>
                          <a:spcPts val="0"/>
                        </a:spcAft>
                      </a:pPr>
                      <a:r>
                        <a:rPr lang="lt-LT" sz="1200">
                          <a:effectLst/>
                        </a:rPr>
                        <a:t>A</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7 500 – 10 000 K</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dirty="0">
                          <a:effectLst/>
                        </a:rPr>
                        <a:t>Balta melsvu </a:t>
                      </a:r>
                      <a:r>
                        <a:rPr lang="lt-LT" sz="1200" dirty="0" smtClean="0">
                          <a:effectLst/>
                        </a:rPr>
                        <a:t>atspalviu</a:t>
                      </a:r>
                      <a:endParaRPr lang="lt-LT" sz="1200" dirty="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3,1</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2,1</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80</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Stiprios</a:t>
                      </a:r>
                      <a:endParaRPr lang="lt-LT" sz="1200">
                        <a:effectLst/>
                        <a:latin typeface="Liberation Serif"/>
                        <a:ea typeface="Liberation Serif"/>
                        <a:cs typeface="Liberation Serif"/>
                      </a:endParaRPr>
                    </a:p>
                  </a:txBody>
                  <a:tcPr marL="68580" marR="68580" marT="0" marB="0" anchor="ctr"/>
                </a:tc>
                <a:extLst>
                  <a:ext uri="{0D108BD9-81ED-4DB2-BD59-A6C34878D82A}">
                    <a16:rowId xmlns:a16="http://schemas.microsoft.com/office/drawing/2014/main" val="3349064233"/>
                  </a:ext>
                </a:extLst>
              </a:tr>
              <a:tr h="332509">
                <a:tc>
                  <a:txBody>
                    <a:bodyPr/>
                    <a:lstStyle/>
                    <a:p>
                      <a:pPr algn="ctr">
                        <a:spcAft>
                          <a:spcPts val="0"/>
                        </a:spcAft>
                      </a:pPr>
                      <a:r>
                        <a:rPr lang="lt-LT" sz="1200">
                          <a:effectLst/>
                        </a:rPr>
                        <a:t>F</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6 000 – 7 500 K</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dirty="0" smtClean="0">
                          <a:effectLst/>
                          <a:latin typeface="Liberation Serif"/>
                          <a:ea typeface="Liberation Serif"/>
                          <a:cs typeface="Liberation Serif"/>
                        </a:rPr>
                        <a:t>Balta</a:t>
                      </a:r>
                      <a:endParaRPr lang="lt-LT" sz="1200" dirty="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1,7</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1,3</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6</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Vidutinės</a:t>
                      </a:r>
                      <a:endParaRPr lang="lt-LT" sz="1200">
                        <a:effectLst/>
                        <a:latin typeface="Liberation Serif"/>
                        <a:ea typeface="Liberation Serif"/>
                        <a:cs typeface="Liberation Serif"/>
                      </a:endParaRPr>
                    </a:p>
                  </a:txBody>
                  <a:tcPr marL="68580" marR="68580" marT="0" marB="0" anchor="ctr"/>
                </a:tc>
                <a:extLst>
                  <a:ext uri="{0D108BD9-81ED-4DB2-BD59-A6C34878D82A}">
                    <a16:rowId xmlns:a16="http://schemas.microsoft.com/office/drawing/2014/main" val="777557061"/>
                  </a:ext>
                </a:extLst>
              </a:tr>
              <a:tr h="355065">
                <a:tc>
                  <a:txBody>
                    <a:bodyPr/>
                    <a:lstStyle/>
                    <a:p>
                      <a:pPr algn="ctr">
                        <a:spcAft>
                          <a:spcPts val="0"/>
                        </a:spcAft>
                      </a:pPr>
                      <a:r>
                        <a:rPr lang="lt-LT" sz="1200">
                          <a:effectLst/>
                        </a:rPr>
                        <a:t>G</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5 000 – 6 000 K</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dirty="0">
                          <a:effectLst/>
                        </a:rPr>
                        <a:t>Šviesiai </a:t>
                      </a:r>
                      <a:r>
                        <a:rPr lang="lt-LT" sz="1200" dirty="0" smtClean="0">
                          <a:effectLst/>
                        </a:rPr>
                        <a:t>geltona</a:t>
                      </a:r>
                      <a:endParaRPr lang="lt-LT" sz="1200" dirty="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1,1</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1,1</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1,2</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Stiprios</a:t>
                      </a:r>
                      <a:endParaRPr lang="lt-LT" sz="1200">
                        <a:effectLst/>
                        <a:latin typeface="Liberation Serif"/>
                        <a:ea typeface="Liberation Serif"/>
                        <a:cs typeface="Liberation Serif"/>
                      </a:endParaRPr>
                    </a:p>
                  </a:txBody>
                  <a:tcPr marL="68580" marR="68580" marT="0" marB="0" anchor="ctr"/>
                </a:tc>
                <a:extLst>
                  <a:ext uri="{0D108BD9-81ED-4DB2-BD59-A6C34878D82A}">
                    <a16:rowId xmlns:a16="http://schemas.microsoft.com/office/drawing/2014/main" val="2037585819"/>
                  </a:ext>
                </a:extLst>
              </a:tr>
              <a:tr h="355065">
                <a:tc>
                  <a:txBody>
                    <a:bodyPr/>
                    <a:lstStyle/>
                    <a:p>
                      <a:pPr algn="ctr">
                        <a:spcAft>
                          <a:spcPts val="0"/>
                        </a:spcAft>
                      </a:pPr>
                      <a:r>
                        <a:rPr lang="lt-LT" sz="1200">
                          <a:effectLst/>
                        </a:rPr>
                        <a:t>K</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3 500 – 5 000 K</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dirty="0">
                          <a:effectLst/>
                        </a:rPr>
                        <a:t>Šviesiai </a:t>
                      </a:r>
                      <a:r>
                        <a:rPr lang="lt-LT" sz="1200" dirty="0" smtClean="0">
                          <a:effectLst/>
                        </a:rPr>
                        <a:t>oranžinė</a:t>
                      </a:r>
                      <a:endParaRPr lang="lt-LT" sz="1200" dirty="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0,8</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0,9</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0,4</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dirty="0">
                          <a:effectLst/>
                        </a:rPr>
                        <a:t> </a:t>
                      </a:r>
                      <a:endParaRPr lang="lt-LT" sz="1200" dirty="0">
                        <a:effectLst/>
                        <a:latin typeface="Liberation Serif"/>
                        <a:ea typeface="Liberation Serif"/>
                        <a:cs typeface="Liberation Serif"/>
                      </a:endParaRPr>
                    </a:p>
                  </a:txBody>
                  <a:tcPr marL="68580" marR="68580" marT="0" marB="0" anchor="ctr"/>
                </a:tc>
                <a:extLst>
                  <a:ext uri="{0D108BD9-81ED-4DB2-BD59-A6C34878D82A}">
                    <a16:rowId xmlns:a16="http://schemas.microsoft.com/office/drawing/2014/main" val="561446994"/>
                  </a:ext>
                </a:extLst>
              </a:tr>
              <a:tr h="355065">
                <a:tc>
                  <a:txBody>
                    <a:bodyPr/>
                    <a:lstStyle/>
                    <a:p>
                      <a:pPr algn="ctr">
                        <a:spcAft>
                          <a:spcPts val="0"/>
                        </a:spcAft>
                      </a:pPr>
                      <a:r>
                        <a:rPr lang="lt-LT" sz="1200">
                          <a:effectLst/>
                        </a:rPr>
                        <a:t>M</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dirty="0">
                          <a:effectLst/>
                        </a:rPr>
                        <a:t>2 000 – 3 500 K</a:t>
                      </a:r>
                      <a:endParaRPr lang="lt-LT" sz="1200" dirty="0">
                        <a:effectLst/>
                        <a:latin typeface="Liberation Serif"/>
                        <a:ea typeface="Liberation Serif"/>
                        <a:cs typeface="Liberation Serif"/>
                      </a:endParaRPr>
                    </a:p>
                  </a:txBody>
                  <a:tcPr marL="68580" marR="68580" marT="0" marB="0" anchor="ctr"/>
                </a:tc>
                <a:tc>
                  <a:txBody>
                    <a:bodyPr/>
                    <a:lstStyle/>
                    <a:p>
                      <a:pPr>
                        <a:spcAft>
                          <a:spcPts val="0"/>
                        </a:spcAft>
                      </a:pPr>
                      <a:r>
                        <a:rPr lang="lt-LT" sz="1200" u="none" dirty="0" smtClean="0">
                          <a:effectLst/>
                        </a:rPr>
                        <a:t>Rausvai</a:t>
                      </a:r>
                      <a:r>
                        <a:rPr lang="lt-LT" sz="1200" dirty="0" smtClean="0">
                          <a:effectLst/>
                        </a:rPr>
                        <a:t> oranžinė</a:t>
                      </a:r>
                      <a:endParaRPr lang="lt-LT" sz="1200" dirty="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0,3</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0,4</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a:effectLst/>
                        </a:rPr>
                        <a:t>0,04</a:t>
                      </a:r>
                      <a:endParaRPr lang="lt-LT" sz="1200">
                        <a:effectLst/>
                        <a:latin typeface="Liberation Serif"/>
                        <a:ea typeface="Liberation Serif"/>
                        <a:cs typeface="Liberation Serif"/>
                      </a:endParaRPr>
                    </a:p>
                  </a:txBody>
                  <a:tcPr marL="68580" marR="68580" marT="0" marB="0" anchor="ctr"/>
                </a:tc>
                <a:tc>
                  <a:txBody>
                    <a:bodyPr/>
                    <a:lstStyle/>
                    <a:p>
                      <a:pPr>
                        <a:spcAft>
                          <a:spcPts val="0"/>
                        </a:spcAft>
                      </a:pPr>
                      <a:r>
                        <a:rPr lang="lt-LT" sz="1200" dirty="0">
                          <a:effectLst/>
                        </a:rPr>
                        <a:t> </a:t>
                      </a:r>
                      <a:endParaRPr lang="lt-LT" sz="1200" dirty="0">
                        <a:effectLst/>
                        <a:latin typeface="Liberation Serif"/>
                        <a:ea typeface="Liberation Serif"/>
                        <a:cs typeface="Liberation Serif"/>
                      </a:endParaRPr>
                    </a:p>
                  </a:txBody>
                  <a:tcPr marL="68580" marR="68580" marT="0" marB="0" anchor="ctr"/>
                </a:tc>
                <a:extLst>
                  <a:ext uri="{0D108BD9-81ED-4DB2-BD59-A6C34878D82A}">
                    <a16:rowId xmlns:a16="http://schemas.microsoft.com/office/drawing/2014/main" val="788475183"/>
                  </a:ext>
                </a:extLst>
              </a:tr>
            </a:tbl>
          </a:graphicData>
        </a:graphic>
      </p:graphicFrame>
      <p:pic>
        <p:nvPicPr>
          <p:cNvPr id="5" name="image4.png"/>
          <p:cNvPicPr/>
          <p:nvPr/>
        </p:nvPicPr>
        <p:blipFill>
          <a:blip r:embed="rId2"/>
          <a:srcRect/>
          <a:stretch>
            <a:fillRect/>
          </a:stretch>
        </p:blipFill>
        <p:spPr>
          <a:xfrm>
            <a:off x="7365294" y="2893910"/>
            <a:ext cx="4686300" cy="3695700"/>
          </a:xfrm>
          <a:prstGeom prst="rect">
            <a:avLst/>
          </a:prstGeom>
          <a:ln/>
        </p:spPr>
      </p:pic>
    </p:spTree>
    <p:extLst>
      <p:ext uri="{BB962C8B-B14F-4D97-AF65-F5344CB8AC3E}">
        <p14:creationId xmlns:p14="http://schemas.microsoft.com/office/powerpoint/2010/main" val="38017024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Žvaigždžių šviesumo klases (Tipai)</a:t>
            </a:r>
          </a:p>
        </p:txBody>
      </p:sp>
      <p:sp>
        <p:nvSpPr>
          <p:cNvPr id="3" name="Content Placeholder 2"/>
          <p:cNvSpPr>
            <a:spLocks noGrp="1"/>
          </p:cNvSpPr>
          <p:nvPr>
            <p:ph idx="1"/>
          </p:nvPr>
        </p:nvSpPr>
        <p:spPr>
          <a:xfrm>
            <a:off x="1484311" y="2276301"/>
            <a:ext cx="5564883" cy="4191001"/>
          </a:xfrm>
        </p:spPr>
        <p:txBody>
          <a:bodyPr>
            <a:normAutofit/>
          </a:bodyPr>
          <a:lstStyle/>
          <a:p>
            <a:r>
              <a:rPr lang="lt-LT" sz="1800" dirty="0"/>
              <a:t>Norėdami palyginti žvaigždes tarpusavyje, astrofizikai naudoja skirtingas klasifikacijas. Skirstoma pagal spektrą, dydį, temperatūrą ir kt. Tačiau dažniau, norint gauti išsamesnį vaizdą, vienu metu naudojamos kelios savybės.</a:t>
            </a:r>
          </a:p>
          <a:p>
            <a:r>
              <a:rPr lang="lt-LT" sz="1800" dirty="0"/>
              <a:t>Harvardo klasifikacija sukurta XX a. pradžioje. Ji suskirsto žvaigždes  į 7 tipus. </a:t>
            </a:r>
          </a:p>
        </p:txBody>
      </p:sp>
      <p:pic>
        <p:nvPicPr>
          <p:cNvPr id="4" name="image11.png"/>
          <p:cNvPicPr/>
          <p:nvPr/>
        </p:nvPicPr>
        <p:blipFill>
          <a:blip r:embed="rId2"/>
          <a:srcRect/>
          <a:stretch>
            <a:fillRect/>
          </a:stretch>
        </p:blipFill>
        <p:spPr>
          <a:xfrm>
            <a:off x="7315200" y="2564821"/>
            <a:ext cx="4442748" cy="3776059"/>
          </a:xfrm>
          <a:prstGeom prst="rect">
            <a:avLst/>
          </a:prstGeom>
          <a:ln/>
        </p:spPr>
      </p:pic>
    </p:spTree>
    <p:extLst>
      <p:ext uri="{BB962C8B-B14F-4D97-AF65-F5344CB8AC3E}">
        <p14:creationId xmlns:p14="http://schemas.microsoft.com/office/powerpoint/2010/main" val="1000833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O </a:t>
            </a:r>
            <a:r>
              <a:rPr lang="lt-LT" dirty="0" smtClean="0"/>
              <a:t>klasės žvaigždės</a:t>
            </a:r>
            <a:endParaRPr lang="lt-LT" dirty="0"/>
          </a:p>
        </p:txBody>
      </p:sp>
      <p:sp>
        <p:nvSpPr>
          <p:cNvPr id="3" name="Content Placeholder 2"/>
          <p:cNvSpPr>
            <a:spLocks noGrp="1"/>
          </p:cNvSpPr>
          <p:nvPr>
            <p:ph idx="1"/>
          </p:nvPr>
        </p:nvSpPr>
        <p:spPr>
          <a:xfrm>
            <a:off x="1484311" y="2666999"/>
            <a:ext cx="4896514" cy="3348790"/>
          </a:xfrm>
        </p:spPr>
        <p:txBody>
          <a:bodyPr/>
          <a:lstStyle/>
          <a:p>
            <a:r>
              <a:rPr lang="lt-LT" dirty="0" smtClean="0"/>
              <a:t>Žvaigždės </a:t>
            </a:r>
            <a:r>
              <a:rPr lang="lt-LT" dirty="0"/>
              <a:t>su aukščiausia temperatūra, nuo 30 iki 60 tūkstančių Kelvinų, priklauso </a:t>
            </a:r>
            <a:r>
              <a:rPr lang="lt-LT" b="1" dirty="0"/>
              <a:t>O klasės</a:t>
            </a:r>
            <a:r>
              <a:rPr lang="lt-LT" dirty="0"/>
              <a:t> šviesuliams. Jos yra mėlynos spalvos, kūnų masė siekia apie 60 saulės masių.  Jos laikomos vienos iš šviesiausių visatoje. </a:t>
            </a:r>
          </a:p>
        </p:txBody>
      </p:sp>
      <p:pic>
        <p:nvPicPr>
          <p:cNvPr id="1028" name="Picture 4" descr="List of O-type stars | Frontier Foru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927" y="2666999"/>
            <a:ext cx="4956097"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690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B klasės žvaigždės</a:t>
            </a:r>
          </a:p>
        </p:txBody>
      </p:sp>
      <p:sp>
        <p:nvSpPr>
          <p:cNvPr id="3" name="Content Placeholder 2"/>
          <p:cNvSpPr>
            <a:spLocks noGrp="1"/>
          </p:cNvSpPr>
          <p:nvPr>
            <p:ph idx="1"/>
          </p:nvPr>
        </p:nvSpPr>
        <p:spPr>
          <a:xfrm>
            <a:off x="1484311" y="2302625"/>
            <a:ext cx="10331826" cy="2007524"/>
          </a:xfrm>
        </p:spPr>
        <p:txBody>
          <a:bodyPr>
            <a:normAutofit fontScale="77500" lnSpcReduction="20000"/>
          </a:bodyPr>
          <a:lstStyle/>
          <a:p>
            <a:r>
              <a:rPr lang="lt-LT" sz="2600" b="1" dirty="0" smtClean="0"/>
              <a:t>B </a:t>
            </a:r>
            <a:r>
              <a:rPr lang="lt-LT" sz="2600" b="1" dirty="0"/>
              <a:t>klasės</a:t>
            </a:r>
            <a:r>
              <a:rPr lang="lt-LT" sz="2600" dirty="0"/>
              <a:t> žvaigždės siekia nuo 10 iki 30 tūkstančių K. Tai dangaus kūnai baltos ir mėlynos spalvos, jų masė prasideda nuo 18 saulės masių. Žvaigždės įgauna būdingą atspalvį dėl to, kad vandenilis jonizuojasi plazmoje, o helis pasiekia praktiškai neutralią būseną. Būtent pastarasis elementas sukuria aplink juos baltą apvalkalą, kuris dažnai būna pateikiamas juostelėmis. Tokie šviestuvai gyvena 10-15 milijonų metų, jie gali sudaryti aplink juos tinkamas gyvenimo planetas, yra labai didelė. Baltos ir mėlynos žvaigždes danguje yra</a:t>
            </a:r>
            <a:r>
              <a:rPr lang="lt-LT" sz="2600" b="1" dirty="0"/>
              <a:t> Mergelės žvaigždyne, jos vadinami Spica. </a:t>
            </a:r>
            <a:endParaRPr lang="lt-LT" sz="2600" dirty="0"/>
          </a:p>
          <a:p>
            <a:endParaRPr lang="lt-LT" dirty="0"/>
          </a:p>
        </p:txBody>
      </p:sp>
      <p:pic>
        <p:nvPicPr>
          <p:cNvPr id="4" name="image8.png"/>
          <p:cNvPicPr/>
          <p:nvPr/>
        </p:nvPicPr>
        <p:blipFill>
          <a:blip r:embed="rId2"/>
          <a:srcRect/>
          <a:stretch>
            <a:fillRect/>
          </a:stretch>
        </p:blipFill>
        <p:spPr>
          <a:xfrm>
            <a:off x="5563004" y="4310149"/>
            <a:ext cx="6120130" cy="2211705"/>
          </a:xfrm>
          <a:prstGeom prst="rect">
            <a:avLst/>
          </a:prstGeom>
          <a:ln/>
        </p:spPr>
      </p:pic>
    </p:spTree>
    <p:extLst>
      <p:ext uri="{BB962C8B-B14F-4D97-AF65-F5344CB8AC3E}">
        <p14:creationId xmlns:p14="http://schemas.microsoft.com/office/powerpoint/2010/main" val="2422523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A klasės </a:t>
            </a:r>
            <a:r>
              <a:rPr lang="lt-LT" dirty="0" smtClean="0"/>
              <a:t>žvaigždždės</a:t>
            </a:r>
            <a:endParaRPr lang="lt-LT" dirty="0"/>
          </a:p>
        </p:txBody>
      </p:sp>
      <p:sp>
        <p:nvSpPr>
          <p:cNvPr id="3" name="Content Placeholder 2"/>
          <p:cNvSpPr>
            <a:spLocks noGrp="1"/>
          </p:cNvSpPr>
          <p:nvPr>
            <p:ph idx="1"/>
          </p:nvPr>
        </p:nvSpPr>
        <p:spPr>
          <a:xfrm>
            <a:off x="1484311" y="2666999"/>
            <a:ext cx="5182496" cy="3484419"/>
          </a:xfrm>
        </p:spPr>
        <p:txBody>
          <a:bodyPr>
            <a:normAutofit fontScale="77500" lnSpcReduction="20000"/>
          </a:bodyPr>
          <a:lstStyle/>
          <a:p>
            <a:r>
              <a:rPr lang="lt-LT" b="1" dirty="0"/>
              <a:t>A klasės</a:t>
            </a:r>
            <a:r>
              <a:rPr lang="lt-LT" dirty="0"/>
              <a:t> žvaigždžių temperatūra svyruoja nuo 7,5 iki 10 tūkst. Kelvinų, jos yra baltos. Ypatingai balta spalva yra dėl to, kad jame vandenilis pasiekia didžiausią neutralią būseną. Tai paverčia jį, sintezuojant su kitomis sudedamosiomis dalimis, į sniego baltą masę, kuri spinduliuoja nesuskaičiuojamą kelvinų skaičių, kuris virsta šiluma ir šviesa. Baltos spalvos žvaigždės taip pat vadinamos "dryžomis", nes jų paviršiuje yra vandenilio juostelės. Tokios žvaigždės egzistavimo trukmė svyruoja nuo 400 milijonų iki 2 milijardų metų. Panašios dangaus kūnai yra </a:t>
            </a:r>
            <a:r>
              <a:rPr lang="lt-LT" b="1" dirty="0"/>
              <a:t>Didžiojo šuns (Sirius) ir Lira (Vega) žvaigždyne</a:t>
            </a:r>
            <a:r>
              <a:rPr lang="lt-LT" b="1" dirty="0" smtClean="0"/>
              <a:t>.</a:t>
            </a:r>
            <a:endParaRPr lang="lt-LT" dirty="0"/>
          </a:p>
        </p:txBody>
      </p:sp>
      <p:sp>
        <p:nvSpPr>
          <p:cNvPr id="4" name="Title 1"/>
          <p:cNvSpPr txBox="1">
            <a:spLocks/>
          </p:cNvSpPr>
          <p:nvPr/>
        </p:nvSpPr>
        <p:spPr>
          <a:xfrm>
            <a:off x="1484310" y="685799"/>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lt-LT"/>
          </a:p>
        </p:txBody>
      </p:sp>
      <p:pic>
        <p:nvPicPr>
          <p:cNvPr id="5" name="image6.png"/>
          <p:cNvPicPr/>
          <p:nvPr/>
        </p:nvPicPr>
        <p:blipFill>
          <a:blip r:embed="rId2"/>
          <a:srcRect/>
          <a:stretch>
            <a:fillRect/>
          </a:stretch>
        </p:blipFill>
        <p:spPr>
          <a:xfrm>
            <a:off x="6859848" y="2576253"/>
            <a:ext cx="5222240" cy="3916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36332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046747"/>
          </a:xfrm>
        </p:spPr>
        <p:txBody>
          <a:bodyPr/>
          <a:lstStyle/>
          <a:p>
            <a:r>
              <a:rPr lang="lt-LT" dirty="0" smtClean="0"/>
              <a:t>F </a:t>
            </a:r>
            <a:r>
              <a:rPr lang="lt-LT" dirty="0"/>
              <a:t>klasės žvaigždždės</a:t>
            </a:r>
          </a:p>
        </p:txBody>
      </p:sp>
      <p:sp>
        <p:nvSpPr>
          <p:cNvPr id="3" name="Content Placeholder 2"/>
          <p:cNvSpPr>
            <a:spLocks noGrp="1"/>
          </p:cNvSpPr>
          <p:nvPr>
            <p:ph idx="1"/>
          </p:nvPr>
        </p:nvSpPr>
        <p:spPr>
          <a:xfrm>
            <a:off x="1484311" y="2005263"/>
            <a:ext cx="5397752" cy="4239126"/>
          </a:xfrm>
        </p:spPr>
        <p:txBody>
          <a:bodyPr>
            <a:normAutofit lnSpcReduction="10000"/>
          </a:bodyPr>
          <a:lstStyle/>
          <a:p>
            <a:r>
              <a:rPr lang="lt-LT" b="1" dirty="0"/>
              <a:t>F klasės</a:t>
            </a:r>
            <a:r>
              <a:rPr lang="lt-LT" dirty="0"/>
              <a:t> dangaus kūnai yra geltonai baltos spalvos. Šios žvaigždės patenka į "baltai geltoną" kategoriją ir turi būdingą švytėjimą. Vandenilio tokiuose dangaus kūnuose yra mažiau, čia dominuoja kiti metalai - geležis, titanas, taip pat kalcio. Jie yra jonizuoti, lydymosi plazma suteikia šiek tiek gelsvos spalvos atspalvį. Tokios žvaigždės gyvena 4 ar daugiau milijardų metų. Šios grupės atstovai yra </a:t>
            </a:r>
            <a:r>
              <a:rPr lang="lt-LT" b="1" dirty="0"/>
              <a:t>Porcion ir Ropagi žvaigždės. </a:t>
            </a:r>
            <a:endParaRPr lang="lt-LT" dirty="0"/>
          </a:p>
        </p:txBody>
      </p:sp>
      <p:pic>
        <p:nvPicPr>
          <p:cNvPr id="4" name="image3.png"/>
          <p:cNvPicPr/>
          <p:nvPr/>
        </p:nvPicPr>
        <p:blipFill>
          <a:blip r:embed="rId2"/>
          <a:srcRect/>
          <a:stretch>
            <a:fillRect/>
          </a:stretch>
        </p:blipFill>
        <p:spPr>
          <a:xfrm>
            <a:off x="6882063" y="2824663"/>
            <a:ext cx="5143500" cy="2600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8149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G </a:t>
            </a:r>
            <a:r>
              <a:rPr lang="lt-LT" dirty="0"/>
              <a:t>klasės žvaigždždės</a:t>
            </a:r>
            <a:endParaRPr lang="lt-LT" b="1" dirty="0"/>
          </a:p>
        </p:txBody>
      </p:sp>
      <p:sp>
        <p:nvSpPr>
          <p:cNvPr id="3" name="Content Placeholder 2"/>
          <p:cNvSpPr>
            <a:spLocks noGrp="1"/>
          </p:cNvSpPr>
          <p:nvPr>
            <p:ph idx="1"/>
          </p:nvPr>
        </p:nvSpPr>
        <p:spPr>
          <a:xfrm>
            <a:off x="1484311" y="2666999"/>
            <a:ext cx="6183816" cy="3124201"/>
          </a:xfrm>
        </p:spPr>
        <p:txBody>
          <a:bodyPr>
            <a:normAutofit fontScale="92500" lnSpcReduction="10000"/>
          </a:bodyPr>
          <a:lstStyle/>
          <a:p>
            <a:r>
              <a:rPr lang="lt-LT" b="1" dirty="0"/>
              <a:t>G klasės</a:t>
            </a:r>
            <a:r>
              <a:rPr lang="lt-LT" dirty="0"/>
              <a:t> žvaigždės, kurioms priklauso saulė, pasiekti 5-6 tūkst. Kelvino temperatūrą, jos yra geltonos.  Tokie kosminiai kūnai užpildyti įvairiais metalais, tarp kurių yra kalcio. Jos labai stipriai jonizuotos, todėl gausu geltonu atspalviu. Šių šviesulių gyvenimas yra apie 10 milijardų metų. Tai leidžia joms ne tik surinkti aplink jas tam tikrą planetų skaičių, bet ir išlaikyti juos savo orbitose per gana ilgą laiko tarpą. </a:t>
            </a:r>
            <a:r>
              <a:rPr lang="lt-LT" b="1" dirty="0"/>
              <a:t>Pavyzdžiui, pažvelk į mūsų Saulės sistemą.</a:t>
            </a:r>
            <a:r>
              <a:rPr lang="lt-LT" dirty="0"/>
              <a:t> </a:t>
            </a:r>
          </a:p>
        </p:txBody>
      </p:sp>
      <p:pic>
        <p:nvPicPr>
          <p:cNvPr id="4" name="image7.png"/>
          <p:cNvPicPr/>
          <p:nvPr/>
        </p:nvPicPr>
        <p:blipFill>
          <a:blip r:embed="rId2"/>
          <a:srcRect/>
          <a:stretch>
            <a:fillRect/>
          </a:stretch>
        </p:blipFill>
        <p:spPr>
          <a:xfrm>
            <a:off x="7944853" y="2324099"/>
            <a:ext cx="3810000" cy="3810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02192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1383632"/>
          </a:xfrm>
        </p:spPr>
        <p:txBody>
          <a:bodyPr/>
          <a:lstStyle/>
          <a:p>
            <a:r>
              <a:rPr lang="lt-LT" dirty="0" smtClean="0"/>
              <a:t>Saulė</a:t>
            </a:r>
            <a:endParaRPr lang="lt-LT" dirty="0"/>
          </a:p>
        </p:txBody>
      </p:sp>
      <p:pic>
        <p:nvPicPr>
          <p:cNvPr id="7" name="2HoTK_Gqi2Q"/>
          <p:cNvPicPr>
            <a:picLocks noGrp="1" noRot="1" noChangeAspect="1"/>
          </p:cNvPicPr>
          <p:nvPr>
            <p:ph idx="1"/>
            <a:videoFile r:link="rId1"/>
          </p:nvPr>
        </p:nvPicPr>
        <p:blipFill>
          <a:blip r:embed="rId3"/>
          <a:stretch>
            <a:fillRect/>
          </a:stretch>
        </p:blipFill>
        <p:spPr>
          <a:xfrm>
            <a:off x="2793646" y="2069433"/>
            <a:ext cx="7400041" cy="4162524"/>
          </a:xfrm>
          <a:prstGeom prst="rect">
            <a:avLst/>
          </a:prstGeom>
        </p:spPr>
      </p:pic>
    </p:spTree>
    <p:extLst>
      <p:ext uri="{BB962C8B-B14F-4D97-AF65-F5344CB8AC3E}">
        <p14:creationId xmlns:p14="http://schemas.microsoft.com/office/powerpoint/2010/main" val="11645417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 </a:t>
            </a:r>
            <a:r>
              <a:rPr lang="lt-LT" dirty="0"/>
              <a:t>klasės žvaigždždės</a:t>
            </a:r>
          </a:p>
        </p:txBody>
      </p:sp>
      <p:sp>
        <p:nvSpPr>
          <p:cNvPr id="3" name="Content Placeholder 2"/>
          <p:cNvSpPr>
            <a:spLocks noGrp="1"/>
          </p:cNvSpPr>
          <p:nvPr>
            <p:ph idx="1"/>
          </p:nvPr>
        </p:nvSpPr>
        <p:spPr>
          <a:xfrm>
            <a:off x="1484311" y="2438399"/>
            <a:ext cx="5638384" cy="3769895"/>
          </a:xfrm>
        </p:spPr>
        <p:txBody>
          <a:bodyPr>
            <a:normAutofit lnSpcReduction="10000"/>
          </a:bodyPr>
          <a:lstStyle/>
          <a:p>
            <a:r>
              <a:rPr lang="lt-LT" b="1" dirty="0"/>
              <a:t>K klasėje</a:t>
            </a:r>
            <a:r>
              <a:rPr lang="lt-LT" dirty="0"/>
              <a:t> priklausančių šviesulių temperatūra nuo 3,5 iki 5000 K. Jie atrodo geltonai oranžinės spalvos, bet tikra šių žvaigždžių spalva yra oranžinė.  Žvaigždėje yra aliuminio, titano ir geležies, o svarbiausia - kalcio. Visų šių elementų lydymosi temperatūra nėra per didelė. Žvaigždės gyvenimas yra matuojamas 60 milijardų metų. Šios kategorijos atstovai - </a:t>
            </a:r>
            <a:r>
              <a:rPr lang="lt-LT" b="1" dirty="0"/>
              <a:t>"Yavin", "Aldebaran" ir "Arcturus".</a:t>
            </a:r>
            <a:r>
              <a:rPr lang="lt-LT" dirty="0"/>
              <a:t> </a:t>
            </a:r>
          </a:p>
        </p:txBody>
      </p:sp>
      <p:pic>
        <p:nvPicPr>
          <p:cNvPr id="4" name="image5.png"/>
          <p:cNvPicPr/>
          <p:nvPr/>
        </p:nvPicPr>
        <p:blipFill>
          <a:blip r:embed="rId2"/>
          <a:srcRect/>
          <a:stretch>
            <a:fillRect/>
          </a:stretch>
        </p:blipFill>
        <p:spPr>
          <a:xfrm>
            <a:off x="7283116" y="2724399"/>
            <a:ext cx="4700838" cy="33756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18766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1"/>
            <a:ext cx="10018712" cy="1110916"/>
          </a:xfrm>
        </p:spPr>
        <p:txBody>
          <a:bodyPr/>
          <a:lstStyle/>
          <a:p>
            <a:r>
              <a:rPr lang="lt-LT" dirty="0" smtClean="0"/>
              <a:t>M </a:t>
            </a:r>
            <a:r>
              <a:rPr lang="lt-LT" dirty="0"/>
              <a:t>klasės žvaigždždės</a:t>
            </a:r>
          </a:p>
        </p:txBody>
      </p:sp>
      <p:sp>
        <p:nvSpPr>
          <p:cNvPr id="3" name="Content Placeholder 2"/>
          <p:cNvSpPr>
            <a:spLocks noGrp="1"/>
          </p:cNvSpPr>
          <p:nvPr>
            <p:ph idx="1"/>
          </p:nvPr>
        </p:nvSpPr>
        <p:spPr>
          <a:xfrm>
            <a:off x="1099300" y="1796717"/>
            <a:ext cx="7322806" cy="4860757"/>
          </a:xfrm>
        </p:spPr>
        <p:txBody>
          <a:bodyPr>
            <a:normAutofit fontScale="92500"/>
          </a:bodyPr>
          <a:lstStyle/>
          <a:p>
            <a:r>
              <a:rPr lang="lt-LT" b="1" dirty="0"/>
              <a:t>Šalčiausios ir mažiausios žvaigždės yra M.</a:t>
            </a:r>
            <a:r>
              <a:rPr lang="lt-LT" dirty="0"/>
              <a:t> Jų temperatūra yra tik 2,5 - 3,5 tūkst. Kelvinų ir jos atrodo raudonos, nors iš tikrųjų šie objektai yra oranžinės spalvos. Žvaigždžių masė yra nuo 0,3 iki 0,8 saulės masės. Tai mirštančios žvaigždės. Raudonos spalvos žvaigždė yra šalta ir joje yra susilpnėję metalų lydymosi procesai. Jie taip pat turi labai mažus parametrus, palyginti su jų milžiniškomis kolegomis, mažos masės ir spinduliuotės stiprumo. Rausvą švytėjimą aplink save sukūrė ne dėl to, kad ten lydosi įvairūs metalai, bet todėl, kad oksidacijos laipsnis yra pasiekęs savo maksimamą. Apie tokias raudonas nykštukes žvaigždes labai retai formuojasi planetos. </a:t>
            </a:r>
            <a:r>
              <a:rPr lang="lt-LT" b="1" dirty="0"/>
              <a:t>Betelgeizė</a:t>
            </a:r>
            <a:r>
              <a:rPr lang="lt-LT" dirty="0"/>
              <a:t> - ryškiausias atstovas šioje kategorijoje, kurios amžius yra maždaug per trilijoną metų. </a:t>
            </a:r>
          </a:p>
        </p:txBody>
      </p:sp>
      <p:pic>
        <p:nvPicPr>
          <p:cNvPr id="4" name="image9.png"/>
          <p:cNvPicPr/>
          <p:nvPr/>
        </p:nvPicPr>
        <p:blipFill rotWithShape="1">
          <a:blip r:embed="rId2"/>
          <a:srcRect l="8126" r="36107"/>
          <a:stretch/>
        </p:blipFill>
        <p:spPr>
          <a:xfrm>
            <a:off x="8602546" y="1796717"/>
            <a:ext cx="3412991" cy="44062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22071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05783" y="0"/>
            <a:ext cx="6217375" cy="8186857"/>
          </a:xfrm>
          <a:prstGeom prst="rect">
            <a:avLst/>
          </a:prstGeom>
        </p:spPr>
        <p:txBody>
          <a:bodyPr wrap="square">
            <a:spAutoFit/>
          </a:bodyPr>
          <a:lstStyle/>
          <a:p>
            <a:r>
              <a:rPr lang="lt-LT" sz="2000" dirty="0" smtClean="0">
                <a:solidFill>
                  <a:srgbClr val="000000"/>
                </a:solidFill>
                <a:latin typeface="Arial Black" panose="020B0A04020102020204" pitchFamily="34" charset="0"/>
              </a:rPr>
              <a:t>Žvaigždės</a:t>
            </a:r>
            <a:endParaRPr lang="en-US" sz="4000" dirty="0" smtClean="0">
              <a:latin typeface="Corbel" panose="020B0503020204020204" pitchFamily="34" charset="0"/>
            </a:endParaRPr>
          </a:p>
          <a:p>
            <a:r>
              <a:rPr lang="lt-LT" dirty="0" smtClean="0">
                <a:latin typeface="Arial" panose="020B0604020202020204" pitchFamily="34" charset="0"/>
              </a:rPr>
              <a:t>Kas tai yra?</a:t>
            </a:r>
            <a:r>
              <a:rPr lang="lt-LT" dirty="0">
                <a:latin typeface="Arial" panose="020B0604020202020204" pitchFamily="34" charset="0"/>
              </a:rPr>
              <a:t> </a:t>
            </a:r>
            <a:r>
              <a:rPr lang="lt-LT" dirty="0" smtClean="0">
                <a:latin typeface="Arial" panose="020B0604020202020204" pitchFamily="34" charset="0"/>
              </a:rPr>
              <a:t>.......................................................................</a:t>
            </a:r>
            <a:r>
              <a:rPr lang="lt-LT" dirty="0" smtClean="0">
                <a:latin typeface="Arial" panose="020B0604020202020204" pitchFamily="34" charset="0"/>
              </a:rPr>
              <a:t>3</a:t>
            </a:r>
          </a:p>
          <a:p>
            <a:r>
              <a:rPr lang="lt-LT" dirty="0" smtClean="0">
                <a:latin typeface="Arial" panose="020B0604020202020204" pitchFamily="34" charset="0"/>
              </a:rPr>
              <a:t>Kaip susikūria žvaigždė?...................................................4</a:t>
            </a:r>
          </a:p>
          <a:p>
            <a:r>
              <a:rPr lang="lt-LT" dirty="0" smtClean="0">
                <a:latin typeface="Arial" panose="020B0604020202020204" pitchFamily="34" charset="0"/>
              </a:rPr>
              <a:t>Žvaigždės sandara............................................................5</a:t>
            </a:r>
          </a:p>
          <a:p>
            <a:r>
              <a:rPr lang="lt-LT" dirty="0">
                <a:latin typeface="Arial" panose="020B0604020202020204" pitchFamily="34" charset="0"/>
              </a:rPr>
              <a:t>Žvaigždžių </a:t>
            </a:r>
            <a:r>
              <a:rPr lang="lt-LT" dirty="0" smtClean="0">
                <a:latin typeface="Arial" panose="020B0604020202020204" pitchFamily="34" charset="0"/>
              </a:rPr>
              <a:t>spektrai............................................................6</a:t>
            </a:r>
          </a:p>
          <a:p>
            <a:r>
              <a:rPr lang="lt-LT" dirty="0" smtClean="0">
                <a:latin typeface="Arial" panose="020B0604020202020204" pitchFamily="34" charset="0"/>
              </a:rPr>
              <a:t>Regimieji ir absoliutiniai žvaigždžių ryškiai........................7</a:t>
            </a:r>
          </a:p>
          <a:p>
            <a:r>
              <a:rPr lang="lt-LT" dirty="0" smtClean="0">
                <a:latin typeface="Arial" panose="020B0604020202020204" pitchFamily="34" charset="0"/>
              </a:rPr>
              <a:t>Žvaigždžių </a:t>
            </a:r>
            <a:r>
              <a:rPr lang="lt-LT" dirty="0" smtClean="0">
                <a:latin typeface="Arial" panose="020B0604020202020204" pitchFamily="34" charset="0"/>
              </a:rPr>
              <a:t>spindesys</a:t>
            </a:r>
            <a:r>
              <a:rPr lang="lt-LT" dirty="0" smtClean="0">
                <a:latin typeface="Arial" panose="020B0604020202020204" pitchFamily="34" charset="0"/>
              </a:rPr>
              <a:t>........................................................8</a:t>
            </a:r>
            <a:endParaRPr lang="lt-LT" dirty="0">
              <a:latin typeface="Arial" panose="020B0604020202020204" pitchFamily="34" charset="0"/>
            </a:endParaRPr>
          </a:p>
          <a:p>
            <a:r>
              <a:rPr lang="lt-LT" dirty="0">
                <a:latin typeface="Arial" panose="020B0604020202020204" pitchFamily="34" charset="0"/>
              </a:rPr>
              <a:t>Šviesos </a:t>
            </a:r>
            <a:r>
              <a:rPr lang="lt-LT" dirty="0" smtClean="0">
                <a:latin typeface="Arial" panose="020B0604020202020204" pitchFamily="34" charset="0"/>
              </a:rPr>
              <a:t>nustatymas</a:t>
            </a:r>
            <a:r>
              <a:rPr lang="lt-LT" dirty="0" smtClean="0">
                <a:latin typeface="Arial" panose="020B0604020202020204" pitchFamily="34" charset="0"/>
              </a:rPr>
              <a:t>...........................................................9</a:t>
            </a:r>
          </a:p>
          <a:p>
            <a:r>
              <a:rPr lang="lt-LT" dirty="0">
                <a:latin typeface="Arial" panose="020B0604020202020204" pitchFamily="34" charset="0"/>
              </a:rPr>
              <a:t>Morgan Keena sistemą</a:t>
            </a:r>
            <a:r>
              <a:rPr lang="lt-LT" dirty="0" smtClean="0">
                <a:latin typeface="Arial" panose="020B0604020202020204" pitchFamily="34" charset="0"/>
              </a:rPr>
              <a:t>....................................................10</a:t>
            </a:r>
            <a:endParaRPr lang="lt-LT" dirty="0">
              <a:latin typeface="Arial" panose="020B0604020202020204" pitchFamily="34" charset="0"/>
            </a:endParaRPr>
          </a:p>
          <a:p>
            <a:r>
              <a:rPr lang="lt-LT" dirty="0">
                <a:latin typeface="Arial" panose="020B0604020202020204" pitchFamily="34" charset="0"/>
              </a:rPr>
              <a:t>Žvaigždžių šviesumo klases (Tipai</a:t>
            </a:r>
            <a:r>
              <a:rPr lang="lt-LT" dirty="0" smtClean="0">
                <a:latin typeface="Arial" panose="020B0604020202020204" pitchFamily="34" charset="0"/>
              </a:rPr>
              <a:t>)</a:t>
            </a:r>
            <a:r>
              <a:rPr lang="lt-LT" dirty="0">
                <a:latin typeface="Arial" panose="020B0604020202020204" pitchFamily="34" charset="0"/>
              </a:rPr>
              <a:t> </a:t>
            </a:r>
            <a:r>
              <a:rPr lang="lt-LT" dirty="0" smtClean="0">
                <a:latin typeface="Arial" panose="020B0604020202020204" pitchFamily="34" charset="0"/>
              </a:rPr>
              <a:t>................................11</a:t>
            </a:r>
            <a:endParaRPr lang="lt-LT" dirty="0" smtClean="0">
              <a:latin typeface="Arial" panose="020B0604020202020204" pitchFamily="34" charset="0"/>
            </a:endParaRPr>
          </a:p>
          <a:p>
            <a:r>
              <a:rPr lang="lt-LT" sz="1400" dirty="0" smtClean="0">
                <a:latin typeface="Arial" panose="020B0604020202020204" pitchFamily="34" charset="0"/>
              </a:rPr>
              <a:t>B </a:t>
            </a:r>
            <a:r>
              <a:rPr lang="lt-LT" sz="1400" dirty="0">
                <a:latin typeface="Arial" panose="020B0604020202020204" pitchFamily="34" charset="0"/>
              </a:rPr>
              <a:t>klasės </a:t>
            </a:r>
            <a:r>
              <a:rPr lang="lt-LT" sz="1400" dirty="0" smtClean="0">
                <a:latin typeface="Arial" panose="020B0604020202020204" pitchFamily="34" charset="0"/>
              </a:rPr>
              <a:t>žvaigždės</a:t>
            </a:r>
          </a:p>
          <a:p>
            <a:r>
              <a:rPr lang="lt-LT" sz="1400" dirty="0" smtClean="0">
                <a:latin typeface="Arial" panose="020B0604020202020204" pitchFamily="34" charset="0"/>
              </a:rPr>
              <a:t>A </a:t>
            </a:r>
            <a:r>
              <a:rPr lang="lt-LT" sz="1400" dirty="0">
                <a:latin typeface="Arial" panose="020B0604020202020204" pitchFamily="34" charset="0"/>
              </a:rPr>
              <a:t>klasės žvaigždždės</a:t>
            </a:r>
          </a:p>
          <a:p>
            <a:r>
              <a:rPr lang="lt-LT" sz="1400" dirty="0">
                <a:latin typeface="Arial" panose="020B0604020202020204" pitchFamily="34" charset="0"/>
              </a:rPr>
              <a:t>F klasės žvaigždždės</a:t>
            </a:r>
          </a:p>
          <a:p>
            <a:r>
              <a:rPr lang="lt-LT" sz="1400" dirty="0">
                <a:latin typeface="Arial" panose="020B0604020202020204" pitchFamily="34" charset="0"/>
              </a:rPr>
              <a:t>G klasės </a:t>
            </a:r>
            <a:r>
              <a:rPr lang="lt-LT" sz="1400" dirty="0" smtClean="0">
                <a:latin typeface="Arial" panose="020B0604020202020204" pitchFamily="34" charset="0"/>
              </a:rPr>
              <a:t>žvaigždždės </a:t>
            </a:r>
            <a:r>
              <a:rPr lang="en-US" sz="1400" dirty="0" smtClean="0">
                <a:latin typeface="Arial" panose="020B0604020202020204" pitchFamily="34" charset="0"/>
              </a:rPr>
              <a:t>+ </a:t>
            </a:r>
            <a:r>
              <a:rPr lang="en-US" sz="1400" dirty="0" err="1" smtClean="0">
                <a:latin typeface="Arial" panose="020B0604020202020204" pitchFamily="34" charset="0"/>
              </a:rPr>
              <a:t>saul</a:t>
            </a:r>
            <a:r>
              <a:rPr lang="lt-LT" sz="1400" dirty="0" smtClean="0">
                <a:latin typeface="Arial" panose="020B0604020202020204" pitchFamily="34" charset="0"/>
              </a:rPr>
              <a:t>ė</a:t>
            </a:r>
            <a:endParaRPr lang="lt-LT" sz="1400" b="1" dirty="0">
              <a:latin typeface="Arial" panose="020B0604020202020204" pitchFamily="34" charset="0"/>
            </a:endParaRPr>
          </a:p>
          <a:p>
            <a:r>
              <a:rPr lang="lt-LT" sz="1400" dirty="0">
                <a:latin typeface="Arial" panose="020B0604020202020204" pitchFamily="34" charset="0"/>
              </a:rPr>
              <a:t>K klasės žvaigždždės</a:t>
            </a:r>
          </a:p>
          <a:p>
            <a:r>
              <a:rPr lang="lt-LT" sz="1400" dirty="0">
                <a:latin typeface="Arial" panose="020B0604020202020204" pitchFamily="34" charset="0"/>
              </a:rPr>
              <a:t>M klasės </a:t>
            </a:r>
            <a:r>
              <a:rPr lang="lt-LT" sz="1400" dirty="0" smtClean="0">
                <a:latin typeface="Arial" panose="020B0604020202020204" pitchFamily="34" charset="0"/>
              </a:rPr>
              <a:t>žvaigždždės</a:t>
            </a:r>
          </a:p>
          <a:p>
            <a:r>
              <a:rPr lang="lt-LT" dirty="0" smtClean="0">
                <a:latin typeface="Arial" panose="020B0604020202020204" pitchFamily="34" charset="0"/>
              </a:rPr>
              <a:t>Žvaigždžių dydis..............................................................20</a:t>
            </a:r>
            <a:endParaRPr lang="lt-LT" dirty="0" smtClean="0">
              <a:latin typeface="Arial" panose="020B0604020202020204" pitchFamily="34" charset="0"/>
            </a:endParaRPr>
          </a:p>
          <a:p>
            <a:r>
              <a:rPr lang="lt-LT" dirty="0" smtClean="0">
                <a:latin typeface="Arial" panose="020B0604020202020204" pitchFamily="34" charset="0"/>
              </a:rPr>
              <a:t>HR diagrama...................................................................21</a:t>
            </a:r>
            <a:endParaRPr lang="lt-LT" dirty="0" smtClean="0">
              <a:latin typeface="Arial" panose="020B0604020202020204" pitchFamily="34" charset="0"/>
            </a:endParaRPr>
          </a:p>
          <a:p>
            <a:r>
              <a:rPr lang="lt-LT" dirty="0" smtClean="0">
                <a:latin typeface="Arial" panose="020B0604020202020204" pitchFamily="34" charset="0"/>
              </a:rPr>
              <a:t>Žvaigždžių šviesumas</a:t>
            </a:r>
            <a:r>
              <a:rPr lang="lt-LT" dirty="0" smtClean="0">
                <a:latin typeface="Arial" panose="020B0604020202020204" pitchFamily="34" charset="0"/>
              </a:rPr>
              <a:t>.....................................................</a:t>
            </a:r>
            <a:r>
              <a:rPr lang="lt-LT" dirty="0" smtClean="0">
                <a:latin typeface="Arial" panose="020B0604020202020204" pitchFamily="34" charset="0"/>
              </a:rPr>
              <a:t>23</a:t>
            </a:r>
            <a:endParaRPr lang="lt-LT" dirty="0">
              <a:latin typeface="Arial" panose="020B0604020202020204" pitchFamily="34" charset="0"/>
            </a:endParaRPr>
          </a:p>
          <a:p>
            <a:r>
              <a:rPr lang="lt-LT" dirty="0" smtClean="0">
                <a:latin typeface="Arial" panose="020B0604020202020204" pitchFamily="34" charset="0"/>
              </a:rPr>
              <a:t>Dvinarės žvaigždės.........................................................25</a:t>
            </a:r>
            <a:endParaRPr lang="lt-LT" dirty="0" smtClean="0">
              <a:latin typeface="Arial" panose="020B0604020202020204" pitchFamily="34" charset="0"/>
            </a:endParaRPr>
          </a:p>
          <a:p>
            <a:r>
              <a:rPr lang="lt-LT" dirty="0" smtClean="0">
                <a:latin typeface="Arial" panose="020B0604020202020204" pitchFamily="34" charset="0"/>
              </a:rPr>
              <a:t>Raudonosios nykštukės</a:t>
            </a:r>
            <a:r>
              <a:rPr lang="lt-LT" dirty="0" smtClean="0">
                <a:latin typeface="Arial" panose="020B0604020202020204" pitchFamily="34" charset="0"/>
              </a:rPr>
              <a:t>...................................................</a:t>
            </a:r>
            <a:r>
              <a:rPr lang="lt-LT" dirty="0" smtClean="0">
                <a:latin typeface="Arial" panose="020B0604020202020204" pitchFamily="34" charset="0"/>
              </a:rPr>
              <a:t>26</a:t>
            </a:r>
            <a:endParaRPr lang="lt-LT" dirty="0">
              <a:latin typeface="Arial" panose="020B0604020202020204" pitchFamily="34" charset="0"/>
            </a:endParaRPr>
          </a:p>
          <a:p>
            <a:r>
              <a:rPr lang="lt-LT" dirty="0">
                <a:latin typeface="Arial" panose="020B0604020202020204" pitchFamily="34" charset="0"/>
              </a:rPr>
              <a:t>Neutroninės </a:t>
            </a:r>
            <a:r>
              <a:rPr lang="lt-LT" dirty="0" smtClean="0">
                <a:latin typeface="Arial" panose="020B0604020202020204" pitchFamily="34" charset="0"/>
              </a:rPr>
              <a:t>žvaigždės</a:t>
            </a:r>
            <a:r>
              <a:rPr lang="lt-LT" dirty="0" smtClean="0">
                <a:latin typeface="Arial" panose="020B0604020202020204" pitchFamily="34" charset="0"/>
              </a:rPr>
              <a:t>....................................................</a:t>
            </a:r>
            <a:r>
              <a:rPr lang="lt-LT" dirty="0" smtClean="0">
                <a:latin typeface="Arial" panose="020B0604020202020204" pitchFamily="34" charset="0"/>
              </a:rPr>
              <a:t>27</a:t>
            </a:r>
            <a:endParaRPr lang="en-US" sz="4000" dirty="0">
              <a:latin typeface="Corbel" panose="020B0503020204020204" pitchFamily="34" charset="0"/>
            </a:endParaRPr>
          </a:p>
          <a:p>
            <a:r>
              <a:rPr lang="lt-LT" dirty="0">
                <a:latin typeface="Arial" panose="020B0604020202020204" pitchFamily="34" charset="0"/>
              </a:rPr>
              <a:t>Kaip žvaigždės miršta</a:t>
            </a:r>
            <a:r>
              <a:rPr lang="lt-LT" dirty="0" smtClean="0">
                <a:latin typeface="Arial" panose="020B0604020202020204" pitchFamily="34" charset="0"/>
              </a:rPr>
              <a:t>?</a:t>
            </a:r>
            <a:r>
              <a:rPr lang="lt-LT" dirty="0">
                <a:latin typeface="Arial" panose="020B0604020202020204" pitchFamily="34" charset="0"/>
              </a:rPr>
              <a:t> </a:t>
            </a:r>
            <a:r>
              <a:rPr lang="lt-LT" dirty="0" smtClean="0">
                <a:latin typeface="Arial" panose="020B0604020202020204" pitchFamily="34" charset="0"/>
              </a:rPr>
              <a:t>...................................................30</a:t>
            </a:r>
            <a:endParaRPr lang="lt-LT" dirty="0">
              <a:latin typeface="Arial" panose="020B0604020202020204" pitchFamily="34" charset="0"/>
            </a:endParaRPr>
          </a:p>
          <a:p>
            <a:r>
              <a:rPr lang="lt-LT" dirty="0" smtClean="0">
                <a:latin typeface="Arial" panose="020B0604020202020204" pitchFamily="34" charset="0"/>
              </a:rPr>
              <a:t>Novos ir supernovos........................................................</a:t>
            </a:r>
            <a:r>
              <a:rPr lang="lt-LT" dirty="0" smtClean="0">
                <a:latin typeface="Arial" panose="020B0604020202020204" pitchFamily="34" charset="0"/>
              </a:rPr>
              <a:t>31</a:t>
            </a:r>
            <a:endParaRPr lang="lt-LT" dirty="0" smtClean="0">
              <a:latin typeface="Arial" panose="020B0604020202020204" pitchFamily="34" charset="0"/>
            </a:endParaRPr>
          </a:p>
          <a:p>
            <a:r>
              <a:rPr lang="lt-LT" dirty="0" smtClean="0">
                <a:latin typeface="Arial" panose="020B0604020202020204" pitchFamily="34" charset="0"/>
              </a:rPr>
              <a:t>Įdomus </a:t>
            </a:r>
            <a:r>
              <a:rPr lang="lt-LT" dirty="0" smtClean="0">
                <a:latin typeface="Arial" panose="020B0604020202020204" pitchFamily="34" charset="0"/>
              </a:rPr>
              <a:t>faktai</a:t>
            </a:r>
            <a:r>
              <a:rPr lang="lt-LT" dirty="0" smtClean="0">
                <a:latin typeface="Arial" panose="020B0604020202020204" pitchFamily="34" charset="0"/>
              </a:rPr>
              <a:t>...................................................................</a:t>
            </a:r>
            <a:r>
              <a:rPr lang="lt-LT" dirty="0" smtClean="0">
                <a:latin typeface="Arial" panose="020B0604020202020204" pitchFamily="34" charset="0"/>
              </a:rPr>
              <a:t>32</a:t>
            </a:r>
            <a:endParaRPr lang="lt-LT" dirty="0">
              <a:latin typeface="Arial" panose="020B0604020202020204" pitchFamily="34" charset="0"/>
            </a:endParaRPr>
          </a:p>
          <a:p>
            <a:endParaRPr lang="en-US" sz="4000" dirty="0">
              <a:latin typeface="Corbel" panose="020B0503020204020204" pitchFamily="34" charset="0"/>
            </a:endParaRPr>
          </a:p>
          <a:p>
            <a:endParaRPr lang="en-US" sz="4000" dirty="0">
              <a:latin typeface="Corbel" panose="020B0503020204020204" pitchFamily="34" charset="0"/>
            </a:endParaRPr>
          </a:p>
          <a:p>
            <a:endParaRPr lang="lt-LT" dirty="0">
              <a:latin typeface="Arial" panose="020B0604020202020204" pitchFamily="34" charset="0"/>
            </a:endParaRPr>
          </a:p>
        </p:txBody>
      </p:sp>
    </p:spTree>
    <p:extLst>
      <p:ext uri="{BB962C8B-B14F-4D97-AF65-F5344CB8AC3E}">
        <p14:creationId xmlns:p14="http://schemas.microsoft.com/office/powerpoint/2010/main" val="3683937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Žvaigždžių dydis </a:t>
            </a:r>
            <a:endParaRPr lang="lt-LT" dirty="0"/>
          </a:p>
        </p:txBody>
      </p:sp>
      <p:sp>
        <p:nvSpPr>
          <p:cNvPr id="3" name="Content Placeholder 2"/>
          <p:cNvSpPr>
            <a:spLocks noGrp="1"/>
          </p:cNvSpPr>
          <p:nvPr>
            <p:ph idx="1"/>
          </p:nvPr>
        </p:nvSpPr>
        <p:spPr>
          <a:xfrm>
            <a:off x="1484311" y="2666999"/>
            <a:ext cx="9893932" cy="3124201"/>
          </a:xfrm>
        </p:spPr>
        <p:txBody>
          <a:bodyPr/>
          <a:lstStyle/>
          <a:p>
            <a:r>
              <a:rPr lang="lt-LT" dirty="0"/>
              <a:t>Žvaigždžių dydį galima apskaičiuoti remiantis Stefano ir Bolcmano dėsniu, kai yra žinomas žvaigždės paviršiaus temperatūra ir šviesis</a:t>
            </a:r>
            <a:r>
              <a:rPr lang="lt-LT" dirty="0" smtClean="0"/>
              <a:t>.</a:t>
            </a:r>
          </a:p>
          <a:p>
            <a:r>
              <a:rPr lang="lt-LT" dirty="0"/>
              <a:t>Didžiausios žvaigždės yra raudonosios </a:t>
            </a:r>
            <a:r>
              <a:rPr lang="lt-LT" dirty="0" smtClean="0"/>
              <a:t>M spektrinės </a:t>
            </a:r>
            <a:r>
              <a:rPr lang="lt-LT" dirty="0"/>
              <a:t>klasės supermilžinės. Skersmuo didesnis negu saulės iki 1000 </a:t>
            </a:r>
            <a:r>
              <a:rPr lang="lt-LT" dirty="0" smtClean="0"/>
              <a:t>kartų.</a:t>
            </a:r>
          </a:p>
          <a:p>
            <a:r>
              <a:rPr lang="lt-LT" dirty="0" smtClean="0"/>
              <a:t>Mažiausios </a:t>
            </a:r>
            <a:r>
              <a:rPr lang="lt-LT" dirty="0"/>
              <a:t>- baltosios nykštukės, savo dydžiu prilygsta žemei ar mėnuliui. </a:t>
            </a:r>
          </a:p>
          <a:p>
            <a:endParaRPr lang="lt-LT" dirty="0"/>
          </a:p>
        </p:txBody>
      </p:sp>
    </p:spTree>
    <p:extLst>
      <p:ext uri="{BB962C8B-B14F-4D97-AF65-F5344CB8AC3E}">
        <p14:creationId xmlns:p14="http://schemas.microsoft.com/office/powerpoint/2010/main" val="2657406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H-R diagrama</a:t>
            </a:r>
            <a:endParaRPr lang="lt-LT" dirty="0"/>
          </a:p>
        </p:txBody>
      </p:sp>
      <p:sp>
        <p:nvSpPr>
          <p:cNvPr id="3" name="Content Placeholder 2"/>
          <p:cNvSpPr>
            <a:spLocks noGrp="1"/>
          </p:cNvSpPr>
          <p:nvPr>
            <p:ph idx="1"/>
          </p:nvPr>
        </p:nvSpPr>
        <p:spPr>
          <a:xfrm>
            <a:off x="903409" y="2666999"/>
            <a:ext cx="5590258" cy="3124201"/>
          </a:xfrm>
        </p:spPr>
        <p:txBody>
          <a:bodyPr/>
          <a:lstStyle/>
          <a:p>
            <a:r>
              <a:rPr lang="lt-LT" b="1" dirty="0"/>
              <a:t>HR</a:t>
            </a:r>
            <a:r>
              <a:rPr lang="lt-LT" dirty="0"/>
              <a:t> arba </a:t>
            </a:r>
            <a:r>
              <a:rPr lang="lt-LT" b="1" dirty="0"/>
              <a:t>Hercšprungo–Raselo diagrama</a:t>
            </a:r>
            <a:r>
              <a:rPr lang="lt-LT" dirty="0"/>
              <a:t> </a:t>
            </a:r>
            <a:r>
              <a:rPr lang="lt-LT" dirty="0" smtClean="0"/>
              <a:t>tai </a:t>
            </a:r>
            <a:r>
              <a:rPr lang="lt-LT" dirty="0"/>
              <a:t>diagrama, kurioje atvaizduota priklausomybė tarp žvaigždžių absoliutaus </a:t>
            </a:r>
            <a:r>
              <a:rPr lang="lt-LT" dirty="0" smtClean="0"/>
              <a:t>dydžio</a:t>
            </a:r>
            <a:r>
              <a:rPr lang="lt-LT" dirty="0"/>
              <a:t>, matomo ryškio, žvaigždės klasės ir paviršiaus temperatūros.</a:t>
            </a:r>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667" y="2666999"/>
            <a:ext cx="5357453" cy="357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285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211347"/>
            <a:ext cx="10018713" cy="1752599"/>
          </a:xfrm>
        </p:spPr>
        <p:txBody>
          <a:bodyPr/>
          <a:lstStyle/>
          <a:p>
            <a:r>
              <a:rPr lang="lt-LT" dirty="0"/>
              <a:t>HR diagramos žvaigždžių grupės</a:t>
            </a:r>
          </a:p>
        </p:txBody>
      </p:sp>
      <p:sp>
        <p:nvSpPr>
          <p:cNvPr id="3" name="Content Placeholder 2"/>
          <p:cNvSpPr>
            <a:spLocks noGrp="1"/>
          </p:cNvSpPr>
          <p:nvPr>
            <p:ph idx="1"/>
          </p:nvPr>
        </p:nvSpPr>
        <p:spPr>
          <a:xfrm>
            <a:off x="1484310" y="2234242"/>
            <a:ext cx="10018713" cy="4209689"/>
          </a:xfrm>
        </p:spPr>
        <p:txBody>
          <a:bodyPr>
            <a:normAutofit/>
          </a:bodyPr>
          <a:lstStyle/>
          <a:p>
            <a:r>
              <a:rPr lang="lt-LT" dirty="0"/>
              <a:t>I – </a:t>
            </a:r>
            <a:r>
              <a:rPr lang="lt-LT" b="1" dirty="0"/>
              <a:t>Supermilžinės</a:t>
            </a:r>
            <a:r>
              <a:rPr lang="lt-LT" dirty="0"/>
              <a:t> – labai masyvios ir ryškios žvaigždės, jau bebaigiančios savo </a:t>
            </a:r>
            <a:r>
              <a:rPr lang="lt-LT" dirty="0" smtClean="0"/>
              <a:t>gyvenimą.</a:t>
            </a:r>
          </a:p>
          <a:p>
            <a:r>
              <a:rPr lang="lt-LT" dirty="0" smtClean="0"/>
              <a:t>II</a:t>
            </a:r>
            <a:r>
              <a:rPr lang="lt-LT" dirty="0"/>
              <a:t> – </a:t>
            </a:r>
            <a:r>
              <a:rPr lang="lt-LT" b="1" dirty="0"/>
              <a:t>Ryškios </a:t>
            </a:r>
            <a:r>
              <a:rPr lang="lt-LT" b="1" dirty="0" smtClean="0"/>
              <a:t>milžinės</a:t>
            </a:r>
            <a:endParaRPr lang="lt-LT" dirty="0" smtClean="0"/>
          </a:p>
          <a:p>
            <a:r>
              <a:rPr lang="lt-LT" dirty="0" smtClean="0"/>
              <a:t>III</a:t>
            </a:r>
            <a:r>
              <a:rPr lang="lt-LT" dirty="0"/>
              <a:t> – </a:t>
            </a:r>
            <a:r>
              <a:rPr lang="lt-LT" dirty="0" smtClean="0"/>
              <a:t>Milžinės - tai </a:t>
            </a:r>
            <a:r>
              <a:rPr lang="lt-LT" dirty="0"/>
              <a:t>p</a:t>
            </a:r>
            <a:r>
              <a:rPr lang="lt-LT" dirty="0" smtClean="0"/>
              <a:t>aprastos </a:t>
            </a:r>
            <a:r>
              <a:rPr lang="lt-LT" dirty="0"/>
              <a:t>(Saulės dydžio) žvaigždės savo raidos pabaigoje</a:t>
            </a:r>
            <a:r>
              <a:rPr lang="lt-LT" dirty="0" smtClean="0"/>
              <a:t>.</a:t>
            </a:r>
          </a:p>
          <a:p>
            <a:r>
              <a:rPr lang="lt-LT" dirty="0" smtClean="0"/>
              <a:t> IV</a:t>
            </a:r>
            <a:r>
              <a:rPr lang="lt-LT" dirty="0"/>
              <a:t> – </a:t>
            </a:r>
            <a:r>
              <a:rPr lang="lt-LT" b="1" dirty="0"/>
              <a:t>Submilžinės</a:t>
            </a:r>
            <a:r>
              <a:rPr lang="lt-LT" dirty="0"/>
              <a:t> – pagrindinę seką jau paliekančios </a:t>
            </a:r>
            <a:r>
              <a:rPr lang="lt-LT" dirty="0" smtClean="0"/>
              <a:t>žvaigždės.</a:t>
            </a:r>
          </a:p>
          <a:p>
            <a:r>
              <a:rPr lang="lt-LT" dirty="0" smtClean="0"/>
              <a:t>V</a:t>
            </a:r>
            <a:r>
              <a:rPr lang="lt-LT" dirty="0"/>
              <a:t> – </a:t>
            </a:r>
            <a:r>
              <a:rPr lang="lt-LT" dirty="0" smtClean="0"/>
              <a:t> </a:t>
            </a:r>
            <a:r>
              <a:rPr lang="lt-LT" b="1" dirty="0" smtClean="0"/>
              <a:t>Pagrindinė </a:t>
            </a:r>
            <a:r>
              <a:rPr lang="lt-LT" b="1" dirty="0"/>
              <a:t>seka</a:t>
            </a:r>
            <a:r>
              <a:rPr lang="lt-LT" dirty="0"/>
              <a:t> </a:t>
            </a:r>
            <a:r>
              <a:rPr lang="lt-LT" b="1" dirty="0" smtClean="0"/>
              <a:t>arba nykštukės</a:t>
            </a:r>
            <a:r>
              <a:rPr lang="lt-LT" dirty="0" smtClean="0"/>
              <a:t> - Didžiąją </a:t>
            </a:r>
            <a:r>
              <a:rPr lang="lt-LT" dirty="0"/>
              <a:t>savo amžiaus dalį joje praleidžia dauguma </a:t>
            </a:r>
            <a:r>
              <a:rPr lang="lt-LT" dirty="0" smtClean="0"/>
              <a:t>žvaigždžių.</a:t>
            </a:r>
          </a:p>
          <a:p>
            <a:r>
              <a:rPr lang="lt-LT" dirty="0" smtClean="0"/>
              <a:t>VI - </a:t>
            </a:r>
            <a:r>
              <a:rPr lang="lt-LT" b="1" dirty="0" smtClean="0"/>
              <a:t>Baltosios nykštukės</a:t>
            </a:r>
            <a:endParaRPr lang="lt-LT" b="1" dirty="0"/>
          </a:p>
          <a:p>
            <a:endParaRPr lang="lt-LT" dirty="0"/>
          </a:p>
        </p:txBody>
      </p:sp>
    </p:spTree>
    <p:extLst>
      <p:ext uri="{BB962C8B-B14F-4D97-AF65-F5344CB8AC3E}">
        <p14:creationId xmlns:p14="http://schemas.microsoft.com/office/powerpoint/2010/main" val="2257303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914399"/>
            <a:ext cx="10018713" cy="735107"/>
          </a:xfrm>
        </p:spPr>
        <p:txBody>
          <a:bodyPr>
            <a:normAutofit/>
          </a:bodyPr>
          <a:lstStyle/>
          <a:p>
            <a:r>
              <a:rPr lang="lt-LT" dirty="0" smtClean="0"/>
              <a:t>Žvaigždžių šviesumas</a:t>
            </a:r>
            <a:endParaRPr lang="lt-LT" dirty="0"/>
          </a:p>
        </p:txBody>
      </p:sp>
      <p:sp>
        <p:nvSpPr>
          <p:cNvPr id="3" name="Content Placeholder 2"/>
          <p:cNvSpPr>
            <a:spLocks noGrp="1"/>
          </p:cNvSpPr>
          <p:nvPr>
            <p:ph idx="1"/>
          </p:nvPr>
        </p:nvSpPr>
        <p:spPr>
          <a:xfrm>
            <a:off x="1484310" y="1712423"/>
            <a:ext cx="10018713" cy="4078778"/>
          </a:xfrm>
        </p:spPr>
        <p:txBody>
          <a:bodyPr>
            <a:normAutofit lnSpcReduction="10000"/>
          </a:bodyPr>
          <a:lstStyle/>
          <a:p>
            <a:pPr marL="0" indent="0">
              <a:buNone/>
            </a:pPr>
            <a:r>
              <a:rPr lang="lt-LT" dirty="0"/>
              <a:t>Vieno spektro žvaigždės gali būti skirtingo šviesumo. Todėl mokslininkai sukūrė </a:t>
            </a:r>
            <a:r>
              <a:rPr lang="lt-LT" b="1" u="sng" dirty="0"/>
              <a:t>Yerkes</a:t>
            </a:r>
            <a:r>
              <a:rPr lang="lt-LT" dirty="0"/>
              <a:t> klasifikaciją. Jis padalija jas pagal šviesumą, remiantis absoliučiu dydžiu. Šiuo atveju kiekvienam žvaigždės tipui priskiriamos ne tik spektro raidės, bet ir numeriai, kurie yra atsakingi už šviesumą:</a:t>
            </a:r>
          </a:p>
          <a:p>
            <a:pPr lvl="0"/>
            <a:r>
              <a:rPr lang="lt-LT" dirty="0"/>
              <a:t>hyper-gigantai (0);</a:t>
            </a:r>
          </a:p>
          <a:p>
            <a:pPr lvl="0"/>
            <a:r>
              <a:rPr lang="lt-LT" dirty="0" smtClean="0"/>
              <a:t>šviesūs </a:t>
            </a:r>
            <a:r>
              <a:rPr lang="lt-LT" dirty="0"/>
              <a:t>supergigantai (Ia);</a:t>
            </a:r>
          </a:p>
          <a:p>
            <a:pPr lvl="0"/>
            <a:r>
              <a:rPr lang="lt-LT" dirty="0" smtClean="0"/>
              <a:t>ryškūs </a:t>
            </a:r>
            <a:r>
              <a:rPr lang="lt-LT" dirty="0"/>
              <a:t>gigantai (II);</a:t>
            </a:r>
          </a:p>
          <a:p>
            <a:pPr lvl="0"/>
            <a:r>
              <a:rPr lang="lt-LT" dirty="0" smtClean="0"/>
              <a:t>sub-gigantai </a:t>
            </a:r>
            <a:r>
              <a:rPr lang="lt-LT" dirty="0"/>
              <a:t>(IV);</a:t>
            </a:r>
          </a:p>
          <a:p>
            <a:pPr lvl="0"/>
            <a:r>
              <a:rPr lang="lt-LT" dirty="0" smtClean="0"/>
              <a:t>subkultūros </a:t>
            </a:r>
            <a:r>
              <a:rPr lang="lt-LT" dirty="0"/>
              <a:t>(VI);</a:t>
            </a:r>
          </a:p>
          <a:p>
            <a:endParaRPr lang="lt-LT" dirty="0"/>
          </a:p>
        </p:txBody>
      </p:sp>
      <p:sp>
        <p:nvSpPr>
          <p:cNvPr id="4" name="Content Placeholder 2"/>
          <p:cNvSpPr txBox="1">
            <a:spLocks/>
          </p:cNvSpPr>
          <p:nvPr/>
        </p:nvSpPr>
        <p:spPr>
          <a:xfrm>
            <a:off x="5250872" y="3084020"/>
            <a:ext cx="6651161" cy="292608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lt-LT" dirty="0"/>
              <a:t>ryškiausi supergigantai (Ia +);</a:t>
            </a:r>
          </a:p>
          <a:p>
            <a:r>
              <a:rPr lang="lt-LT" dirty="0"/>
              <a:t>normalūs supergigantai (Ib);</a:t>
            </a:r>
          </a:p>
          <a:p>
            <a:r>
              <a:rPr lang="lt-LT" dirty="0"/>
              <a:t>normalūs milžinai (III);</a:t>
            </a:r>
          </a:p>
          <a:p>
            <a:r>
              <a:rPr lang="lt-LT" dirty="0"/>
              <a:t>pagrindinės sekos nykštukai (V);</a:t>
            </a:r>
          </a:p>
          <a:p>
            <a:r>
              <a:rPr lang="lt-LT" dirty="0"/>
              <a:t>baltos nykštukės (VII);</a:t>
            </a:r>
          </a:p>
          <a:p>
            <a:endParaRPr lang="lt-LT" dirty="0"/>
          </a:p>
        </p:txBody>
      </p:sp>
    </p:spTree>
    <p:extLst>
      <p:ext uri="{BB962C8B-B14F-4D97-AF65-F5344CB8AC3E}">
        <p14:creationId xmlns:p14="http://schemas.microsoft.com/office/powerpoint/2010/main" val="16526790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61357"/>
            <a:ext cx="10018713" cy="985058"/>
          </a:xfrm>
        </p:spPr>
        <p:txBody>
          <a:bodyPr/>
          <a:lstStyle/>
          <a:p>
            <a:r>
              <a:rPr lang="lt-LT" dirty="0"/>
              <a:t>Žvaigždžių šviesumas </a:t>
            </a:r>
          </a:p>
        </p:txBody>
      </p:sp>
      <p:sp>
        <p:nvSpPr>
          <p:cNvPr id="3" name="Content Placeholder 2"/>
          <p:cNvSpPr>
            <a:spLocks noGrp="1"/>
          </p:cNvSpPr>
          <p:nvPr>
            <p:ph idx="1"/>
          </p:nvPr>
        </p:nvSpPr>
        <p:spPr>
          <a:xfrm>
            <a:off x="1052049" y="1446415"/>
            <a:ext cx="6504220" cy="5029200"/>
          </a:xfrm>
        </p:spPr>
        <p:txBody>
          <a:bodyPr>
            <a:normAutofit fontScale="92500" lnSpcReduction="10000"/>
          </a:bodyPr>
          <a:lstStyle/>
          <a:p>
            <a:r>
              <a:rPr lang="lt-LT" dirty="0"/>
              <a:t>Žvaigždės šviesumą įtakoja žvaigždės ir jos masės temperatūra. Ir jie labai priklauso nuo šviesos cheminės sudėties. </a:t>
            </a:r>
          </a:p>
          <a:p>
            <a:r>
              <a:rPr lang="lt-LT" dirty="0"/>
              <a:t>Didžiausia masę turi  hiper-gigantai ir įvairūs supergigantai. Tai yra galingiausios ir ryškiausios visatos žvaigždės, bet tuo pat metu ir rečiausios. Priešingai, nykštukai turi mažą masę ir šviesumą, bet sudaro apie 90% visų žvaigždžių.</a:t>
            </a:r>
          </a:p>
          <a:p>
            <a:r>
              <a:rPr lang="lt-LT" dirty="0"/>
              <a:t>Didžiausia žvaigždė, žinoma dabar mėlyna hypergigantas </a:t>
            </a:r>
            <a:r>
              <a:rPr lang="lt-LT" b="1" u="sng" dirty="0"/>
              <a:t>R136a1</a:t>
            </a:r>
            <a:r>
              <a:rPr lang="lt-LT" dirty="0"/>
              <a:t>. Jos šviesumas yra didesnis nei saulės 8,7 milijonų kartų. Kintamojo žvaigždė žvaigždyne </a:t>
            </a:r>
            <a:r>
              <a:rPr lang="lt-LT" b="1" u="sng" dirty="0"/>
              <a:t>Cygnus (Swan P)</a:t>
            </a:r>
            <a:r>
              <a:rPr lang="lt-LT" dirty="0"/>
              <a:t> viršija Saulės švytėjimą  630 000 kartus, o vienas iš mažiausių žinoma žvaigždė </a:t>
            </a:r>
            <a:r>
              <a:rPr lang="lt-LT" b="1" u="sng" dirty="0"/>
              <a:t>2MASS J0523-1403 </a:t>
            </a:r>
            <a:r>
              <a:rPr lang="lt-LT" dirty="0"/>
              <a:t>turi saulės 0.00126 švytėjimą</a:t>
            </a:r>
            <a:r>
              <a:rPr lang="lt-LT" dirty="0" smtClean="0"/>
              <a:t>.</a:t>
            </a:r>
            <a:endParaRPr lang="lt-LT" dirty="0"/>
          </a:p>
        </p:txBody>
      </p:sp>
      <p:pic>
        <p:nvPicPr>
          <p:cNvPr id="3076" name="Picture 4" descr="Sharpest image of most massive known star reveals its true siz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221" y="1446415"/>
            <a:ext cx="2673677" cy="178245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7318221" y="3237180"/>
            <a:ext cx="2673677" cy="46274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lt-LT" dirty="0" smtClean="0"/>
              <a:t>R136a1</a:t>
            </a:r>
            <a:endParaRPr lang="lt-LT" dirty="0"/>
          </a:p>
        </p:txBody>
      </p:sp>
      <p:sp>
        <p:nvSpPr>
          <p:cNvPr id="8" name="Content Placeholder 2"/>
          <p:cNvSpPr txBox="1">
            <a:spLocks/>
          </p:cNvSpPr>
          <p:nvPr/>
        </p:nvSpPr>
        <p:spPr>
          <a:xfrm>
            <a:off x="9065030" y="6244244"/>
            <a:ext cx="2673677" cy="46274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lt-LT" dirty="0"/>
              <a:t>2MASS J0523-1403</a:t>
            </a:r>
          </a:p>
        </p:txBody>
      </p:sp>
      <p:pic>
        <p:nvPicPr>
          <p:cNvPr id="3080" name="Picture 8" descr="The Smallest Star. For all we know, it's 2MASS J0523–1403… | by Michele  Diodati | Amazing Science | 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5527" y="3961344"/>
            <a:ext cx="4109221" cy="228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959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484" y="116456"/>
            <a:ext cx="10018713" cy="1752599"/>
          </a:xfrm>
        </p:spPr>
        <p:txBody>
          <a:bodyPr/>
          <a:lstStyle/>
          <a:p>
            <a:r>
              <a:rPr lang="lt-LT" dirty="0" smtClean="0"/>
              <a:t>Dvinarės žvaigždės</a:t>
            </a:r>
            <a:endParaRPr lang="lt-LT" dirty="0"/>
          </a:p>
        </p:txBody>
      </p:sp>
      <p:sp>
        <p:nvSpPr>
          <p:cNvPr id="3" name="Content Placeholder 2"/>
          <p:cNvSpPr>
            <a:spLocks noGrp="1"/>
          </p:cNvSpPr>
          <p:nvPr>
            <p:ph idx="1"/>
          </p:nvPr>
        </p:nvSpPr>
        <p:spPr>
          <a:xfrm>
            <a:off x="1087496" y="1869055"/>
            <a:ext cx="6840179" cy="4436854"/>
          </a:xfrm>
        </p:spPr>
        <p:txBody>
          <a:bodyPr>
            <a:normAutofit fontScale="77500" lnSpcReduction="20000"/>
          </a:bodyPr>
          <a:lstStyle/>
          <a:p>
            <a:pPr marL="0" indent="0">
              <a:buNone/>
            </a:pPr>
            <a:r>
              <a:rPr lang="lt-LT" dirty="0" smtClean="0"/>
              <a:t>Dvinarę </a:t>
            </a:r>
            <a:r>
              <a:rPr lang="lt-LT" dirty="0"/>
              <a:t>sistemą sudaro dvi žvaigždės, o daugianarę nuo 3 iki 7</a:t>
            </a:r>
            <a:r>
              <a:rPr lang="lt-LT" dirty="0" smtClean="0"/>
              <a:t>.</a:t>
            </a:r>
          </a:p>
          <a:p>
            <a:pPr marL="0" indent="0">
              <a:buNone/>
            </a:pPr>
            <a:r>
              <a:rPr lang="lt-LT" dirty="0" smtClean="0"/>
              <a:t>Yra svarbu atskirti </a:t>
            </a:r>
            <a:r>
              <a:rPr lang="lt-LT" b="1" dirty="0" smtClean="0"/>
              <a:t>fizines</a:t>
            </a:r>
            <a:r>
              <a:rPr lang="lt-LT" dirty="0" smtClean="0"/>
              <a:t> dvinares ir daugianarres žvaigdes nuo </a:t>
            </a:r>
            <a:r>
              <a:rPr lang="lt-LT" b="1" dirty="0" smtClean="0"/>
              <a:t>optinių</a:t>
            </a:r>
            <a:r>
              <a:rPr lang="lt-LT" dirty="0" smtClean="0"/>
              <a:t>, nes </a:t>
            </a:r>
            <a:r>
              <a:rPr lang="lt-LT" b="1" dirty="0" smtClean="0"/>
              <a:t>fizinės</a:t>
            </a:r>
            <a:r>
              <a:rPr lang="lt-LT" dirty="0" smtClean="0"/>
              <a:t> skrieja aplink vieną bendrą masės centrą, o optinės nėra susiję </a:t>
            </a:r>
            <a:r>
              <a:rPr lang="lt-LT" dirty="0"/>
              <a:t>jokiu gravitaciniu ryšiu ir matoma greta dėl atsitiktinio krypčių sutapimo.</a:t>
            </a:r>
          </a:p>
          <a:p>
            <a:pPr marL="0" indent="0">
              <a:buNone/>
            </a:pPr>
            <a:endParaRPr lang="lt-LT" dirty="0" smtClean="0"/>
          </a:p>
          <a:p>
            <a:pPr marL="0" indent="0">
              <a:buNone/>
            </a:pPr>
            <a:r>
              <a:rPr lang="lt-LT" dirty="0" smtClean="0"/>
              <a:t>Dvinarės arba daugianarės </a:t>
            </a:r>
            <a:r>
              <a:rPr lang="lt-LT" dirty="0"/>
              <a:t>žvaigždės skirstomos į </a:t>
            </a:r>
            <a:r>
              <a:rPr lang="lt-LT" dirty="0" smtClean="0"/>
              <a:t>vizualiąsias, spektrines</a:t>
            </a:r>
            <a:r>
              <a:rPr lang="lt-LT" dirty="0"/>
              <a:t>, užtemdomąsias ir astronomines</a:t>
            </a:r>
            <a:r>
              <a:rPr lang="lt-LT" dirty="0" smtClean="0"/>
              <a:t>.</a:t>
            </a:r>
          </a:p>
          <a:p>
            <a:r>
              <a:rPr lang="lt-LT" b="1" dirty="0"/>
              <a:t>Vizualiusios</a:t>
            </a:r>
            <a:r>
              <a:rPr lang="lt-LT" dirty="0"/>
              <a:t> dvinarės žvaigždės nariai matomi atskirai, apskriejimo periodai būna nuo trejų iki tūkstančių metų</a:t>
            </a:r>
            <a:r>
              <a:rPr lang="lt-LT" dirty="0" smtClean="0"/>
              <a:t>.</a:t>
            </a:r>
          </a:p>
          <a:p>
            <a:r>
              <a:rPr lang="lt-LT" b="1" dirty="0"/>
              <a:t>Spektrinės</a:t>
            </a:r>
            <a:r>
              <a:rPr lang="lt-LT" dirty="0"/>
              <a:t> </a:t>
            </a:r>
            <a:r>
              <a:rPr lang="lt-LT" dirty="0" smtClean="0"/>
              <a:t>dvinarės žvaigždės </a:t>
            </a:r>
            <a:r>
              <a:rPr lang="lt-LT" dirty="0"/>
              <a:t>nustatomos pagal periodišką spektro linijų poslinkį</a:t>
            </a:r>
            <a:r>
              <a:rPr lang="lt-LT" dirty="0" smtClean="0"/>
              <a:t>, tai </a:t>
            </a:r>
            <a:r>
              <a:rPr lang="lt-LT" dirty="0"/>
              <a:t>į vieną, </a:t>
            </a:r>
            <a:r>
              <a:rPr lang="lt-LT" dirty="0" smtClean="0"/>
              <a:t>tai į </a:t>
            </a:r>
            <a:r>
              <a:rPr lang="lt-LT" dirty="0"/>
              <a:t>kitą pusę</a:t>
            </a:r>
            <a:r>
              <a:rPr lang="lt-LT" dirty="0" smtClean="0"/>
              <a:t>.</a:t>
            </a:r>
          </a:p>
          <a:p>
            <a:r>
              <a:rPr lang="lt-LT" b="1" dirty="0"/>
              <a:t>Užtemdomųjų</a:t>
            </a:r>
            <a:r>
              <a:rPr lang="lt-LT" dirty="0"/>
              <a:t> žvaigždžių dvinariškumą rodo jų kintantis spindesys. Jų apskriejimo periodai </a:t>
            </a:r>
            <a:r>
              <a:rPr lang="lt-LT" dirty="0" smtClean="0"/>
              <a:t>trunka nuo </a:t>
            </a:r>
            <a:r>
              <a:rPr lang="lt-LT" dirty="0"/>
              <a:t>kelių valandų iki kelių metų</a:t>
            </a:r>
            <a:r>
              <a:rPr lang="lt-LT" dirty="0" smtClean="0"/>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687" y="1475834"/>
            <a:ext cx="3810000" cy="2790825"/>
          </a:xfrm>
          <a:prstGeom prst="rect">
            <a:avLst/>
          </a:prstGeom>
        </p:spPr>
      </p:pic>
      <p:pic>
        <p:nvPicPr>
          <p:cNvPr id="3076" name="Picture 4" descr="Bad Astronomy | ALMA sees the twisted birth of a binary star system | SYFY  WI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6687" y="4390845"/>
            <a:ext cx="3196181" cy="232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126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Raudonosios nykštukės</a:t>
            </a:r>
          </a:p>
        </p:txBody>
      </p:sp>
      <p:sp>
        <p:nvSpPr>
          <p:cNvPr id="3" name="Content Placeholder 2"/>
          <p:cNvSpPr>
            <a:spLocks noGrp="1"/>
          </p:cNvSpPr>
          <p:nvPr>
            <p:ph idx="1"/>
          </p:nvPr>
        </p:nvSpPr>
        <p:spPr>
          <a:xfrm>
            <a:off x="794500" y="2554704"/>
            <a:ext cx="7210511" cy="3493169"/>
          </a:xfrm>
        </p:spPr>
        <p:txBody>
          <a:bodyPr/>
          <a:lstStyle/>
          <a:p>
            <a:pPr marL="0" indent="0">
              <a:buNone/>
            </a:pPr>
            <a:r>
              <a:rPr lang="lt-LT" b="1" dirty="0"/>
              <a:t>Raudonosios nykštukės</a:t>
            </a:r>
            <a:r>
              <a:rPr lang="lt-LT" dirty="0"/>
              <a:t> yra labiausiai paplitusios žvaigždės Visatoje. Jos savo „kurą“ degina labai lėtai, todėl gali gyvuoti trilijonus metų. Palyginimui, Saulė turėtų užgesti sulaukusi 10 milijardų metų. Taigi, iki šiol dar neužgeso nei viena raudonoji nykštukė – nes Visata nėra pakankamai sena („vos“ 13,7 milijardų metų amžiaus</a:t>
            </a:r>
            <a:r>
              <a:rPr lang="lt-LT" dirty="0" smtClean="0"/>
              <a:t>).</a:t>
            </a:r>
            <a:endParaRPr lang="lt-LT" dirty="0"/>
          </a:p>
        </p:txBody>
      </p:sp>
      <p:pic>
        <p:nvPicPr>
          <p:cNvPr id="4" name="Image16"/>
          <p:cNvPicPr/>
          <p:nvPr/>
        </p:nvPicPr>
        <p:blipFill>
          <a:blip r:embed="rId2">
            <a:lum/>
            <a:alphaModFix/>
          </a:blip>
          <a:srcRect/>
          <a:stretch>
            <a:fillRect/>
          </a:stretch>
        </p:blipFill>
        <p:spPr>
          <a:xfrm>
            <a:off x="8537975" y="2683040"/>
            <a:ext cx="3092551" cy="317232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59494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Neutroninės </a:t>
            </a:r>
            <a:r>
              <a:rPr lang="lt-LT" dirty="0" smtClean="0"/>
              <a:t>žvaigždės</a:t>
            </a:r>
            <a:endParaRPr lang="lt-LT" dirty="0"/>
          </a:p>
        </p:txBody>
      </p:sp>
      <p:sp>
        <p:nvSpPr>
          <p:cNvPr id="3" name="Content Placeholder 2"/>
          <p:cNvSpPr>
            <a:spLocks noGrp="1"/>
          </p:cNvSpPr>
          <p:nvPr>
            <p:ph idx="1"/>
          </p:nvPr>
        </p:nvSpPr>
        <p:spPr>
          <a:xfrm>
            <a:off x="1484310" y="2666997"/>
            <a:ext cx="6697163" cy="3942349"/>
          </a:xfrm>
        </p:spPr>
        <p:txBody>
          <a:bodyPr>
            <a:normAutofit/>
          </a:bodyPr>
          <a:lstStyle/>
          <a:p>
            <a:pPr marL="0" indent="0">
              <a:buNone/>
            </a:pPr>
            <a:r>
              <a:rPr lang="lt-LT" dirty="0"/>
              <a:t>Neutroninės </a:t>
            </a:r>
            <a:r>
              <a:rPr lang="lt-LT" dirty="0" smtClean="0"/>
              <a:t>žvaigždės tai </a:t>
            </a:r>
            <a:r>
              <a:rPr lang="lt-LT" dirty="0"/>
              <a:t>labai mažų žvaigždžių tipas. Jų būna nuo keliasdešimt kilometrų, o temperatūra siekia  100 milijardų Kelvinų. Pasižymi itin stipriu Rentgeno spinduliavimu, turi stiprų magnetinį lauką ir aukštą temperatūrą. Jos yra šiek tiek panašios į baltąsias nykštukes, nes tiek vienos, tiek kitos susidaro susitraukiant mirusioms žvaigždėms, tačiau jos mažesnės už baltąsias nykštukes.</a:t>
            </a:r>
          </a:p>
          <a:p>
            <a:pPr marL="0" indent="0">
              <a:buNone/>
            </a:pPr>
            <a:endParaRPr lang="lt-LT" dirty="0"/>
          </a:p>
        </p:txBody>
      </p:sp>
      <p:pic>
        <p:nvPicPr>
          <p:cNvPr id="4" name="Image6"/>
          <p:cNvPicPr/>
          <p:nvPr/>
        </p:nvPicPr>
        <p:blipFill>
          <a:blip r:embed="rId2">
            <a:lum/>
            <a:alphaModFix/>
          </a:blip>
          <a:srcRect/>
          <a:stretch>
            <a:fillRect/>
          </a:stretch>
        </p:blipFill>
        <p:spPr>
          <a:xfrm>
            <a:off x="8301789" y="3464094"/>
            <a:ext cx="3449053" cy="1797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5064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48479" y="224589"/>
            <a:ext cx="5645503" cy="6406916"/>
          </a:xfrm>
        </p:spPr>
        <p:txBody>
          <a:bodyPr/>
          <a:lstStyle/>
          <a:p>
            <a:r>
              <a:rPr lang="lt-LT" dirty="0"/>
              <a:t>Neutroninės žvaigždės gravitacija yra tokia stipri, jog žvaigždė save yra sutraukusi į tobulą sferą, o jos paviršius yra toks lygus, lyg nupoliruoto metalo</a:t>
            </a:r>
            <a:r>
              <a:rPr lang="lt-LT" dirty="0" smtClean="0"/>
              <a:t>.</a:t>
            </a:r>
          </a:p>
          <a:p>
            <a:r>
              <a:rPr lang="lt-LT" dirty="0"/>
              <a:t>Neutroninės žvaigždės tokios tankios, kad dėl itin stiprios gravitacijos jų paviršiaus nelygumai gali iškilti daugiausiai per 0,1 milimetro</a:t>
            </a:r>
            <a:r>
              <a:rPr lang="lt-LT" dirty="0" smtClean="0"/>
              <a:t>.</a:t>
            </a:r>
          </a:p>
          <a:p>
            <a:r>
              <a:rPr lang="lt-LT" dirty="0"/>
              <a:t>Kas yra neutroninės žvaigždės? Kai didžiulė žvaigždė išnaudoja visą savo branduolinį kurą, jos šerdis ima darytis nestabili</a:t>
            </a:r>
            <a:r>
              <a:rPr lang="lt-LT" dirty="0" smtClean="0"/>
              <a:t>.</a:t>
            </a:r>
            <a:endParaRPr lang="lt-LT" dirty="0"/>
          </a:p>
          <a:p>
            <a:endParaRPr lang="lt-LT" dirty="0"/>
          </a:p>
        </p:txBody>
      </p:sp>
      <p:pic>
        <p:nvPicPr>
          <p:cNvPr id="4" name="Image7"/>
          <p:cNvPicPr/>
          <p:nvPr/>
        </p:nvPicPr>
        <p:blipFill>
          <a:blip r:embed="rId2">
            <a:lum/>
            <a:alphaModFix/>
          </a:blip>
          <a:srcRect/>
          <a:stretch>
            <a:fillRect/>
          </a:stretch>
        </p:blipFill>
        <p:spPr>
          <a:xfrm>
            <a:off x="7193982" y="1524952"/>
            <a:ext cx="4766310" cy="3806190"/>
          </a:xfrm>
          <a:prstGeom prst="rect">
            <a:avLst/>
          </a:prstGeom>
        </p:spPr>
      </p:pic>
    </p:spTree>
    <p:extLst>
      <p:ext uri="{BB962C8B-B14F-4D97-AF65-F5344CB8AC3E}">
        <p14:creationId xmlns:p14="http://schemas.microsoft.com/office/powerpoint/2010/main" val="39367546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Kintamosios žvaigždės</a:t>
            </a:r>
            <a:endParaRPr lang="lt-LT" dirty="0"/>
          </a:p>
        </p:txBody>
      </p:sp>
      <p:sp>
        <p:nvSpPr>
          <p:cNvPr id="3" name="Content Placeholder 2"/>
          <p:cNvSpPr>
            <a:spLocks noGrp="1"/>
          </p:cNvSpPr>
          <p:nvPr>
            <p:ph idx="1"/>
          </p:nvPr>
        </p:nvSpPr>
        <p:spPr>
          <a:xfrm>
            <a:off x="1197242" y="2089029"/>
            <a:ext cx="5212350" cy="4423914"/>
          </a:xfrm>
        </p:spPr>
        <p:txBody>
          <a:bodyPr>
            <a:normAutofit fontScale="70000" lnSpcReduction="20000"/>
          </a:bodyPr>
          <a:lstStyle/>
          <a:p>
            <a:pPr marL="0" indent="0">
              <a:buNone/>
            </a:pPr>
            <a:r>
              <a:rPr lang="lt-LT" dirty="0"/>
              <a:t>Kintamosios žvaigždės yra skirstomos į užtemdomąsias ir </a:t>
            </a:r>
            <a:r>
              <a:rPr lang="lt-LT" dirty="0" smtClean="0"/>
              <a:t>fizines.</a:t>
            </a:r>
          </a:p>
          <a:p>
            <a:r>
              <a:rPr lang="lt-LT" dirty="0" smtClean="0"/>
              <a:t>Fizinių </a:t>
            </a:r>
            <a:r>
              <a:rPr lang="lt-LT" dirty="0"/>
              <a:t>kintamųjų žvaigždžių spindesys kinta dėl fizinių procesų jų viduje ar paviršiuje</a:t>
            </a:r>
            <a:r>
              <a:rPr lang="lt-LT" dirty="0" smtClean="0"/>
              <a:t>.</a:t>
            </a:r>
          </a:p>
          <a:p>
            <a:r>
              <a:rPr lang="lt-LT" dirty="0"/>
              <a:t>Užtemdomųjų </a:t>
            </a:r>
            <a:r>
              <a:rPr lang="lt-LT" dirty="0" smtClean="0"/>
              <a:t>žvaigždžių kintantis </a:t>
            </a:r>
            <a:r>
              <a:rPr lang="lt-LT" dirty="0"/>
              <a:t>spindesys rodo jų dvinariškumą</a:t>
            </a:r>
            <a:r>
              <a:rPr lang="lt-LT" dirty="0" smtClean="0"/>
              <a:t>.</a:t>
            </a:r>
          </a:p>
          <a:p>
            <a:r>
              <a:rPr lang="lt-LT" dirty="0"/>
              <a:t>Pagal žvaigždžių spindesio kitimo pobūdį jos yra skirstomos į pulsuojančias ir sproginėjančias.</a:t>
            </a:r>
          </a:p>
          <a:p>
            <a:r>
              <a:rPr lang="lt-LT" dirty="0"/>
              <a:t>Pulsuojančių kintamųjų žvaigždžių išoriniai sluoksniai periodiškai išsiplėčia ir susitraukia, tuo metu kinta spindesys, </a:t>
            </a:r>
            <a:r>
              <a:rPr lang="lt-LT" dirty="0" smtClean="0"/>
              <a:t>temperatųra. </a:t>
            </a:r>
            <a:r>
              <a:rPr lang="lt-LT" dirty="0"/>
              <a:t>Visos žvaigždės, kurios </a:t>
            </a:r>
            <a:r>
              <a:rPr lang="lt-LT" dirty="0" smtClean="0"/>
              <a:t>patenka į </a:t>
            </a:r>
            <a:r>
              <a:rPr lang="lt-LT" dirty="0"/>
              <a:t>nestabilumo juostą - pulsuoja</a:t>
            </a:r>
            <a:r>
              <a:rPr lang="lt-LT" dirty="0" smtClean="0"/>
              <a:t>.</a:t>
            </a:r>
          </a:p>
          <a:p>
            <a:r>
              <a:rPr lang="lt-LT" dirty="0"/>
              <a:t>Sproginėjančios žvaigždės. Sproginėjančių kintamųjų žvaigždžių spindesys kinta dėl jų paviršiuje vykstančių sprogimų</a:t>
            </a:r>
            <a:r>
              <a:rPr lang="lt-LT" dirty="0" smtClean="0"/>
              <a:t>.</a:t>
            </a:r>
            <a:endParaRPr lang="lt-LT" dirty="0"/>
          </a:p>
        </p:txBody>
      </p:sp>
      <p:pic>
        <p:nvPicPr>
          <p:cNvPr id="4098" name="Picture 2" descr="Types of Variable Stars: Cepheid, Pulsating and Cataclysmic |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650" y="2182410"/>
            <a:ext cx="3662574" cy="24398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4106" y="4366260"/>
            <a:ext cx="3405276" cy="2043166"/>
          </a:xfrm>
          <a:prstGeom prst="rect">
            <a:avLst/>
          </a:prstGeom>
        </p:spPr>
      </p:pic>
    </p:spTree>
    <p:extLst>
      <p:ext uri="{BB962C8B-B14F-4D97-AF65-F5344CB8AC3E}">
        <p14:creationId xmlns:p14="http://schemas.microsoft.com/office/powerpoint/2010/main" val="33777594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685800"/>
            <a:ext cx="4598324" cy="1752599"/>
          </a:xfrm>
        </p:spPr>
        <p:txBody>
          <a:bodyPr/>
          <a:lstStyle/>
          <a:p>
            <a:r>
              <a:rPr lang="lt-LT" dirty="0" smtClean="0"/>
              <a:t>Kas tai yra?</a:t>
            </a:r>
            <a:endParaRPr lang="lt-LT" dirty="0"/>
          </a:p>
        </p:txBody>
      </p:sp>
      <p:sp>
        <p:nvSpPr>
          <p:cNvPr id="3" name="Content Placeholder 2"/>
          <p:cNvSpPr>
            <a:spLocks noGrp="1"/>
          </p:cNvSpPr>
          <p:nvPr>
            <p:ph idx="1"/>
          </p:nvPr>
        </p:nvSpPr>
        <p:spPr>
          <a:xfrm>
            <a:off x="838200" y="1825625"/>
            <a:ext cx="4598324" cy="4351338"/>
          </a:xfrm>
        </p:spPr>
        <p:txBody>
          <a:bodyPr>
            <a:normAutofit/>
          </a:bodyPr>
          <a:lstStyle/>
          <a:p>
            <a:r>
              <a:rPr lang="lt-LT" sz="2000" dirty="0"/>
              <a:t>Žvaigždės – didelės masės ir didelio skersmens įkaitusios plazmos rutuliai, sudaryti daugiausiai iš vandenilio ir helio su nedidele sunkesnių cheminių elementų priemaiša.</a:t>
            </a:r>
          </a:p>
          <a:p>
            <a:r>
              <a:rPr lang="lt-LT" sz="2000" dirty="0" smtClean="0"/>
              <a:t>Daugelio </a:t>
            </a:r>
            <a:r>
              <a:rPr lang="lt-LT" sz="2000" dirty="0"/>
              <a:t>žvaigždžių amžius – nuo 1 iki 10 milijardų metų. Seniausia užfiksuota žvaigždė – HD 140283 (neoficialus pavadinimas Metušelacho žvaigždyne), numanoma, yra 14,46 mlrd. metų amžiaus.</a:t>
            </a:r>
          </a:p>
        </p:txBody>
      </p:sp>
      <p:sp>
        <p:nvSpPr>
          <p:cNvPr id="4" name="Content Placeholder 2"/>
          <p:cNvSpPr txBox="1">
            <a:spLocks/>
          </p:cNvSpPr>
          <p:nvPr/>
        </p:nvSpPr>
        <p:spPr>
          <a:xfrm>
            <a:off x="5436524" y="3791210"/>
            <a:ext cx="6334298" cy="2385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800" dirty="0"/>
              <a:t>Žvaigždžių paviršiaus temperatūra svyruoja maždaug nuo 2000 iki 60000 Kelvinų.</a:t>
            </a:r>
          </a:p>
          <a:p>
            <a:r>
              <a:rPr lang="lt-LT" sz="1800" dirty="0" smtClean="0"/>
              <a:t>Žvaigždės </a:t>
            </a:r>
            <a:r>
              <a:rPr lang="lt-LT" sz="1800" dirty="0"/>
              <a:t>nėra tolygiai pasklidusios visatoje, o susibūrusios į grupes, vadinamas galaktikomis. Tipiška galaktika susideda iš šimtų milijardų žvaigždžių.</a:t>
            </a:r>
          </a:p>
          <a:p>
            <a:r>
              <a:rPr lang="lt-LT" sz="1800" dirty="0" smtClean="0"/>
              <a:t>Pagal </a:t>
            </a:r>
            <a:r>
              <a:rPr lang="lt-LT" sz="1800" dirty="0"/>
              <a:t>dydį žvaigždės labai įvairios – nuo nedidelių neutroninių </a:t>
            </a:r>
            <a:r>
              <a:rPr lang="lt-LT" sz="1800" dirty="0" smtClean="0"/>
              <a:t>žvaigždžių, ne </a:t>
            </a:r>
            <a:r>
              <a:rPr lang="lt-LT" sz="1800" dirty="0"/>
              <a:t>didesnių nei miestas, iki superdidelių, į kurią tilptų 10 milijardų mūsų Saulių.</a:t>
            </a:r>
          </a:p>
        </p:txBody>
      </p:sp>
      <p:pic>
        <p:nvPicPr>
          <p:cNvPr id="5" name="image2.png"/>
          <p:cNvPicPr/>
          <p:nvPr/>
        </p:nvPicPr>
        <p:blipFill>
          <a:blip r:embed="rId2"/>
          <a:srcRect/>
          <a:stretch>
            <a:fillRect/>
          </a:stretch>
        </p:blipFill>
        <p:spPr>
          <a:xfrm>
            <a:off x="5436524" y="365125"/>
            <a:ext cx="6120130" cy="32592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11959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Kaip žvaigždės miršta?</a:t>
            </a:r>
            <a:endParaRPr lang="lt-LT" dirty="0"/>
          </a:p>
        </p:txBody>
      </p:sp>
      <p:sp>
        <p:nvSpPr>
          <p:cNvPr id="3" name="Content Placeholder 2"/>
          <p:cNvSpPr>
            <a:spLocks noGrp="1"/>
          </p:cNvSpPr>
          <p:nvPr>
            <p:ph idx="1"/>
          </p:nvPr>
        </p:nvSpPr>
        <p:spPr/>
        <p:txBody>
          <a:bodyPr/>
          <a:lstStyle/>
          <a:p>
            <a:r>
              <a:rPr lang="lt-LT" dirty="0" smtClean="0"/>
              <a:t>Kaip žvaigždė miršta priklauso </a:t>
            </a:r>
            <a:r>
              <a:rPr lang="lt-LT" dirty="0"/>
              <a:t>nuo </a:t>
            </a:r>
            <a:r>
              <a:rPr lang="lt-LT" dirty="0" smtClean="0"/>
              <a:t>jos </a:t>
            </a:r>
            <a:r>
              <a:rPr lang="lt-LT" dirty="0"/>
              <a:t>masės. Masyviausios žvaigždės greitai išeikvoja kuro atsargas ir sprogsta </a:t>
            </a:r>
            <a:r>
              <a:rPr lang="lt-LT" dirty="0" smtClean="0"/>
              <a:t>novose arba supernovose. </a:t>
            </a:r>
            <a:r>
              <a:rPr lang="lt-LT" dirty="0"/>
              <a:t>Supernovos spinduliuotė gali lengvai (jei tik trumpam) pranokti likusią jos priimančiosios galaktikos dalį. </a:t>
            </a:r>
            <a:r>
              <a:rPr lang="lt-LT" dirty="0" smtClean="0"/>
              <a:t>Likusi </a:t>
            </a:r>
            <a:r>
              <a:rPr lang="lt-LT" dirty="0"/>
              <a:t>žvaigždės šerdis sudarys neutroninę žvaigždę arba juodąją skylę, priklausomai nuo to, kiek masės liks</a:t>
            </a:r>
            <a:r>
              <a:rPr lang="lt-LT" dirty="0" smtClean="0"/>
              <a:t>.</a:t>
            </a:r>
          </a:p>
        </p:txBody>
      </p:sp>
    </p:spTree>
    <p:extLst>
      <p:ext uri="{BB962C8B-B14F-4D97-AF65-F5344CB8AC3E}">
        <p14:creationId xmlns:p14="http://schemas.microsoft.com/office/powerpoint/2010/main" val="38395789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lt-LT" dirty="0" smtClean="0"/>
              <a:t>Novos ir supernovos</a:t>
            </a:r>
            <a:endParaRPr lang="lt-LT" dirty="0"/>
          </a:p>
        </p:txBody>
      </p:sp>
      <p:sp>
        <p:nvSpPr>
          <p:cNvPr id="3" name="Content Placeholder 2"/>
          <p:cNvSpPr>
            <a:spLocks noGrp="1"/>
          </p:cNvSpPr>
          <p:nvPr>
            <p:ph idx="1"/>
          </p:nvPr>
        </p:nvSpPr>
        <p:spPr>
          <a:xfrm>
            <a:off x="1139254" y="1476930"/>
            <a:ext cx="10609923" cy="2361825"/>
          </a:xfrm>
        </p:spPr>
        <p:txBody>
          <a:bodyPr>
            <a:normAutofit lnSpcReduction="10000"/>
          </a:bodyPr>
          <a:lstStyle/>
          <a:p>
            <a:r>
              <a:rPr lang="lt-LT" dirty="0" smtClean="0"/>
              <a:t>Sprogstančios novos spindesys per kelias dienas padidėja  nuo 9 iki 19 ryškių, po to laipsniškai mažėja kelerius metus, kol pasiekia pradini spindesį.</a:t>
            </a:r>
          </a:p>
          <a:p>
            <a:r>
              <a:rPr lang="lt-LT" dirty="0" smtClean="0"/>
              <a:t>Supernovos </a:t>
            </a:r>
            <a:r>
              <a:rPr lang="lt-LT" dirty="0"/>
              <a:t>– </a:t>
            </a:r>
            <a:r>
              <a:rPr lang="lt-LT" dirty="0" smtClean="0"/>
              <a:t>tai galingesnės </a:t>
            </a:r>
            <a:r>
              <a:rPr lang="lt-LT" dirty="0"/>
              <a:t>mirštančių žvaigždžių sprogimai, per keletą sekundžių išskiriantys beveik tiek pat energijos, kiek Saulė išspinduliuoja per visą savo gyvenimą. Supernovos sprogimas gali nustelbti visos likusios galaktikos žvaigždžių šviesą</a:t>
            </a:r>
          </a:p>
          <a:p>
            <a:endParaRPr lang="lt-LT" dirty="0"/>
          </a:p>
        </p:txBody>
      </p:sp>
      <p:pic>
        <p:nvPicPr>
          <p:cNvPr id="4" name="Image4"/>
          <p:cNvPicPr/>
          <p:nvPr/>
        </p:nvPicPr>
        <p:blipFill>
          <a:blip r:embed="rId3">
            <a:lum/>
            <a:alphaModFix/>
          </a:blip>
          <a:srcRect/>
          <a:stretch>
            <a:fillRect/>
          </a:stretch>
        </p:blipFill>
        <p:spPr>
          <a:xfrm>
            <a:off x="353854" y="4146360"/>
            <a:ext cx="3096712" cy="1874645"/>
          </a:xfrm>
          <a:prstGeom prst="rect">
            <a:avLst/>
          </a:prstGeom>
        </p:spPr>
      </p:pic>
      <p:pic>
        <p:nvPicPr>
          <p:cNvPr id="5" name="Image5"/>
          <p:cNvPicPr/>
          <p:nvPr/>
        </p:nvPicPr>
        <p:blipFill>
          <a:blip r:embed="rId4">
            <a:lum/>
            <a:alphaModFix/>
          </a:blip>
          <a:srcRect/>
          <a:stretch>
            <a:fillRect/>
          </a:stretch>
        </p:blipFill>
        <p:spPr>
          <a:xfrm>
            <a:off x="3899093" y="3801536"/>
            <a:ext cx="2824896" cy="2219469"/>
          </a:xfrm>
          <a:prstGeom prst="rect">
            <a:avLst/>
          </a:prstGeom>
        </p:spPr>
      </p:pic>
      <p:pic>
        <p:nvPicPr>
          <p:cNvPr id="6" name="aysiMbgml5g"/>
          <p:cNvPicPr>
            <a:picLocks noRot="1" noChangeAspect="1"/>
          </p:cNvPicPr>
          <p:nvPr>
            <a:videoFile r:link="rId1"/>
          </p:nvPr>
        </p:nvPicPr>
        <p:blipFill>
          <a:blip r:embed="rId5"/>
          <a:stretch>
            <a:fillRect/>
          </a:stretch>
        </p:blipFill>
        <p:spPr>
          <a:xfrm>
            <a:off x="7014972" y="3294624"/>
            <a:ext cx="5025188" cy="2826668"/>
          </a:xfrm>
          <a:prstGeom prst="rect">
            <a:avLst/>
          </a:prstGeom>
        </p:spPr>
      </p:pic>
    </p:spTree>
    <p:extLst>
      <p:ext uri="{BB962C8B-B14F-4D97-AF65-F5344CB8AC3E}">
        <p14:creationId xmlns:p14="http://schemas.microsoft.com/office/powerpoint/2010/main" val="1670808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979" y="2322095"/>
            <a:ext cx="10018713" cy="1752599"/>
          </a:xfrm>
        </p:spPr>
        <p:txBody>
          <a:bodyPr>
            <a:normAutofit/>
          </a:bodyPr>
          <a:lstStyle/>
          <a:p>
            <a:r>
              <a:rPr lang="lt-LT" sz="6000" b="1" dirty="0" smtClean="0"/>
              <a:t>Įdomus faktai</a:t>
            </a:r>
            <a:endParaRPr lang="lt-LT" sz="6000" b="1" dirty="0"/>
          </a:p>
        </p:txBody>
      </p:sp>
    </p:spTree>
    <p:extLst>
      <p:ext uri="{BB962C8B-B14F-4D97-AF65-F5344CB8AC3E}">
        <p14:creationId xmlns:p14="http://schemas.microsoft.com/office/powerpoint/2010/main" val="20049373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9110" y="208547"/>
            <a:ext cx="10018713" cy="1295401"/>
          </a:xfrm>
        </p:spPr>
        <p:txBody>
          <a:bodyPr/>
          <a:lstStyle/>
          <a:p>
            <a:r>
              <a:rPr lang="lt-LT" b="1" dirty="0"/>
              <a:t>Raudonoji supermilžinė Betelgeizė</a:t>
            </a:r>
            <a:r>
              <a:rPr lang="lt-LT" dirty="0"/>
              <a:t> pulsuoja, todėl jos diametras svyruoja tarp 550 ir 920 kartų didesnįį už Saulės. Žvaigždė, besisukanti aplink juodąją skylę, gali skrieti 200 000 km/h greičiu</a:t>
            </a:r>
            <a:r>
              <a:rPr lang="lt-LT" dirty="0" smtClean="0"/>
              <a:t>.</a:t>
            </a:r>
            <a:endParaRPr lang="lt-LT" dirty="0"/>
          </a:p>
        </p:txBody>
      </p:sp>
      <p:pic>
        <p:nvPicPr>
          <p:cNvPr id="4" name="Image22"/>
          <p:cNvPicPr/>
          <p:nvPr/>
        </p:nvPicPr>
        <p:blipFill>
          <a:blip r:embed="rId2">
            <a:lum/>
            <a:alphaModFix/>
          </a:blip>
          <a:srcRect/>
          <a:stretch>
            <a:fillRect/>
          </a:stretch>
        </p:blipFill>
        <p:spPr>
          <a:xfrm>
            <a:off x="8149390" y="1221705"/>
            <a:ext cx="3658434" cy="2516105"/>
          </a:xfrm>
          <a:prstGeom prst="rect">
            <a:avLst/>
          </a:prstGeom>
        </p:spPr>
      </p:pic>
      <p:pic>
        <p:nvPicPr>
          <p:cNvPr id="1028" name="Picture 4" descr="When Betelgeuse Won't Explode, You Need a Big Telescope to Prove It - E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0525" y="1632285"/>
            <a:ext cx="3414963" cy="256122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1789109" y="4750968"/>
            <a:ext cx="10018713" cy="12954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lt-LT" b="1" dirty="0"/>
              <a:t>Vidutinė Saulės paviršiaus temperatūra </a:t>
            </a:r>
            <a:r>
              <a:rPr lang="lt-LT" dirty="0"/>
              <a:t>yra 6000 laipsnių pagal Celsijų. Tuo tarpu </a:t>
            </a:r>
            <a:r>
              <a:rPr lang="lt-LT" b="1" dirty="0"/>
              <a:t>rudosios nykštukės CFBDSIR 1458 10b</a:t>
            </a:r>
            <a:r>
              <a:rPr lang="lt-LT" dirty="0"/>
              <a:t> paviršius yra ne karštesnis už kavos puodelį.</a:t>
            </a:r>
          </a:p>
        </p:txBody>
      </p:sp>
    </p:spTree>
    <p:extLst>
      <p:ext uri="{BB962C8B-B14F-4D97-AF65-F5344CB8AC3E}">
        <p14:creationId xmlns:p14="http://schemas.microsoft.com/office/powerpoint/2010/main" val="31581177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4098" y="417095"/>
            <a:ext cx="10018713" cy="1038727"/>
          </a:xfrm>
        </p:spPr>
        <p:txBody>
          <a:bodyPr/>
          <a:lstStyle/>
          <a:p>
            <a:r>
              <a:rPr lang="lt-LT" dirty="0"/>
              <a:t>Daugiausiai žvaigždžių kasmet gimsta žvaigždžių proveržio galaktikoje, esančioje už 12,3 milijardo šviesmečių nuo mūsų.</a:t>
            </a:r>
          </a:p>
        </p:txBody>
      </p:sp>
      <p:pic>
        <p:nvPicPr>
          <p:cNvPr id="4" name="Image29"/>
          <p:cNvPicPr/>
          <p:nvPr/>
        </p:nvPicPr>
        <p:blipFill>
          <a:blip r:embed="rId2">
            <a:lum/>
            <a:alphaModFix/>
          </a:blip>
          <a:srcRect/>
          <a:stretch>
            <a:fillRect/>
          </a:stretch>
        </p:blipFill>
        <p:spPr>
          <a:xfrm>
            <a:off x="1404097" y="1685991"/>
            <a:ext cx="3552913" cy="2789755"/>
          </a:xfrm>
          <a:prstGeom prst="rect">
            <a:avLst/>
          </a:prstGeom>
        </p:spPr>
      </p:pic>
      <p:pic>
        <p:nvPicPr>
          <p:cNvPr id="5" name="Image30"/>
          <p:cNvPicPr/>
          <p:nvPr/>
        </p:nvPicPr>
        <p:blipFill>
          <a:blip r:embed="rId3">
            <a:lum/>
            <a:alphaModFix/>
          </a:blip>
          <a:srcRect/>
          <a:stretch>
            <a:fillRect/>
          </a:stretch>
        </p:blipFill>
        <p:spPr>
          <a:xfrm>
            <a:off x="6413454" y="1685990"/>
            <a:ext cx="4607472" cy="2789755"/>
          </a:xfrm>
          <a:prstGeom prst="rect">
            <a:avLst/>
          </a:prstGeom>
        </p:spPr>
      </p:pic>
      <p:sp>
        <p:nvSpPr>
          <p:cNvPr id="6" name="Content Placeholder 2"/>
          <p:cNvSpPr txBox="1">
            <a:spLocks/>
          </p:cNvSpPr>
          <p:nvPr/>
        </p:nvSpPr>
        <p:spPr>
          <a:xfrm>
            <a:off x="1404098" y="4755608"/>
            <a:ext cx="10018713" cy="103872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r>
              <a:rPr lang="lt-LT" dirty="0"/>
              <a:t>Kasmet šioje galaktikoje susikuria 4000 naujų žvaigždžių. Tuo tarpu Paukščių Tako galaktikoje kasmet gimsta viso labo 10 žvaigždžių</a:t>
            </a:r>
            <a:r>
              <a:rPr lang="lt-LT" dirty="0" smtClean="0"/>
              <a:t>.</a:t>
            </a:r>
            <a:endParaRPr lang="lt-LT" dirty="0"/>
          </a:p>
        </p:txBody>
      </p:sp>
    </p:spTree>
    <p:extLst>
      <p:ext uri="{BB962C8B-B14F-4D97-AF65-F5344CB8AC3E}">
        <p14:creationId xmlns:p14="http://schemas.microsoft.com/office/powerpoint/2010/main" val="6866553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721" y="2514600"/>
            <a:ext cx="10018713" cy="1752599"/>
          </a:xfrm>
        </p:spPr>
        <p:txBody>
          <a:bodyPr>
            <a:normAutofit/>
          </a:bodyPr>
          <a:lstStyle/>
          <a:p>
            <a:r>
              <a:rPr lang="lt-LT" sz="6000" dirty="0" smtClean="0">
                <a:hlinkClick r:id="rId2"/>
              </a:rPr>
              <a:t>Testukas</a:t>
            </a:r>
            <a:endParaRPr lang="lt-LT" sz="6000" dirty="0"/>
          </a:p>
        </p:txBody>
      </p:sp>
    </p:spTree>
    <p:extLst>
      <p:ext uri="{BB962C8B-B14F-4D97-AF65-F5344CB8AC3E}">
        <p14:creationId xmlns:p14="http://schemas.microsoft.com/office/powerpoint/2010/main" val="1633212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Kaip susikūria žvaigždė</a:t>
            </a:r>
            <a:endParaRPr lang="lt-LT" dirty="0"/>
          </a:p>
        </p:txBody>
      </p:sp>
      <p:pic>
        <p:nvPicPr>
          <p:cNvPr id="4" name="mkktE_fs4NA"/>
          <p:cNvPicPr>
            <a:picLocks noGrp="1" noRot="1" noChangeAspect="1"/>
          </p:cNvPicPr>
          <p:nvPr>
            <p:ph idx="1"/>
            <a:videoFile r:link="rId1"/>
          </p:nvPr>
        </p:nvPicPr>
        <p:blipFill>
          <a:blip r:embed="rId3"/>
          <a:stretch>
            <a:fillRect/>
          </a:stretch>
        </p:blipFill>
        <p:spPr>
          <a:xfrm>
            <a:off x="3378123" y="2438399"/>
            <a:ext cx="6231087" cy="3504986"/>
          </a:xfrm>
          <a:prstGeom prst="rect">
            <a:avLst/>
          </a:prstGeom>
        </p:spPr>
      </p:pic>
    </p:spTree>
    <p:extLst>
      <p:ext uri="{BB962C8B-B14F-4D97-AF65-F5344CB8AC3E}">
        <p14:creationId xmlns:p14="http://schemas.microsoft.com/office/powerpoint/2010/main" val="3787831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Žvaigždės sandara</a:t>
            </a:r>
            <a:endParaRPr lang="lt-LT" dirty="0"/>
          </a:p>
        </p:txBody>
      </p:sp>
      <p:sp>
        <p:nvSpPr>
          <p:cNvPr id="3" name="Content Placeholder 2"/>
          <p:cNvSpPr>
            <a:spLocks noGrp="1"/>
          </p:cNvSpPr>
          <p:nvPr>
            <p:ph idx="1"/>
          </p:nvPr>
        </p:nvSpPr>
        <p:spPr>
          <a:xfrm>
            <a:off x="1199637" y="2268747"/>
            <a:ext cx="5917155" cy="4011283"/>
          </a:xfrm>
        </p:spPr>
        <p:txBody>
          <a:bodyPr>
            <a:normAutofit fontScale="70000" lnSpcReduction="20000"/>
          </a:bodyPr>
          <a:lstStyle/>
          <a:p>
            <a:r>
              <a:rPr lang="lt-LT" dirty="0"/>
              <a:t>Saulės centre yra šerdis, kurios temperatūra siekia 15 mln. °C. Čia vyksta branduolinės </a:t>
            </a:r>
            <a:r>
              <a:rPr lang="lt-LT" dirty="0" smtClean="0"/>
              <a:t>reakcijos</a:t>
            </a:r>
            <a:r>
              <a:rPr lang="lt-LT" dirty="0"/>
              <a:t>. Jų metu vandenilis virsta heliu, </a:t>
            </a:r>
            <a:r>
              <a:rPr lang="lt-LT" dirty="0" smtClean="0"/>
              <a:t>išskirdamas </a:t>
            </a:r>
            <a:r>
              <a:rPr lang="lt-LT" dirty="0"/>
              <a:t>milžinišką kiekį </a:t>
            </a:r>
            <a:r>
              <a:rPr lang="lt-LT" dirty="0" smtClean="0"/>
              <a:t>energijos.</a:t>
            </a:r>
            <a:r>
              <a:rPr lang="lt-LT" dirty="0"/>
              <a:t> Saulės gelmėse atsiradęs energijos srautas </a:t>
            </a:r>
            <a:r>
              <a:rPr lang="lt-LT" dirty="0" smtClean="0"/>
              <a:t>perduodamas </a:t>
            </a:r>
            <a:r>
              <a:rPr lang="lt-LT" dirty="0"/>
              <a:t>į viršutinius sluoksnius. </a:t>
            </a:r>
            <a:endParaRPr lang="lt-LT" dirty="0" smtClean="0"/>
          </a:p>
          <a:p>
            <a:r>
              <a:rPr lang="lt-LT" dirty="0"/>
              <a:t>S</a:t>
            </a:r>
            <a:r>
              <a:rPr lang="lt-LT" dirty="0" smtClean="0"/>
              <a:t>pinduliavimo sluoksnis supa branduolį. </a:t>
            </a:r>
            <a:r>
              <a:rPr lang="lt-LT" dirty="0"/>
              <a:t>Juo energija pernešama į išorę </a:t>
            </a:r>
            <a:r>
              <a:rPr lang="lt-LT" dirty="0" smtClean="0"/>
              <a:t>spinduliais.</a:t>
            </a:r>
          </a:p>
          <a:p>
            <a:r>
              <a:rPr lang="lt-LT" dirty="0" smtClean="0"/>
              <a:t>Virš </a:t>
            </a:r>
            <a:r>
              <a:rPr lang="lt-LT" dirty="0"/>
              <a:t>spinduliavimo sluoksnio yra konvekcijos </a:t>
            </a:r>
            <a:r>
              <a:rPr lang="lt-LT" dirty="0" smtClean="0"/>
              <a:t>sluoksnis</a:t>
            </a:r>
            <a:r>
              <a:rPr lang="lt-LT" dirty="0"/>
              <a:t>, kuriame temperatūra sparčiai krinta, todėl </a:t>
            </a:r>
            <a:r>
              <a:rPr lang="lt-LT" dirty="0" smtClean="0"/>
              <a:t>vyksta konvekcija.</a:t>
            </a:r>
          </a:p>
          <a:p>
            <a:r>
              <a:rPr lang="lt-LT" dirty="0"/>
              <a:t>V</a:t>
            </a:r>
            <a:r>
              <a:rPr lang="lt-LT" dirty="0" smtClean="0"/>
              <a:t>irš </a:t>
            </a:r>
            <a:r>
              <a:rPr lang="lt-LT" dirty="0"/>
              <a:t>konvekcijos sluoksnio prasideda Saulės atmos- fera, kurią sudaro </a:t>
            </a:r>
            <a:r>
              <a:rPr lang="lt-LT" dirty="0" smtClean="0"/>
              <a:t>fotosfera, </a:t>
            </a:r>
            <a:r>
              <a:rPr lang="lt-LT" dirty="0"/>
              <a:t>chromosfera </a:t>
            </a:r>
            <a:r>
              <a:rPr lang="lt-LT" dirty="0" smtClean="0"/>
              <a:t>ir vainikas.</a:t>
            </a:r>
          </a:p>
          <a:p>
            <a:r>
              <a:rPr lang="lt-LT" dirty="0" smtClean="0"/>
              <a:t>Fotosferoje</a:t>
            </a:r>
            <a:r>
              <a:rPr lang="lt-LT" dirty="0"/>
              <a:t>, kaip ir gilesniuose sluoksniuose, temperatūra krinta, todėl regimajame Saulės spektre </a:t>
            </a:r>
            <a:r>
              <a:rPr lang="lt-LT" dirty="0" smtClean="0"/>
              <a:t>atsiranda </a:t>
            </a:r>
            <a:r>
              <a:rPr lang="lt-LT" dirty="0"/>
              <a:t>tamsių sugerties linijų. Pagal jas mokslininkai nustato žvaigždės atmosferos cheminę sudėtį, temperatūrą, tankį.</a:t>
            </a:r>
          </a:p>
        </p:txBody>
      </p:sp>
      <p:pic>
        <p:nvPicPr>
          <p:cNvPr id="4" name="Picture 3"/>
          <p:cNvPicPr>
            <a:picLocks noChangeAspect="1"/>
          </p:cNvPicPr>
          <p:nvPr/>
        </p:nvPicPr>
        <p:blipFill>
          <a:blip r:embed="rId2"/>
          <a:stretch>
            <a:fillRect/>
          </a:stretch>
        </p:blipFill>
        <p:spPr>
          <a:xfrm>
            <a:off x="7208146" y="2980156"/>
            <a:ext cx="4743450" cy="2428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400060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p:spPr>
        <p:txBody>
          <a:bodyPr/>
          <a:lstStyle/>
          <a:p>
            <a:r>
              <a:rPr lang="lt-LT" dirty="0" smtClean="0"/>
              <a:t>Žvaigždžių spektrai</a:t>
            </a:r>
            <a:endParaRPr lang="lt-LT" dirty="0"/>
          </a:p>
        </p:txBody>
      </p:sp>
      <p:sp>
        <p:nvSpPr>
          <p:cNvPr id="3" name="Content Placeholder 2"/>
          <p:cNvSpPr>
            <a:spLocks noGrp="1"/>
          </p:cNvSpPr>
          <p:nvPr>
            <p:ph idx="1"/>
          </p:nvPr>
        </p:nvSpPr>
        <p:spPr>
          <a:xfrm>
            <a:off x="1275251" y="2252931"/>
            <a:ext cx="5218415" cy="4605069"/>
          </a:xfrm>
        </p:spPr>
        <p:txBody>
          <a:bodyPr>
            <a:normAutofit fontScale="92500" lnSpcReduction="20000"/>
          </a:bodyPr>
          <a:lstStyle/>
          <a:p>
            <a:r>
              <a:rPr lang="lt-LT" dirty="0"/>
              <a:t>Praleidę žvaigždės šviesą pro spektrografą, gausime jos spektrą tai yra įvairiaspalvę žvaigždės šviesą, kuri yra išskaidytą pagal bangų ilgį</a:t>
            </a:r>
            <a:r>
              <a:rPr lang="lt-LT" dirty="0" smtClean="0"/>
              <a:t>.</a:t>
            </a:r>
          </a:p>
          <a:p>
            <a:r>
              <a:rPr lang="lt-LT" dirty="0"/>
              <a:t>Energijos pasiskirstymas ištisiniame </a:t>
            </a:r>
            <a:r>
              <a:rPr lang="lt-LT" dirty="0" smtClean="0"/>
              <a:t>žvaigždės spektre </a:t>
            </a:r>
            <a:r>
              <a:rPr lang="lt-LT" dirty="0"/>
              <a:t>priklauso nuo jos paviršiaus temperatūros. Kuo karštesnė, tuo daugiau mėlynų, ultravioletinių ir violetinių spindulių. Kuo vėsesnė tuo daugiau žaliųjų, geltonųjų, raudonųjų </a:t>
            </a:r>
            <a:r>
              <a:rPr lang="lt-LT" dirty="0" smtClean="0"/>
              <a:t>irinfraraudonųjų </a:t>
            </a:r>
            <a:r>
              <a:rPr lang="lt-LT" dirty="0"/>
              <a:t>spindulių</a:t>
            </a:r>
            <a:r>
              <a:rPr lang="lt-LT" dirty="0" smtClean="0"/>
              <a:t>.</a:t>
            </a:r>
          </a:p>
          <a:p>
            <a:r>
              <a:rPr lang="lt-LT" dirty="0"/>
              <a:t>Žvaigždės temperatūrą galima nustatyti arba išmatavus bangos ilgį, arba kurių cheminių elementų absorbcijos linijos matomos </a:t>
            </a:r>
            <a:r>
              <a:rPr lang="lt-LT" dirty="0" smtClean="0"/>
              <a:t>žvaigždės </a:t>
            </a:r>
            <a:r>
              <a:rPr lang="lt-LT" dirty="0"/>
              <a:t>spektre.</a:t>
            </a:r>
          </a:p>
          <a:p>
            <a:endParaRPr lang="lt-LT" dirty="0" smtClean="0"/>
          </a:p>
          <a:p>
            <a:endParaRPr lang="lt-LT" dirty="0"/>
          </a:p>
        </p:txBody>
      </p:sp>
      <p:sp>
        <p:nvSpPr>
          <p:cNvPr id="4" name="Content Placeholder 2"/>
          <p:cNvSpPr txBox="1">
            <a:spLocks/>
          </p:cNvSpPr>
          <p:nvPr/>
        </p:nvSpPr>
        <p:spPr>
          <a:xfrm>
            <a:off x="6493666" y="5339750"/>
            <a:ext cx="5693434" cy="1311933"/>
          </a:xfrm>
          <a:prstGeom prst="rect">
            <a:avLst/>
          </a:prstGeom>
        </p:spPr>
        <p:txBody>
          <a:bodyPr vert="horz" lIns="91440" tIns="45720" rIns="91440" bIns="45720" rtlCol="0" anchor="ctr">
            <a:normAutofit fontScale="62500" lnSpcReduction="2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lt-LT" dirty="0" smtClean="0"/>
              <a:t>Trumpiausios elektromagnetinės </a:t>
            </a:r>
            <a:r>
              <a:rPr lang="lt-LT" dirty="0"/>
              <a:t>bangos yra violetinės (400-430 nm), toliau eina mėlynieji spinduliai (430-490 nm), geltonieji (550-590 nm), oranžiniai (590-610 nm) ir raudonieji (610-700 nm). </a:t>
            </a:r>
            <a:r>
              <a:rPr lang="lt-LT" dirty="0" smtClean="0"/>
              <a:t>Ilgesni </a:t>
            </a:r>
            <a:r>
              <a:rPr lang="lt-LT" dirty="0"/>
              <a:t>už raudonuosius yra infraraudonieji spinduliai, o trumpesni už  violetinius yra akiai nematomi ultravioletiniai spinduliai.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666" y="2615239"/>
            <a:ext cx="5509968" cy="2077529"/>
          </a:xfrm>
          <a:prstGeom prst="rect">
            <a:avLst/>
          </a:prstGeom>
        </p:spPr>
      </p:pic>
    </p:spTree>
    <p:extLst>
      <p:ext uri="{BB962C8B-B14F-4D97-AF65-F5344CB8AC3E}">
        <p14:creationId xmlns:p14="http://schemas.microsoft.com/office/powerpoint/2010/main" val="235903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204536"/>
            <a:ext cx="10018713" cy="1752599"/>
          </a:xfrm>
        </p:spPr>
        <p:txBody>
          <a:bodyPr/>
          <a:lstStyle/>
          <a:p>
            <a:r>
              <a:rPr lang="lt-LT" dirty="0" smtClean="0"/>
              <a:t>Regimieji ir absoliutiniai žvaigždžių ryškiai</a:t>
            </a:r>
            <a:endParaRPr lang="lt-LT" dirty="0"/>
          </a:p>
        </p:txBody>
      </p:sp>
      <p:sp>
        <p:nvSpPr>
          <p:cNvPr id="3" name="Content Placeholder 2"/>
          <p:cNvSpPr>
            <a:spLocks noGrp="1"/>
          </p:cNvSpPr>
          <p:nvPr>
            <p:ph idx="1"/>
          </p:nvPr>
        </p:nvSpPr>
        <p:spPr>
          <a:xfrm>
            <a:off x="1484310" y="2165683"/>
            <a:ext cx="5092952" cy="3898233"/>
          </a:xfrm>
        </p:spPr>
        <p:txBody>
          <a:bodyPr>
            <a:normAutofit fontScale="92500" lnSpcReduction="20000"/>
          </a:bodyPr>
          <a:lstStyle/>
          <a:p>
            <a:r>
              <a:rPr lang="lt-LT" dirty="0"/>
              <a:t>Žvaigždžių spindesys yra matuojamas vienetais - </a:t>
            </a:r>
            <a:r>
              <a:rPr lang="lt-LT" b="1" dirty="0" smtClean="0"/>
              <a:t>ryškiai</a:t>
            </a:r>
            <a:r>
              <a:rPr lang="lt-LT" dirty="0"/>
              <a:t>. Žvaigždės regimas spindesys priklauso nuo jos nuotolio ir </a:t>
            </a:r>
            <a:r>
              <a:rPr lang="lt-LT" dirty="0" smtClean="0"/>
              <a:t>spindesio</a:t>
            </a:r>
            <a:r>
              <a:rPr lang="lt-LT" dirty="0"/>
              <a:t>.</a:t>
            </a:r>
            <a:endParaRPr lang="lt-LT" dirty="0" smtClean="0"/>
          </a:p>
          <a:p>
            <a:r>
              <a:rPr lang="lt-LT" dirty="0"/>
              <a:t>10 p</a:t>
            </a:r>
            <a:r>
              <a:rPr lang="lt-LT" dirty="0" smtClean="0"/>
              <a:t>c </a:t>
            </a:r>
            <a:r>
              <a:rPr lang="lt-LT" dirty="0"/>
              <a:t>nuotoliu esančios žvaigždės ryškis vadinamas </a:t>
            </a:r>
            <a:r>
              <a:rPr lang="lt-LT" b="1" dirty="0"/>
              <a:t>absoliutiniu ryškiu</a:t>
            </a:r>
            <a:r>
              <a:rPr lang="lt-LT" dirty="0" smtClean="0"/>
              <a:t>.</a:t>
            </a:r>
          </a:p>
          <a:p>
            <a:r>
              <a:rPr lang="lt-LT" dirty="0" smtClean="0"/>
              <a:t>Žvaigždės </a:t>
            </a:r>
            <a:r>
              <a:rPr lang="lt-LT" dirty="0"/>
              <a:t>absoliutinis ryškis </a:t>
            </a:r>
            <a:r>
              <a:rPr lang="lt-LT" dirty="0" smtClean="0"/>
              <a:t>apibūdina žvaigždės </a:t>
            </a:r>
            <a:r>
              <a:rPr lang="lt-LT" dirty="0"/>
              <a:t>spinduliavimo galią ar absoliutinį spindesį</a:t>
            </a:r>
            <a:r>
              <a:rPr lang="lt-LT" dirty="0" smtClean="0"/>
              <a:t>.</a:t>
            </a:r>
          </a:p>
          <a:p>
            <a:r>
              <a:rPr lang="lt-LT" dirty="0"/>
              <a:t>Stipriausiai spinduliuojančių žvaigždžių absoliutinis </a:t>
            </a:r>
            <a:r>
              <a:rPr lang="lt-LT" dirty="0" smtClean="0"/>
              <a:t>ryškis </a:t>
            </a:r>
            <a:r>
              <a:rPr lang="lt-LT" dirty="0"/>
              <a:t>siekia -8, o silpiniausiai +</a:t>
            </a:r>
            <a:r>
              <a:rPr lang="lt-LT" dirty="0" smtClean="0"/>
              <a:t>20 (Saulės +4,8)</a:t>
            </a:r>
            <a:endParaRPr lang="lt-LT" dirty="0"/>
          </a:p>
        </p:txBody>
      </p:sp>
      <p:sp>
        <p:nvSpPr>
          <p:cNvPr id="4" name="Content Placeholder 2"/>
          <p:cNvSpPr txBox="1">
            <a:spLocks/>
          </p:cNvSpPr>
          <p:nvPr/>
        </p:nvSpPr>
        <p:spPr>
          <a:xfrm>
            <a:off x="6866435" y="6063916"/>
            <a:ext cx="5084932" cy="545431"/>
          </a:xfrm>
          <a:prstGeom prst="rect">
            <a:avLst/>
          </a:prstGeom>
        </p:spPr>
        <p:txBody>
          <a:bodyPr vert="horz" lIns="91440" tIns="45720" rIns="91440" bIns="45720" rtlCol="0" anchor="ctr">
            <a:normAutofit fontScale="925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lt-LT" dirty="0" smtClean="0"/>
              <a:t>pc – parsekas		1 </a:t>
            </a:r>
            <a:r>
              <a:rPr lang="lt-LT" dirty="0"/>
              <a:t>pc - 3,26 šviesmečio</a:t>
            </a:r>
          </a:p>
        </p:txBody>
      </p:sp>
      <p:pic>
        <p:nvPicPr>
          <p:cNvPr id="7" name="Picture 6"/>
          <p:cNvPicPr>
            <a:picLocks noChangeAspect="1"/>
          </p:cNvPicPr>
          <p:nvPr/>
        </p:nvPicPr>
        <p:blipFill>
          <a:blip r:embed="rId2"/>
          <a:stretch>
            <a:fillRect/>
          </a:stretch>
        </p:blipFill>
        <p:spPr>
          <a:xfrm>
            <a:off x="6866435" y="2988843"/>
            <a:ext cx="3629025" cy="419100"/>
          </a:xfrm>
          <a:prstGeom prst="rect">
            <a:avLst/>
          </a:prstGeom>
        </p:spPr>
      </p:pic>
      <p:sp>
        <p:nvSpPr>
          <p:cNvPr id="8" name="Content Placeholder 2"/>
          <p:cNvSpPr txBox="1">
            <a:spLocks/>
          </p:cNvSpPr>
          <p:nvPr/>
        </p:nvSpPr>
        <p:spPr>
          <a:xfrm>
            <a:off x="6866435" y="2165683"/>
            <a:ext cx="5084932" cy="57751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lt-LT" dirty="0" smtClean="0"/>
              <a:t>Absoliutinio ryškio formulė:</a:t>
            </a:r>
            <a:endParaRPr lang="lt-LT" dirty="0"/>
          </a:p>
        </p:txBody>
      </p:sp>
      <p:sp>
        <p:nvSpPr>
          <p:cNvPr id="9" name="Content Placeholder 2"/>
          <p:cNvSpPr txBox="1">
            <a:spLocks/>
          </p:cNvSpPr>
          <p:nvPr/>
        </p:nvSpPr>
        <p:spPr>
          <a:xfrm>
            <a:off x="6866435" y="3746333"/>
            <a:ext cx="5084932" cy="1868906"/>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lt-LT" dirty="0" smtClean="0"/>
              <a:t>M -</a:t>
            </a:r>
            <a:r>
              <a:rPr lang="lt-LT" dirty="0"/>
              <a:t> </a:t>
            </a:r>
            <a:r>
              <a:rPr lang="lt-LT" dirty="0" smtClean="0"/>
              <a:t>absoliutinis ryškis</a:t>
            </a:r>
          </a:p>
          <a:p>
            <a:pPr marL="0" indent="0">
              <a:buNone/>
            </a:pPr>
            <a:r>
              <a:rPr lang="lt-LT" dirty="0"/>
              <a:t>m</a:t>
            </a:r>
            <a:r>
              <a:rPr lang="lt-LT" dirty="0" smtClean="0"/>
              <a:t> - žvaigždės regimasis ryškis</a:t>
            </a:r>
          </a:p>
          <a:p>
            <a:pPr marL="0" indent="0">
              <a:buNone/>
            </a:pPr>
            <a:r>
              <a:rPr lang="lt-LT" dirty="0" smtClean="0"/>
              <a:t>D</a:t>
            </a:r>
            <a:r>
              <a:rPr lang="lt-LT" sz="1600" dirty="0" smtClean="0"/>
              <a:t>L </a:t>
            </a:r>
            <a:r>
              <a:rPr lang="lt-LT" dirty="0" smtClean="0"/>
              <a:t>– atsitumas parsekais (pc)</a:t>
            </a:r>
            <a:endParaRPr lang="lt-LT" dirty="0"/>
          </a:p>
        </p:txBody>
      </p:sp>
    </p:spTree>
    <p:extLst>
      <p:ext uri="{BB962C8B-B14F-4D97-AF65-F5344CB8AC3E}">
        <p14:creationId xmlns:p14="http://schemas.microsoft.com/office/powerpoint/2010/main" val="191210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Žvaigždžių </a:t>
            </a:r>
            <a:r>
              <a:rPr lang="lt-LT" dirty="0" smtClean="0"/>
              <a:t>spindesys</a:t>
            </a:r>
            <a:endParaRPr lang="lt-LT" dirty="0"/>
          </a:p>
        </p:txBody>
      </p:sp>
      <p:sp>
        <p:nvSpPr>
          <p:cNvPr id="3" name="Content Placeholder 2"/>
          <p:cNvSpPr>
            <a:spLocks noGrp="1"/>
          </p:cNvSpPr>
          <p:nvPr>
            <p:ph idx="1"/>
          </p:nvPr>
        </p:nvSpPr>
        <p:spPr>
          <a:xfrm>
            <a:off x="1484311" y="2666999"/>
            <a:ext cx="4733610" cy="3124201"/>
          </a:xfrm>
        </p:spPr>
        <p:txBody>
          <a:bodyPr/>
          <a:lstStyle/>
          <a:p>
            <a:r>
              <a:rPr lang="lt-LT" dirty="0"/>
              <a:t>Ž</a:t>
            </a:r>
            <a:r>
              <a:rPr lang="lt-LT" dirty="0" smtClean="0"/>
              <a:t>vaigždžių </a:t>
            </a:r>
            <a:r>
              <a:rPr lang="lt-LT" dirty="0"/>
              <a:t>spindesys yra objektyvus parametras. Tai nepriklauso nuo to, kur yra stebėtojas. Tai žvaigždės charakteristika, lemianti jos energetinį pajėgumą. </a:t>
            </a:r>
          </a:p>
          <a:p>
            <a:pPr marL="0" indent="0">
              <a:buNone/>
            </a:pPr>
            <a:endParaRPr lang="lt-LT" dirty="0"/>
          </a:p>
        </p:txBody>
      </p:sp>
      <p:pic>
        <p:nvPicPr>
          <p:cNvPr id="4" name="image10.png"/>
          <p:cNvPicPr/>
          <p:nvPr/>
        </p:nvPicPr>
        <p:blipFill>
          <a:blip r:embed="rId2"/>
          <a:srcRect/>
          <a:stretch>
            <a:fillRect/>
          </a:stretch>
        </p:blipFill>
        <p:spPr>
          <a:xfrm>
            <a:off x="5970269" y="2666999"/>
            <a:ext cx="5532755" cy="34537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1883976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9119" y="162097"/>
            <a:ext cx="4766860" cy="993373"/>
          </a:xfrm>
        </p:spPr>
        <p:txBody>
          <a:bodyPr/>
          <a:lstStyle/>
          <a:p>
            <a:r>
              <a:rPr lang="lt-LT" dirty="0"/>
              <a:t>Šviesos nustatymas</a:t>
            </a:r>
          </a:p>
        </p:txBody>
      </p:sp>
      <p:sp>
        <p:nvSpPr>
          <p:cNvPr id="3" name="Content Placeholder 2"/>
          <p:cNvSpPr>
            <a:spLocks noGrp="1"/>
          </p:cNvSpPr>
          <p:nvPr>
            <p:ph idx="1"/>
          </p:nvPr>
        </p:nvSpPr>
        <p:spPr>
          <a:xfrm>
            <a:off x="966006" y="1640639"/>
            <a:ext cx="4800109" cy="5012574"/>
          </a:xfrm>
        </p:spPr>
        <p:txBody>
          <a:bodyPr>
            <a:normAutofit/>
          </a:bodyPr>
          <a:lstStyle/>
          <a:p>
            <a:r>
              <a:rPr lang="lt-LT" sz="1800" dirty="0"/>
              <a:t>Tai energijos, kurią išleidžia dangaus kūnas, kiekis nustatomas vatais, džauliais per sekundę (J / s</a:t>
            </a:r>
            <a:r>
              <a:rPr lang="lt-LT" sz="1800" dirty="0" smtClean="0"/>
              <a:t>)..</a:t>
            </a:r>
            <a:endParaRPr lang="lt-LT" sz="1800" dirty="0"/>
          </a:p>
          <a:p>
            <a:r>
              <a:rPr lang="lt-LT" sz="1800" dirty="0"/>
              <a:t>Jį galima lengvai apskaičiuoti pagal formulę L = 0,4 (Ma-M), jei žino absoliučią norimą žvaigždę. Taigi lotyniškoji raidė L žymi šviesumą, raidė M yra absoliutus žvaigždžių dydis, o Ma yra absoliuti Saulės reikšmė (4,83 Ma).</a:t>
            </a:r>
            <a:r>
              <a:rPr lang="lt-LT" sz="1800" b="1" dirty="0"/>
              <a:t> </a:t>
            </a:r>
            <a:endParaRPr lang="lt-LT" sz="1800" dirty="0"/>
          </a:p>
          <a:p>
            <a:r>
              <a:rPr lang="lt-LT" sz="1800" dirty="0" smtClean="0"/>
              <a:t>Mūsų </a:t>
            </a:r>
            <a:r>
              <a:rPr lang="lt-LT" sz="1800" dirty="0"/>
              <a:t>saulės šviesumas yra 3.839 x10   Vatai. Paprastumui ir aiškumui mokslininkai paprastai lygina kosminio kūno šviesumą tokiu dydžiu. Taigi, yra objektų, tūkstančių ar milijonų kartų silpnesnių ar galingesnių už Saulę.</a:t>
            </a:r>
            <a:r>
              <a:rPr lang="lt-LT" sz="1800" b="1" dirty="0"/>
              <a:t> </a:t>
            </a:r>
            <a:endParaRPr lang="lt-LT" sz="1800" dirty="0"/>
          </a:p>
          <a:p>
            <a:endParaRPr lang="lt-LT" dirty="0"/>
          </a:p>
        </p:txBody>
      </p:sp>
      <p:pic>
        <p:nvPicPr>
          <p:cNvPr id="4" name="image1.png"/>
          <p:cNvPicPr/>
          <p:nvPr/>
        </p:nvPicPr>
        <p:blipFill>
          <a:blip r:embed="rId2"/>
          <a:srcRect/>
          <a:stretch>
            <a:fillRect/>
          </a:stretch>
        </p:blipFill>
        <p:spPr>
          <a:xfrm>
            <a:off x="5887735" y="2433379"/>
            <a:ext cx="6120130" cy="3427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55085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emplate>TM03457496[[fn=Parallax]]</Template>
  <TotalTime>506</TotalTime>
  <Words>2461</Words>
  <Application>Microsoft Office PowerPoint</Application>
  <PresentationFormat>Widescreen</PresentationFormat>
  <Paragraphs>204</Paragraphs>
  <Slides>35</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Black</vt:lpstr>
      <vt:lpstr>Corbel</vt:lpstr>
      <vt:lpstr>Liberation Serif</vt:lpstr>
      <vt:lpstr>Parallax</vt:lpstr>
      <vt:lpstr>Žvaigždės</vt:lpstr>
      <vt:lpstr>PowerPoint Presentation</vt:lpstr>
      <vt:lpstr>Kas tai yra?</vt:lpstr>
      <vt:lpstr>Kaip susikūria žvaigždė</vt:lpstr>
      <vt:lpstr>Žvaigždės sandara</vt:lpstr>
      <vt:lpstr>Žvaigždžių spektrai</vt:lpstr>
      <vt:lpstr>Regimieji ir absoliutiniai žvaigždžių ryškiai</vt:lpstr>
      <vt:lpstr>Žvaigždžių spindesys</vt:lpstr>
      <vt:lpstr>Šviesos nustatymas</vt:lpstr>
      <vt:lpstr>Morgan Keena sistemą </vt:lpstr>
      <vt:lpstr>Žvaigždžių šviesumo klases (Tipai)</vt:lpstr>
      <vt:lpstr>O klasės žvaigždės</vt:lpstr>
      <vt:lpstr>B klasės žvaigždės</vt:lpstr>
      <vt:lpstr>A klasės žvaigždždės</vt:lpstr>
      <vt:lpstr>F klasės žvaigždždės</vt:lpstr>
      <vt:lpstr>G klasės žvaigždždės</vt:lpstr>
      <vt:lpstr>Saulė</vt:lpstr>
      <vt:lpstr>K klasės žvaigždždės</vt:lpstr>
      <vt:lpstr>M klasės žvaigždždės</vt:lpstr>
      <vt:lpstr>Žvaigždžių dydis </vt:lpstr>
      <vt:lpstr>H-R diagrama</vt:lpstr>
      <vt:lpstr>HR diagramos žvaigždžių grupės</vt:lpstr>
      <vt:lpstr>Žvaigždžių šviesumas</vt:lpstr>
      <vt:lpstr>Žvaigždžių šviesumas </vt:lpstr>
      <vt:lpstr>Dvinarės žvaigždės</vt:lpstr>
      <vt:lpstr>Raudonosios nykštukės</vt:lpstr>
      <vt:lpstr>Neutroninės žvaigždės</vt:lpstr>
      <vt:lpstr>PowerPoint Presentation</vt:lpstr>
      <vt:lpstr>Kintamosios žvaigždės</vt:lpstr>
      <vt:lpstr>Kaip žvaigždės miršta?</vt:lpstr>
      <vt:lpstr>Novos ir supernovos</vt:lpstr>
      <vt:lpstr>Įdomus faktai</vt:lpstr>
      <vt:lpstr>PowerPoint Presentation</vt:lpstr>
      <vt:lpstr>PowerPoint Presentation</vt:lpstr>
      <vt:lpstr>Testukas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Žvaigždės</dc:title>
  <dc:creator>2E Serva Jonas</dc:creator>
  <cp:lastModifiedBy>2E Serva Jonas</cp:lastModifiedBy>
  <cp:revision>38</cp:revision>
  <dcterms:created xsi:type="dcterms:W3CDTF">2023-04-25T18:46:13Z</dcterms:created>
  <dcterms:modified xsi:type="dcterms:W3CDTF">2023-05-09T20:31:51Z</dcterms:modified>
</cp:coreProperties>
</file>