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8" r:id="rId4"/>
    <p:sldId id="299" r:id="rId5"/>
    <p:sldId id="304" r:id="rId6"/>
    <p:sldId id="305" r:id="rId7"/>
    <p:sldId id="258" r:id="rId8"/>
    <p:sldId id="260" r:id="rId9"/>
    <p:sldId id="283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62" r:id="rId21"/>
    <p:sldId id="273" r:id="rId22"/>
    <p:sldId id="279" r:id="rId23"/>
    <p:sldId id="274" r:id="rId24"/>
    <p:sldId id="275" r:id="rId25"/>
    <p:sldId id="280" r:id="rId26"/>
    <p:sldId id="281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00" r:id="rId41"/>
    <p:sldId id="301" r:id="rId42"/>
    <p:sldId id="302" r:id="rId43"/>
    <p:sldId id="303" r:id="rId44"/>
    <p:sldId id="277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darbalapis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Kavos</a:t>
            </a:r>
            <a:r>
              <a:rPr lang="lt-LT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pupelės</a:t>
            </a:r>
            <a:endParaRPr lang="lt-LT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100.2</c:v>
                </c:pt>
                <c:pt idx="1">
                  <c:v>107.4</c:v>
                </c:pt>
                <c:pt idx="2">
                  <c:v>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56-4074-AEF5-D77CA2725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 sz="2200" dirty="0">
                <a:solidFill>
                  <a:schemeClr val="tx1"/>
                </a:solidFill>
                <a:latin typeface="+mn-lt"/>
              </a:rPr>
              <a:t>Energetinė medžiagų vertė (kcal)</a:t>
            </a:r>
          </a:p>
        </c:rich>
      </c:tx>
      <c:layout>
        <c:manualLayout>
          <c:xMode val="edge"/>
          <c:yMode val="edge"/>
          <c:x val="0.33709840617748871"/>
          <c:y val="2.0474343793251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bandymas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Migdolas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77.7</c:v>
                </c:pt>
                <c:pt idx="1">
                  <c:v>45.9</c:v>
                </c:pt>
                <c:pt idx="2">
                  <c:v>51</c:v>
                </c:pt>
                <c:pt idx="3">
                  <c:v>14.7</c:v>
                </c:pt>
                <c:pt idx="4">
                  <c:v>100.2</c:v>
                </c:pt>
                <c:pt idx="5">
                  <c:v>97.4</c:v>
                </c:pt>
                <c:pt idx="6">
                  <c:v>75.2</c:v>
                </c:pt>
                <c:pt idx="7">
                  <c:v>22.1</c:v>
                </c:pt>
                <c:pt idx="8">
                  <c:v>55.1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AA-4E68-ABCC-DEEC982B0C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bandymas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Migdolas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59.3</c:v>
                </c:pt>
                <c:pt idx="1">
                  <c:v>25.8</c:v>
                </c:pt>
                <c:pt idx="2">
                  <c:v>32.9</c:v>
                </c:pt>
                <c:pt idx="3">
                  <c:v>23.7</c:v>
                </c:pt>
                <c:pt idx="4">
                  <c:v>107.4</c:v>
                </c:pt>
                <c:pt idx="5">
                  <c:v>60.1</c:v>
                </c:pt>
                <c:pt idx="6">
                  <c:v>40.1</c:v>
                </c:pt>
                <c:pt idx="7">
                  <c:v>24.1</c:v>
                </c:pt>
                <c:pt idx="8">
                  <c:v>80.2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AA-4E68-ABCC-DEEC982B0C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bandymas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Migdolas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75.7</c:v>
                </c:pt>
                <c:pt idx="1">
                  <c:v>33.9</c:v>
                </c:pt>
                <c:pt idx="2">
                  <c:v>58.7</c:v>
                </c:pt>
                <c:pt idx="3">
                  <c:v>15.9</c:v>
                </c:pt>
                <c:pt idx="4">
                  <c:v>93.6</c:v>
                </c:pt>
                <c:pt idx="5">
                  <c:v>116.3</c:v>
                </c:pt>
                <c:pt idx="6">
                  <c:v>31.5</c:v>
                </c:pt>
                <c:pt idx="7">
                  <c:v>21.5</c:v>
                </c:pt>
                <c:pt idx="8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AA-4E68-ABCC-DEEC982B0CD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Vidutinė energetinė vertė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Migdolas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70.900000000000006</c:v>
                </c:pt>
                <c:pt idx="1">
                  <c:v>35.200000000000003</c:v>
                </c:pt>
                <c:pt idx="2">
                  <c:v>47.5</c:v>
                </c:pt>
                <c:pt idx="3">
                  <c:v>18.100000000000001</c:v>
                </c:pt>
                <c:pt idx="4">
                  <c:v>100.4</c:v>
                </c:pt>
                <c:pt idx="5">
                  <c:v>91.3</c:v>
                </c:pt>
                <c:pt idx="6">
                  <c:v>48.93</c:v>
                </c:pt>
                <c:pt idx="7">
                  <c:v>22.6</c:v>
                </c:pt>
                <c:pt idx="8">
                  <c:v>67.900000000000006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AA-4E68-ABCC-DEEC982B0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5611248"/>
        <c:axId val="225606256"/>
      </c:barChart>
      <c:catAx>
        <c:axId val="22561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225606256"/>
        <c:crosses val="autoZero"/>
        <c:auto val="1"/>
        <c:lblAlgn val="ctr"/>
        <c:lblOffset val="100"/>
        <c:noMultiLvlLbl val="0"/>
      </c:catAx>
      <c:valAx>
        <c:axId val="22560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22561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23002016052342"/>
          <c:y val="0.93636227336150835"/>
          <c:w val="0.64433223021035402"/>
          <c:h val="4.060408987108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lt-L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 sz="2000" baseline="0" dirty="0">
                <a:solidFill>
                  <a:schemeClr val="tx1"/>
                </a:solidFill>
              </a:rPr>
              <a:t>Medžiagų </a:t>
            </a:r>
            <a:r>
              <a:rPr lang="en-US" sz="2000" baseline="0" dirty="0">
                <a:solidFill>
                  <a:schemeClr val="tx1"/>
                </a:solidFill>
              </a:rPr>
              <a:t>teorin</a:t>
            </a:r>
            <a:r>
              <a:rPr lang="lt-LT" sz="2000" baseline="0" dirty="0">
                <a:solidFill>
                  <a:schemeClr val="tx1"/>
                </a:solidFill>
              </a:rPr>
              <a:t>ės</a:t>
            </a:r>
            <a:r>
              <a:rPr lang="en-US" sz="2000" baseline="0" dirty="0">
                <a:solidFill>
                  <a:schemeClr val="tx1"/>
                </a:solidFill>
              </a:rPr>
              <a:t> ir </a:t>
            </a:r>
            <a:r>
              <a:rPr lang="lt-LT" sz="2000" baseline="0" dirty="0">
                <a:solidFill>
                  <a:schemeClr val="tx1"/>
                </a:solidFill>
              </a:rPr>
              <a:t>vidutinės energetinės vertės (kcal)</a:t>
            </a:r>
            <a:endParaRPr lang="en-US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Vidutinė energetinė vertė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Migdolai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70.900000000000006</c:v>
                </c:pt>
                <c:pt idx="1">
                  <c:v>35.200000000000003</c:v>
                </c:pt>
                <c:pt idx="2">
                  <c:v>47.5</c:v>
                </c:pt>
                <c:pt idx="3">
                  <c:v>18.100000000000001</c:v>
                </c:pt>
                <c:pt idx="4">
                  <c:v>100.4</c:v>
                </c:pt>
                <c:pt idx="5">
                  <c:v>91.3</c:v>
                </c:pt>
                <c:pt idx="6">
                  <c:v>48.93</c:v>
                </c:pt>
                <c:pt idx="7">
                  <c:v>22.6</c:v>
                </c:pt>
                <c:pt idx="8">
                  <c:v>67.900000000000006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10-4BAE-95EF-E46F803A48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Teorinė energetinė vertė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Migdolai</c:v>
                </c:pt>
                <c:pt idx="1">
                  <c:v>Taffel traškučiai</c:v>
                </c:pt>
                <c:pt idx="2">
                  <c:v>Estrella traškučiai</c:v>
                </c:pt>
                <c:pt idx="3">
                  <c:v>Vaniliniai džiūvesėliai</c:v>
                </c:pt>
                <c:pt idx="4">
                  <c:v>Kavos pupelės</c:v>
                </c:pt>
                <c:pt idx="5">
                  <c:v>Žemės riešutai</c:v>
                </c:pt>
                <c:pt idx="6">
                  <c:v>Kukurūzų spragėsiai</c:v>
                </c:pt>
                <c:pt idx="7">
                  <c:v>Šoninė</c:v>
                </c:pt>
                <c:pt idx="8">
                  <c:v>Makaronai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645</c:v>
                </c:pt>
                <c:pt idx="1">
                  <c:v>529</c:v>
                </c:pt>
                <c:pt idx="2">
                  <c:v>539</c:v>
                </c:pt>
                <c:pt idx="3">
                  <c:v>426</c:v>
                </c:pt>
                <c:pt idx="4">
                  <c:v>331</c:v>
                </c:pt>
                <c:pt idx="5">
                  <c:v>573</c:v>
                </c:pt>
                <c:pt idx="6">
                  <c:v>93</c:v>
                </c:pt>
                <c:pt idx="7">
                  <c:v>389</c:v>
                </c:pt>
                <c:pt idx="8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10-4BAE-95EF-E46F803A4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3206063"/>
        <c:axId val="1373203567"/>
      </c:barChart>
      <c:catAx>
        <c:axId val="137320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73203567"/>
        <c:crosses val="autoZero"/>
        <c:auto val="1"/>
        <c:lblAlgn val="ctr"/>
        <c:lblOffset val="100"/>
        <c:noMultiLvlLbl val="0"/>
      </c:catAx>
      <c:valAx>
        <c:axId val="137320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373206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dirty="0"/>
              <a:t>Maisto</a:t>
            </a:r>
            <a:r>
              <a:rPr lang="lt-LT" baseline="0" dirty="0"/>
              <a:t> produktų energetinės vertės santykinė paklaida </a:t>
            </a:r>
            <a:endParaRPr lang="lt-L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Santykinė paklaida, %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accent1"/>
              </a:solidFill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Vaniliniai džiūvėsėlių </c:v>
                </c:pt>
                <c:pt idx="1">
                  <c:v>Šoninė</c:v>
                </c:pt>
                <c:pt idx="2">
                  <c:v>Taffel traškučių</c:v>
                </c:pt>
                <c:pt idx="3">
                  <c:v>Estrella traškučių</c:v>
                </c:pt>
                <c:pt idx="4">
                  <c:v>Migdolų </c:v>
                </c:pt>
                <c:pt idx="5">
                  <c:v>Žemės riešutų </c:v>
                </c:pt>
                <c:pt idx="6">
                  <c:v>Kavos pupelių</c:v>
                </c:pt>
                <c:pt idx="7">
                  <c:v>Makaronų</c:v>
                </c:pt>
                <c:pt idx="8">
                  <c:v>Kukurūzų spragėsių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95.75</c:v>
                </c:pt>
                <c:pt idx="1">
                  <c:v>94.1</c:v>
                </c:pt>
                <c:pt idx="2">
                  <c:v>93.34</c:v>
                </c:pt>
                <c:pt idx="3">
                  <c:v>91.18</c:v>
                </c:pt>
                <c:pt idx="4">
                  <c:v>89</c:v>
                </c:pt>
                <c:pt idx="5">
                  <c:v>84</c:v>
                </c:pt>
                <c:pt idx="6">
                  <c:v>69.900000000000006</c:v>
                </c:pt>
                <c:pt idx="7">
                  <c:v>62.22</c:v>
                </c:pt>
                <c:pt idx="8">
                  <c:v>47.1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E5-479E-9B0B-C28AA8DA5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31400655"/>
        <c:axId val="1431401071"/>
      </c:barChart>
      <c:catAx>
        <c:axId val="1431400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31401071"/>
        <c:crosses val="autoZero"/>
        <c:auto val="1"/>
        <c:lblAlgn val="ctr"/>
        <c:lblOffset val="100"/>
        <c:noMultiLvlLbl val="0"/>
      </c:catAx>
      <c:valAx>
        <c:axId val="143140107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31400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Žemės</a:t>
            </a:r>
            <a:r>
              <a:rPr lang="lt-LT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riešutai</a:t>
            </a:r>
            <a:endParaRPr lang="lt-LT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97.4</c:v>
                </c:pt>
                <c:pt idx="1">
                  <c:v>60.1</c:v>
                </c:pt>
                <c:pt idx="2">
                  <c:v>116.3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4-4733-852B-ACD84C9A0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Migdola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77.7</c:v>
                </c:pt>
                <c:pt idx="1">
                  <c:v>59.3</c:v>
                </c:pt>
                <c:pt idx="2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02-4FC5-89D6-ABF7B3EFB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Taffel</a:t>
            </a:r>
            <a:r>
              <a:rPr lang="lt-LT" baseline="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lt-LT" baseline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traškučiai</a:t>
            </a:r>
            <a:endParaRPr lang="lt-LT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45.9</c:v>
                </c:pt>
                <c:pt idx="1">
                  <c:v>25.8</c:v>
                </c:pt>
                <c:pt idx="2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C-4251-B611-9481A32F7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Estrella</a:t>
            </a:r>
            <a:r>
              <a:rPr lang="lt-LT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traškučiai</a:t>
            </a:r>
            <a:endParaRPr lang="lt-LT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51</c:v>
                </c:pt>
                <c:pt idx="1">
                  <c:v>32.9</c:v>
                </c:pt>
                <c:pt idx="2">
                  <c:v>58.7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8-4BE7-BE97-17318DAD4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Šoninė</a:t>
            </a:r>
          </a:p>
        </c:rich>
      </c:tx>
      <c:layout>
        <c:manualLayout>
          <c:xMode val="edge"/>
          <c:yMode val="edge"/>
          <c:x val="0.36794250328083983"/>
          <c:y val="4.9792531120331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22.1</c:v>
                </c:pt>
                <c:pt idx="1">
                  <c:v>24.1</c:v>
                </c:pt>
                <c:pt idx="2">
                  <c:v>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B-4A0F-9C26-8B5C211B0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Makaronai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55.1</c:v>
                </c:pt>
                <c:pt idx="1">
                  <c:v>80.2</c:v>
                </c:pt>
                <c:pt idx="2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AB-4923-98DB-DA85E7E3C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Kukurūzų</a:t>
            </a:r>
            <a:r>
              <a:rPr lang="lt-LT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spragėsiai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11491945789778482"/>
          <c:y val="0.15991628403875705"/>
          <c:w val="0.85631897195989559"/>
          <c:h val="0.60908527684634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75.2</c:v>
                </c:pt>
                <c:pt idx="1">
                  <c:v>40.1</c:v>
                </c:pt>
                <c:pt idx="2">
                  <c:v>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3-4CB8-B078-51A1E9635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Vaniliniai džiūvesėliai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12483923884514436"/>
          <c:y val="0.20520055325034578"/>
          <c:w val="0.7865317421259842"/>
          <c:h val="0.51138105662103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Energetinė vertė (kcal)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 bandymas</c:v>
                </c:pt>
                <c:pt idx="1">
                  <c:v>2 bandymas</c:v>
                </c:pt>
                <c:pt idx="2">
                  <c:v>3 bandymas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14.7</c:v>
                </c:pt>
                <c:pt idx="1">
                  <c:v>23.7</c:v>
                </c:pt>
                <c:pt idx="2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8-4DA4-9856-20A93F331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90838928"/>
        <c:axId val="1890843920"/>
      </c:barChart>
      <c:catAx>
        <c:axId val="189083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43920"/>
        <c:crosses val="autoZero"/>
        <c:auto val="1"/>
        <c:lblAlgn val="ctr"/>
        <c:lblOffset val="100"/>
        <c:noMultiLvlLbl val="0"/>
      </c:catAx>
      <c:valAx>
        <c:axId val="189084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89083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B65A-567A-D2B8-1D3E-5566FB76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A3624-FA44-5957-21ED-1924F9D6F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FFFE-A44E-8822-6681-19F46D675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0B97F-DE79-3A4F-F579-131A8D36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8831-0EE1-3AD5-8777-E6B49044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8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2D5F3-AF54-748B-6C63-BA33BBD9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DE100-0B5D-5AB5-4ACB-DE3AFA068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5719A-8887-A2DE-8E9A-C3A9F1A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2F62C-DCFB-37FE-B546-49BC8321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A7069-A890-BFEB-F679-399894E6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2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DB8E9C-F1A1-189F-2EB9-4B0E11DAB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92227-7C4D-0662-2EF6-965B2A2FD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C4AA8-3E5A-9438-AC25-D28C891C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126BB-8CF8-A70A-9E63-18395058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63E3D-F117-81E2-19D7-B7B77356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0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733E-D7FF-9C2F-C0F3-D4C7F519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5AC18-9506-10F2-EEF9-275D67D4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D48CB-C7A4-051B-60BE-C5A72FFA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16B27-00C4-BE1F-FDCD-A8564AC7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E82B8-C3A0-7396-F850-B3781232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DE24-67B3-3837-E765-E00DFC47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A85B-CC4C-DCE3-5443-396803944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3BD1B-ABAF-905A-7252-897508FD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10E62-24B7-0400-2FE2-EF03C23D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1AC07-9F08-23DA-A6FE-96AE6080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4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8C49-AA08-164F-5799-5CB87DA8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C58A9-C9E4-D786-20C2-2294BF319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80119-C79A-76DD-924B-1626626C6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75663-FE99-F66B-8F09-082838E7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99D66-9818-90B9-860D-1314AB5C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76DD8-02D3-EDE0-83F8-F221D548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2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8134-AC71-4E06-1D3F-CD1A6FE0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2B204-3D6B-E563-B714-F5518F685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75F7C-0942-B70B-7A6A-600C0C2FB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92BDF-9F61-7B71-458B-CC8F66859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0F98FD-36B9-5CBA-1111-E7D4C5F31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BCEC4-51DA-E734-5385-A055FB73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659C46-2156-B9BA-4369-ADC99026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15BD5-0D92-8B04-99F4-8B4D8C2C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5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D3CB-103D-47C2-1A1F-4C50CA9E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FF095-8201-1C3C-2F78-F6EA2204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815AC-3AAA-A64F-1952-FDC8B74C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62F47-2FD0-59F4-AA0B-35AAADC2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0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56D5B-41C2-C0F7-4287-0B5F8D49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861CB-A881-0F21-AD64-E474CA5D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5108C-B188-00B9-9612-0B2B08F4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3B71-812F-D4E0-6D33-3A656972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AF8D1-D119-5AB2-C07B-75C50E633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B0ABF-C043-BCB6-EC12-28C9E86C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BEB6C-8AE7-3C90-2F7B-AC7D77E4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E9906-9B9E-E495-0D64-A1AF34F9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03C90-C95C-2E5B-C8FF-7F104FED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1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E1CC-2F62-242D-FE54-A7EE3AE8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29F60-5E86-D914-F4EC-3923E0232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DD6B4-6893-D464-9C0D-F2046C9A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5185C-6BB3-9113-6945-D713E8CE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BF1E3-173C-D2EB-FAD1-07B65A4A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833D3-73F6-CD51-0376-8817C3D2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2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6BF45-B975-3874-C05B-6C6D03B2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86061-21BE-A106-E2F0-BE295C104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F7983-A134-854D-D896-4C7460AE9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D68C-A8E9-48E1-9B2E-7B9A45D6F0FB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8B2FB-35FA-AC48-0520-83A2529A5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4C3C0-E713-BC56-7EAE-AF297BD73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EC73-6A27-46CF-A9FE-1156B9BF27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le.lt/straipsnis/energine-verte/" TargetMode="External"/><Relationship Id="rId3" Type="http://schemas.openxmlformats.org/officeDocument/2006/relationships/hyperlink" Target="https://de2.lt/naudinga-informacija/lentel%C4%97s/772-%C5%A1ilumos-perdavimo-b%C5%ABdai-konvekcija,-spinduliavimas,-%C5%A1iluminis-laidumas" TargetMode="External"/><Relationship Id="rId7" Type="http://schemas.openxmlformats.org/officeDocument/2006/relationships/hyperlink" Target="https://produktaisportui.lt/informacija/17-maisto-produktu-energetine-verte" TargetMode="External"/><Relationship Id="rId12" Type="http://schemas.openxmlformats.org/officeDocument/2006/relationships/hyperlink" Target="http://www.daukanto.vilnius.lm.lt/doc/Maitinimas/Valgiara%C5%A1tis%202023_03_09.pdf" TargetMode="External"/><Relationship Id="rId2" Type="http://schemas.openxmlformats.org/officeDocument/2006/relationships/hyperlink" Target="https://www.sace.sa.edu.au/documents/652891/8cabda93-40a5-4b94-9123-c21c15c936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t.wikipedia.org/wiki/Maistin%C4%97s_med%C5%BEiagos" TargetMode="External"/><Relationship Id="rId11" Type="http://schemas.openxmlformats.org/officeDocument/2006/relationships/hyperlink" Target="https://e-seimas.lrs.lt/portal/legalAct/lt/TAD/TAIS.91054/asr" TargetMode="External"/><Relationship Id="rId5" Type="http://schemas.openxmlformats.org/officeDocument/2006/relationships/hyperlink" Target="https://schoolworkhelper.net/lab-answers-energy-from-burning-food/" TargetMode="External"/><Relationship Id="rId10" Type="http://schemas.openxmlformats.org/officeDocument/2006/relationships/hyperlink" Target="https://www.markedbyteachers.com/international-baccalaureate/chemistry/how-the-combustion-of-different-types-of-food-affect-the-amount-of-heat-calories-and-energy-yield-emitted" TargetMode="External"/><Relationship Id="rId4" Type="http://schemas.openxmlformats.org/officeDocument/2006/relationships/hyperlink" Target="https://www.youtube.com/watch?v=HpCvWuvCUoA&amp;ab_channel=MooMooMathandScience" TargetMode="External"/><Relationship Id="rId9" Type="http://schemas.openxmlformats.org/officeDocument/2006/relationships/hyperlink" Target="https://lt.wikipedia.org/wiki/Kalorija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C4A0-CCD7-CCED-0322-2F114618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67833"/>
            <a:ext cx="9144000" cy="2387600"/>
          </a:xfrm>
        </p:spPr>
        <p:txBody>
          <a:bodyPr/>
          <a:lstStyle/>
          <a:p>
            <a:r>
              <a:rPr lang="lt-LT" dirty="0"/>
              <a:t>Maisto produktų energetinės vertės nustatymas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F17A0-8FEB-7E83-30C9-B8BDD37C1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023268"/>
            <a:ext cx="9144000" cy="1834732"/>
          </a:xfrm>
        </p:spPr>
        <p:txBody>
          <a:bodyPr>
            <a:normAutofit/>
          </a:bodyPr>
          <a:lstStyle/>
          <a:p>
            <a:r>
              <a:rPr lang="lt-LT" dirty="0"/>
              <a:t>Darbą parengė</a:t>
            </a:r>
            <a:r>
              <a:rPr lang="en-US" dirty="0"/>
              <a:t>: Nojus Sakalauskas, Jonas Rimantas, </a:t>
            </a:r>
            <a:r>
              <a:rPr lang="lt-LT" dirty="0" smtClean="0"/>
              <a:t>I</a:t>
            </a:r>
            <a:r>
              <a:rPr lang="en-US" dirty="0" err="1" smtClean="0"/>
              <a:t>Iu</a:t>
            </a:r>
            <a:r>
              <a:rPr lang="en-US" dirty="0" smtClean="0"/>
              <a:t> </a:t>
            </a:r>
            <a:r>
              <a:rPr lang="en-US" dirty="0"/>
              <a:t>klas</a:t>
            </a:r>
            <a:r>
              <a:rPr lang="lt-LT" dirty="0"/>
              <a:t>ė</a:t>
            </a:r>
          </a:p>
          <a:p>
            <a:endParaRPr lang="lt-LT" dirty="0"/>
          </a:p>
          <a:p>
            <a:r>
              <a:rPr lang="en-US" dirty="0"/>
              <a:t>Darbo v</a:t>
            </a:r>
            <a:r>
              <a:rPr lang="lt-LT" dirty="0"/>
              <a:t>adovė: Alminutė Martūnienė</a:t>
            </a:r>
          </a:p>
          <a:p>
            <a:endParaRPr lang="lt-LT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7F757E-402C-FA6F-BF44-E55A7EFE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504" y="217713"/>
            <a:ext cx="1808990" cy="20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čiakampis 3"/>
          <p:cNvSpPr/>
          <p:nvPr/>
        </p:nvSpPr>
        <p:spPr>
          <a:xfrm>
            <a:off x="3047999" y="76468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2800" dirty="0" smtClean="0"/>
              <a:t>Respublikinis konkursas</a:t>
            </a:r>
            <a:endParaRPr lang="lt-LT" sz="2800" dirty="0"/>
          </a:p>
          <a:p>
            <a:pPr algn="ctr"/>
            <a:r>
              <a:rPr lang="lt-LT" sz="2800" dirty="0"/>
              <a:t>„Fizikos bandymai aplink </a:t>
            </a:r>
            <a:r>
              <a:rPr lang="lt-LT" sz="2800" dirty="0" smtClean="0"/>
              <a:t>mus“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0861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21AA-2697-9F4E-1BD2-A9E2598D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05" y="-139972"/>
            <a:ext cx="10515600" cy="1325563"/>
          </a:xfrm>
        </p:spPr>
        <p:txBody>
          <a:bodyPr/>
          <a:lstStyle/>
          <a:p>
            <a:pPr algn="ctr"/>
            <a:r>
              <a:rPr lang="lt-LT" dirty="0"/>
              <a:t>Darbo eiga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F8A5F-7A86-5B6C-2A55-01A1AAF4F7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932997"/>
                <a:ext cx="12009120" cy="5925003"/>
              </a:xfrm>
            </p:spPr>
            <p:txBody>
              <a:bodyPr>
                <a:noAutofit/>
              </a:bodyPr>
              <a:lstStyle/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Į mėgintuvėlį įpylėme 10 ml vandens.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Išmatavome vandens temperatūrą t</a:t>
                </a:r>
                <a:r>
                  <a:rPr lang="lt-LT" sz="2400" baseline="-25000" dirty="0"/>
                  <a:t>1</a:t>
                </a:r>
                <a:r>
                  <a:rPr lang="lt-LT" sz="2400" dirty="0"/>
                  <a:t>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Mėgintuvėlį įtaisėme stove ir įdėjome termometrą taip, kad jis neliestų stiklo.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Pasvėrėme maisto produktą, kurį deginsime.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Uždegėme maisto medžiagą ir laikėme po mėgintuvėliu su vandeniu 2 cm atstumu.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Maisto medžiagoms sudegus, atsargiai maišėme vandenį termometru ir išmatavome vandens temperatūrą t</a:t>
                </a:r>
                <a:r>
                  <a:rPr lang="lt-LT" sz="2400" baseline="-25000" dirty="0"/>
                  <a:t>2</a:t>
                </a:r>
                <a:r>
                  <a:rPr lang="lt-LT" sz="2400" dirty="0"/>
                  <a:t>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Apskaičiavome vandens temperatūros pokytį, šilumos kiekį, kurį gavo vanduo: </a:t>
                </a:r>
                <a:r>
                  <a:rPr lang="lt-LT" sz="2200" dirty="0"/>
                  <a:t>Q = </a:t>
                </a:r>
                <a:r>
                  <a:rPr lang="lt-LT" sz="2200" dirty="0" err="1"/>
                  <a:t>c</a:t>
                </a:r>
                <a:r>
                  <a:rPr lang="lt-LT" sz="2200" baseline="-25000" dirty="0" err="1"/>
                  <a:t>v</a:t>
                </a:r>
                <a:r>
                  <a:rPr lang="lt-LT" sz="2200" dirty="0" err="1"/>
                  <a:t>m</a:t>
                </a:r>
                <a:r>
                  <a:rPr lang="lt-LT" sz="2200" baseline="-25000" dirty="0" err="1"/>
                  <a:t>v</a:t>
                </a:r>
                <a:r>
                  <a:rPr lang="lt-LT" sz="2200" dirty="0"/>
                  <a:t>(t</a:t>
                </a:r>
                <a:r>
                  <a:rPr lang="lt-LT" sz="2200" baseline="-25000" dirty="0"/>
                  <a:t>2</a:t>
                </a:r>
                <a:r>
                  <a:rPr lang="lt-LT" sz="2200" dirty="0"/>
                  <a:t>-t</a:t>
                </a:r>
                <a:r>
                  <a:rPr lang="lt-LT" sz="2200" baseline="-25000" dirty="0"/>
                  <a:t>1</a:t>
                </a:r>
                <a:r>
                  <a:rPr lang="lt-LT" sz="2200" dirty="0"/>
                  <a:t>).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Apskaičiavome, kiek energijos (kcal) gautumėme suvalgę šias maisto medžiagas.</a:t>
                </a:r>
              </a:p>
              <a:p>
                <a:pPr marL="457200" lvl="0" indent="-457200" fontAlgn="base">
                  <a:buFont typeface="+mj-lt"/>
                  <a:buAutoNum type="arabicPeriod"/>
                </a:pPr>
                <a:r>
                  <a:rPr lang="lt-LT" sz="2400" dirty="0"/>
                  <a:t>Apskaičiavome </a:t>
                </a:r>
                <a:r>
                  <a:rPr lang="en-US" sz="2400" dirty="0"/>
                  <a:t>100 g </a:t>
                </a:r>
                <a:r>
                  <a:rPr lang="lt-LT" sz="2400" dirty="0"/>
                  <a:t>maisto produkto energetinę vertę.</a:t>
                </a:r>
              </a:p>
              <a:p>
                <a:pPr marL="457200" lvl="0" indent="-457200">
                  <a:buFont typeface="+mj-lt"/>
                  <a:buAutoNum type="arabicPeriod"/>
                </a:pPr>
                <a:r>
                  <a:rPr lang="lt-LT" sz="2400" dirty="0"/>
                  <a:t>Palyginome gautus rezultatus su teoriniais, apskaičiavome santykinę paklaidą: 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lt-LT" sz="22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       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ℇ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teor</m:t>
                              </m:r>
                              <m: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  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eksper</m:t>
                              </m:r>
                              <m: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  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teor</m:t>
                          </m:r>
                          <m:r>
                            <a:rPr lang="en-US" sz="2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.  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m</m:t>
                          </m:r>
                        </m:den>
                      </m:f>
                      <m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⋅</m:t>
                      </m:r>
                      <m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100%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CF8A5F-7A86-5B6C-2A55-01A1AAF4F7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932997"/>
                <a:ext cx="12009120" cy="5925003"/>
              </a:xfrm>
              <a:blipFill>
                <a:blip r:embed="rId2"/>
                <a:stretch>
                  <a:fillRect l="-812" t="-1543" r="-254"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C5CD5D46-E619-4A8A-DF1B-68AA676538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" t="21869" r="11050" b="41889"/>
          <a:stretch/>
        </p:blipFill>
        <p:spPr bwMode="auto">
          <a:xfrm>
            <a:off x="4974652" y="3981610"/>
            <a:ext cx="3033983" cy="2626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icture containing wall, indoor, projector&#10;&#10;Description automatically generated">
            <a:extLst>
              <a:ext uri="{FF2B5EF4-FFF2-40B4-BE49-F238E27FC236}">
                <a16:creationId xmlns:a16="http://schemas.microsoft.com/office/drawing/2014/main" id="{E3D2A281-3F51-B313-A24F-32DE37F98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" b="15640"/>
          <a:stretch/>
        </p:blipFill>
        <p:spPr bwMode="auto">
          <a:xfrm>
            <a:off x="9175464" y="1377313"/>
            <a:ext cx="2885074" cy="5231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39AB73E-D4E4-7036-05BF-98365A367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905623"/>
              </p:ext>
            </p:extLst>
          </p:nvPr>
        </p:nvGraphicFramePr>
        <p:xfrm>
          <a:off x="922749" y="3855674"/>
          <a:ext cx="2885074" cy="275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74" y="293688"/>
            <a:ext cx="8568513" cy="34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.jpg" descr="A picture containing indoor, plastic, container, tray&#10;&#10;Description automatically generated">
            <a:extLst>
              <a:ext uri="{FF2B5EF4-FFF2-40B4-BE49-F238E27FC236}">
                <a16:creationId xmlns:a16="http://schemas.microsoft.com/office/drawing/2014/main" id="{905E970C-15D5-D66C-7919-7F3589AE214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6286" r="10270" b="44604"/>
          <a:stretch/>
        </p:blipFill>
        <p:spPr>
          <a:xfrm>
            <a:off x="5585027" y="3673641"/>
            <a:ext cx="3030191" cy="2935705"/>
          </a:xfrm>
          <a:prstGeom prst="rect">
            <a:avLst/>
          </a:prstGeom>
          <a:ln/>
        </p:spPr>
      </p:pic>
      <p:pic>
        <p:nvPicPr>
          <p:cNvPr id="6" name="image27.jpg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76BB3F14-FD32-809F-8D51-32ADE48516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89308" y="1275347"/>
            <a:ext cx="2560320" cy="5334000"/>
          </a:xfrm>
          <a:prstGeom prst="rect">
            <a:avLst/>
          </a:prstGeom>
          <a:ln/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721A5E7-9F6B-7D7D-AFA7-717DB9777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552553"/>
              </p:ext>
            </p:extLst>
          </p:nvPr>
        </p:nvGraphicFramePr>
        <p:xfrm>
          <a:off x="1680745" y="3673642"/>
          <a:ext cx="3030192" cy="2935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8" y="242300"/>
            <a:ext cx="84105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3.jpg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E72E5555-546E-88BB-0CBB-3376B3E716B5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9"/>
          <a:stretch/>
        </p:blipFill>
        <p:spPr bwMode="auto">
          <a:xfrm>
            <a:off x="9208168" y="1138990"/>
            <a:ext cx="2825750" cy="5452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21.jpg" descr="A picture containing indoor, plastic, cellphone&#10;&#10;Description automatically generated">
            <a:extLst>
              <a:ext uri="{FF2B5EF4-FFF2-40B4-BE49-F238E27FC236}">
                <a16:creationId xmlns:a16="http://schemas.microsoft.com/office/drawing/2014/main" id="{4FCF9440-A301-85B6-8587-B2E96DF16EC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20566" r="12858" b="43458"/>
          <a:stretch/>
        </p:blipFill>
        <p:spPr bwMode="auto">
          <a:xfrm>
            <a:off x="5387792" y="3685207"/>
            <a:ext cx="2972499" cy="2902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4FE11BE-2003-7D56-D04C-21FB38C9F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97612"/>
              </p:ext>
            </p:extLst>
          </p:nvPr>
        </p:nvGraphicFramePr>
        <p:xfrm>
          <a:off x="1567417" y="3685207"/>
          <a:ext cx="2972499" cy="290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50" y="155259"/>
            <a:ext cx="84867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0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5.jpg" descr="A picture containing indoor&#10;&#10;Description automatically generated">
            <a:extLst>
              <a:ext uri="{FF2B5EF4-FFF2-40B4-BE49-F238E27FC236}">
                <a16:creationId xmlns:a16="http://schemas.microsoft.com/office/drawing/2014/main" id="{F51D0B40-38DC-DAFE-08C8-E0321A740C5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1984" r="33095" b="20387"/>
          <a:stretch/>
        </p:blipFill>
        <p:spPr bwMode="auto">
          <a:xfrm>
            <a:off x="9224211" y="978569"/>
            <a:ext cx="2798093" cy="5664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22.jpg">
            <a:extLst>
              <a:ext uri="{FF2B5EF4-FFF2-40B4-BE49-F238E27FC236}">
                <a16:creationId xmlns:a16="http://schemas.microsoft.com/office/drawing/2014/main" id="{6D14C148-5D03-F8C9-5B67-A94E22E235CA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0" b="23239"/>
          <a:stretch/>
        </p:blipFill>
        <p:spPr bwMode="auto">
          <a:xfrm>
            <a:off x="5339666" y="3810995"/>
            <a:ext cx="2917926" cy="2832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55DB93-84B3-C9B8-5108-A4B0F14B5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2750221"/>
              </p:ext>
            </p:extLst>
          </p:nvPr>
        </p:nvGraphicFramePr>
        <p:xfrm>
          <a:off x="1455121" y="3810995"/>
          <a:ext cx="3014242" cy="283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660"/>
          <a:stretch/>
        </p:blipFill>
        <p:spPr>
          <a:xfrm>
            <a:off x="581724" y="191495"/>
            <a:ext cx="8486775" cy="35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jpg" descr="A picture containing indoor&#10;&#10;Description automatically generated">
            <a:extLst>
              <a:ext uri="{FF2B5EF4-FFF2-40B4-BE49-F238E27FC236}">
                <a16:creationId xmlns:a16="http://schemas.microsoft.com/office/drawing/2014/main" id="{78BDF6B6-FEC1-39B2-A139-14BE104AC8E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42911" r="16525" b="24230"/>
          <a:stretch/>
        </p:blipFill>
        <p:spPr bwMode="auto">
          <a:xfrm>
            <a:off x="8807116" y="3625550"/>
            <a:ext cx="3223739" cy="3068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26.jpg">
            <a:extLst>
              <a:ext uri="{FF2B5EF4-FFF2-40B4-BE49-F238E27FC236}">
                <a16:creationId xmlns:a16="http://schemas.microsoft.com/office/drawing/2014/main" id="{4D3B888D-30C8-6D6D-48AE-8F0AE7025AC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7" t="32793" r="3867" b="47876"/>
          <a:stretch/>
        </p:blipFill>
        <p:spPr bwMode="auto">
          <a:xfrm>
            <a:off x="4970832" y="3625549"/>
            <a:ext cx="3470108" cy="30683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E739F0-BD23-1DE5-D1E0-C3BCD947B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128696"/>
              </p:ext>
            </p:extLst>
          </p:nvPr>
        </p:nvGraphicFramePr>
        <p:xfrm>
          <a:off x="1273629" y="3625550"/>
          <a:ext cx="3184644" cy="30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019" y="124851"/>
            <a:ext cx="8311817" cy="35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9.jpg" descr="A lizard under a faucet&#10;&#10;Description automatically generated with medium confidence">
            <a:extLst>
              <a:ext uri="{FF2B5EF4-FFF2-40B4-BE49-F238E27FC236}">
                <a16:creationId xmlns:a16="http://schemas.microsoft.com/office/drawing/2014/main" id="{973C6D75-DEE2-98E3-A6DC-82510F215D9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7192" r="-275" b="5878"/>
          <a:stretch/>
        </p:blipFill>
        <p:spPr bwMode="auto">
          <a:xfrm>
            <a:off x="9192126" y="1251285"/>
            <a:ext cx="2855496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18.jpg" descr="A picture containing doughnut, eaten, half&#10;&#10;Description automatically generated">
            <a:extLst>
              <a:ext uri="{FF2B5EF4-FFF2-40B4-BE49-F238E27FC236}">
                <a16:creationId xmlns:a16="http://schemas.microsoft.com/office/drawing/2014/main" id="{17BE9E4B-57A1-2E6B-A5C7-554F757C12D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4"/>
          <a:stretch/>
        </p:blipFill>
        <p:spPr bwMode="auto">
          <a:xfrm>
            <a:off x="5488648" y="3705726"/>
            <a:ext cx="2972499" cy="272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E5DBAA7-873E-6E01-9362-56A926FE5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333948"/>
              </p:ext>
            </p:extLst>
          </p:nvPr>
        </p:nvGraphicFramePr>
        <p:xfrm>
          <a:off x="1785171" y="3705726"/>
          <a:ext cx="2972499" cy="2723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74" y="114801"/>
            <a:ext cx="84296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6.jpg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FE8BDD95-D316-E9BB-DBB8-DA19439B6776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 b="16418"/>
          <a:stretch/>
        </p:blipFill>
        <p:spPr bwMode="auto">
          <a:xfrm>
            <a:off x="9193964" y="1294515"/>
            <a:ext cx="2917825" cy="5135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16.jpg" descr="A picture containing plastic&#10;&#10;Description automatically generated">
            <a:extLst>
              <a:ext uri="{FF2B5EF4-FFF2-40B4-BE49-F238E27FC236}">
                <a16:creationId xmlns:a16="http://schemas.microsoft.com/office/drawing/2014/main" id="{38E391C2-6DA2-7B15-C2B7-C272854999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4301" r="6508" b="46243"/>
          <a:stretch/>
        </p:blipFill>
        <p:spPr bwMode="auto">
          <a:xfrm>
            <a:off x="5453778" y="3818021"/>
            <a:ext cx="2917825" cy="2610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C00ECEC-3F2D-ECF4-8690-FE573FE41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818533"/>
              </p:ext>
            </p:extLst>
          </p:nvPr>
        </p:nvGraphicFramePr>
        <p:xfrm>
          <a:off x="1556203" y="3687392"/>
          <a:ext cx="3075215" cy="274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52" y="0"/>
            <a:ext cx="85058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5.jpg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D4AF77BE-E5CD-2E30-9E7D-6AB99374CC4E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b="11831"/>
          <a:stretch/>
        </p:blipFill>
        <p:spPr bwMode="auto">
          <a:xfrm>
            <a:off x="9170164" y="1340750"/>
            <a:ext cx="2954724" cy="4995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A215A88-6FF9-BD9A-36E4-CEF27E292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374127"/>
              </p:ext>
            </p:extLst>
          </p:nvPr>
        </p:nvGraphicFramePr>
        <p:xfrm>
          <a:off x="1513727" y="3641271"/>
          <a:ext cx="3090930" cy="278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60" y="78921"/>
            <a:ext cx="83915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C5C84A38-D1B6-FC83-5025-CE286C878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52" y="586273"/>
            <a:ext cx="2692885" cy="598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69D7D7E-2996-6990-B5B9-5AD8EF1BA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6914" r="7593" b="47846"/>
          <a:stretch/>
        </p:blipFill>
        <p:spPr bwMode="auto">
          <a:xfrm>
            <a:off x="5348491" y="3705726"/>
            <a:ext cx="3026837" cy="2861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6598DB-4408-1BCB-B73B-73CD10FEC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559080"/>
              </p:ext>
            </p:extLst>
          </p:nvPr>
        </p:nvGraphicFramePr>
        <p:xfrm>
          <a:off x="1374330" y="3705726"/>
          <a:ext cx="3026837" cy="286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7" y="114801"/>
            <a:ext cx="8448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5C77CA6-BCDC-6709-B75D-9A96A89B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6" y="1179646"/>
            <a:ext cx="11273960" cy="55838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9704621-4D93-11AF-76C4-9CA823E8E445}"/>
              </a:ext>
            </a:extLst>
          </p:cNvPr>
          <p:cNvSpPr/>
          <p:nvPr/>
        </p:nvSpPr>
        <p:spPr>
          <a:xfrm>
            <a:off x="3217936" y="1368745"/>
            <a:ext cx="8577050" cy="15127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S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94EDD-C913-FE93-A27D-B0C01073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93"/>
            <a:ext cx="10515600" cy="1325563"/>
          </a:xfrm>
        </p:spPr>
        <p:txBody>
          <a:bodyPr/>
          <a:lstStyle/>
          <a:p>
            <a:pPr algn="ctr"/>
            <a:r>
              <a:rPr lang="lt-LT" dirty="0"/>
              <a:t>Energijos virsmai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6E4B4A-66C5-6868-708C-5E24BAFAC08E}"/>
              </a:ext>
            </a:extLst>
          </p:cNvPr>
          <p:cNvSpPr/>
          <p:nvPr/>
        </p:nvSpPr>
        <p:spPr>
          <a:xfrm>
            <a:off x="3839712" y="6275429"/>
            <a:ext cx="4295163" cy="377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5ABF8-6692-4726-F469-31EF97610893}"/>
              </a:ext>
            </a:extLst>
          </p:cNvPr>
          <p:cNvSpPr txBox="1"/>
          <p:nvPr/>
        </p:nvSpPr>
        <p:spPr>
          <a:xfrm>
            <a:off x="3553792" y="3668374"/>
            <a:ext cx="2324494" cy="94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t-LT" dirty="0"/>
              <a:t>S</a:t>
            </a:r>
            <a:r>
              <a:rPr lang="pt-BR" dirty="0"/>
              <a:t>ugeria saulės energiją ir paverčia ją chemine energija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D2149-4727-55A8-74A2-B64B7D7B8197}"/>
              </a:ext>
            </a:extLst>
          </p:cNvPr>
          <p:cNvSpPr txBox="1"/>
          <p:nvPr/>
        </p:nvSpPr>
        <p:spPr>
          <a:xfrm>
            <a:off x="443147" y="3602243"/>
            <a:ext cx="15905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lt-LT" dirty="0"/>
              <a:t>Saulės energija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084C79-7417-56F1-0872-6A6BFA99C2C4}"/>
              </a:ext>
            </a:extLst>
          </p:cNvPr>
          <p:cNvSpPr/>
          <p:nvPr/>
        </p:nvSpPr>
        <p:spPr>
          <a:xfrm>
            <a:off x="5779082" y="2895821"/>
            <a:ext cx="1017864" cy="247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468C5-92FE-0F48-4A87-5A3443EF8F1C}"/>
              </a:ext>
            </a:extLst>
          </p:cNvPr>
          <p:cNvSpPr txBox="1"/>
          <p:nvPr/>
        </p:nvSpPr>
        <p:spPr>
          <a:xfrm>
            <a:off x="503954" y="4583651"/>
            <a:ext cx="165814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lt-LT" dirty="0"/>
              <a:t>Lapai yra natūralios saulės baterijos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8DFB08-8098-5098-2B41-0640A2FF0522}"/>
              </a:ext>
            </a:extLst>
          </p:cNvPr>
          <p:cNvSpPr/>
          <p:nvPr/>
        </p:nvSpPr>
        <p:spPr>
          <a:xfrm>
            <a:off x="2749096" y="3015560"/>
            <a:ext cx="1436234" cy="518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4EA6FC-AB6D-7E20-8EC4-C586CBD22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856" y="1435758"/>
            <a:ext cx="2734222" cy="1456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400" dirty="0"/>
              <a:t>Energijos</a:t>
            </a:r>
            <a:r>
              <a:rPr lang="en-US" sz="2400" dirty="0"/>
              <a:t> </a:t>
            </a:r>
            <a:r>
              <a:rPr lang="lt-LT" sz="2400" dirty="0"/>
              <a:t>virsmai</a:t>
            </a:r>
            <a:r>
              <a:rPr lang="en-US" sz="2400" dirty="0"/>
              <a:t> yra vienos </a:t>
            </a:r>
            <a:r>
              <a:rPr lang="en-US" sz="2400" dirty="0" err="1"/>
              <a:t>energijos</a:t>
            </a:r>
            <a:r>
              <a:rPr lang="en-US" sz="2400" dirty="0"/>
              <a:t> </a:t>
            </a:r>
            <a:r>
              <a:rPr lang="lt-LT" sz="2400" dirty="0" smtClean="0"/>
              <a:t>rūšies</a:t>
            </a:r>
            <a:r>
              <a:rPr lang="en-US" sz="2400" dirty="0" smtClean="0"/>
              <a:t> </a:t>
            </a:r>
            <a:r>
              <a:rPr lang="en-US" sz="2400" dirty="0"/>
              <a:t>pasikeitimas į kitą</a:t>
            </a:r>
            <a:r>
              <a:rPr lang="lt-LT" sz="2400" dirty="0"/>
              <a:t>.</a:t>
            </a:r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797929-C790-F7B9-EEAE-B1863AE1A5F7}"/>
              </a:ext>
            </a:extLst>
          </p:cNvPr>
          <p:cNvSpPr/>
          <p:nvPr/>
        </p:nvSpPr>
        <p:spPr>
          <a:xfrm>
            <a:off x="1564941" y="6442332"/>
            <a:ext cx="130629" cy="14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6FD7A8-3D28-8884-4190-AF2D3E31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68745"/>
            <a:ext cx="5512862" cy="1193904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473D61-D685-CC8E-08F2-1FF24E8BC145}"/>
              </a:ext>
            </a:extLst>
          </p:cNvPr>
          <p:cNvCxnSpPr/>
          <p:nvPr/>
        </p:nvCxnSpPr>
        <p:spPr>
          <a:xfrm>
            <a:off x="6095999" y="1368745"/>
            <a:ext cx="55128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B4F7C1A-4ECF-EF38-00D1-DF2C24251B21}"/>
              </a:ext>
            </a:extLst>
          </p:cNvPr>
          <p:cNvSpPr txBox="1"/>
          <p:nvPr/>
        </p:nvSpPr>
        <p:spPr>
          <a:xfrm>
            <a:off x="7986934" y="2411071"/>
            <a:ext cx="18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Cheminė energija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C1A540-6864-FB08-D4B0-AD72E756C351}"/>
              </a:ext>
            </a:extLst>
          </p:cNvPr>
          <p:cNvSpPr txBox="1"/>
          <p:nvPr/>
        </p:nvSpPr>
        <p:spPr>
          <a:xfrm>
            <a:off x="6095999" y="2415716"/>
            <a:ext cx="159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Saulės energija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579CB4-EA44-4E5A-2D0A-CFEA00E83B48}"/>
              </a:ext>
            </a:extLst>
          </p:cNvPr>
          <p:cNvSpPr txBox="1"/>
          <p:nvPr/>
        </p:nvSpPr>
        <p:spPr>
          <a:xfrm>
            <a:off x="10024501" y="2415729"/>
            <a:ext cx="177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Kinetinė energija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26A2-CE40-C1CA-0DAC-1A3847C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lt-LT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Rezultatų analizė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306BFB-27DE-0313-B566-9B63286824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490692"/>
              </p:ext>
            </p:extLst>
          </p:nvPr>
        </p:nvGraphicFramePr>
        <p:xfrm>
          <a:off x="838198" y="1384183"/>
          <a:ext cx="10515600" cy="496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30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10EE47C-C058-1686-5135-B0AFAB6EE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059676"/>
              </p:ext>
            </p:extLst>
          </p:nvPr>
        </p:nvGraphicFramePr>
        <p:xfrm>
          <a:off x="575096" y="421648"/>
          <a:ext cx="11041808" cy="6014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69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90" y="224096"/>
            <a:ext cx="9069432" cy="630835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84" y="6032762"/>
            <a:ext cx="5230761" cy="6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B0EB2-FC6B-E8A8-608C-A71B967C0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466252"/>
              </p:ext>
            </p:extLst>
          </p:nvPr>
        </p:nvGraphicFramePr>
        <p:xfrm>
          <a:off x="759640" y="234840"/>
          <a:ext cx="10672719" cy="6388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57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C3EB-1D40-50A3-F8C8-B28F3D26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sz="5500" dirty="0"/>
              <a:t>Išvados</a:t>
            </a:r>
            <a:endParaRPr lang="en-US" sz="5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64BF-76DE-D928-148D-C867CBDD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956159"/>
            <a:ext cx="11186652" cy="4642999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lt-LT" sz="3400" dirty="0"/>
              <a:t>Nustatėme įvairių produktų energetinę vertę, apskaičiuota vertė mažesnė nei teorinė dėl paklaidų, šilumos energijos nuostolių.</a:t>
            </a:r>
          </a:p>
          <a:p>
            <a:pPr marL="514350" lvl="0" indent="-514350">
              <a:buFont typeface="+mj-lt"/>
              <a:buAutoNum type="arabicPeriod"/>
            </a:pPr>
            <a:endParaRPr lang="lt-LT" sz="3400" dirty="0"/>
          </a:p>
          <a:p>
            <a:pPr marL="514350" lvl="0" indent="-514350">
              <a:buFont typeface="+mj-lt"/>
              <a:buAutoNum type="arabicPeriod"/>
            </a:pPr>
            <a:r>
              <a:rPr lang="lt-LT" sz="3400" dirty="0"/>
              <a:t>Suskaičiavome, kad didžiausia santykinė paklaida buvo 95.75 % (vanilinių </a:t>
            </a:r>
            <a:r>
              <a:rPr lang="lt-LT" sz="3400" dirty="0" err="1"/>
              <a:t>džiūvesėlių</a:t>
            </a:r>
            <a:r>
              <a:rPr lang="lt-LT" sz="3400" dirty="0"/>
              <a:t>), o mažiausia santykinė paklaida buvo 47.1 % (kukurūzų spragėsių).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9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C3EB-1D40-50A3-F8C8-B28F3D26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lt-LT" sz="5500" dirty="0"/>
              <a:t>Išvados</a:t>
            </a:r>
            <a:endParaRPr lang="en-US" sz="5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64BF-76DE-D928-148D-C867CBDD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06" y="1325563"/>
            <a:ext cx="11393130" cy="571791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lt-LT" sz="3400" dirty="0"/>
              <a:t>3.  Paklaidos atsirado dėl:</a:t>
            </a:r>
          </a:p>
          <a:p>
            <a:pPr marL="914400" lvl="1" indent="-457200">
              <a:buFont typeface="+mj-lt"/>
              <a:buAutoNum type="arabicParenR"/>
            </a:pPr>
            <a:r>
              <a:rPr lang="lt-LT" sz="3400" dirty="0"/>
              <a:t>Matavimo prietaisų paklaida: termometro (± 0.05 ᵒC), svarstyklių (± 0.05 g).</a:t>
            </a:r>
          </a:p>
          <a:p>
            <a:pPr marL="914400" lvl="1" indent="-457200" fontAlgn="base">
              <a:buFont typeface="+mj-lt"/>
              <a:buAutoNum type="arabicParenR"/>
            </a:pPr>
            <a:r>
              <a:rPr lang="lt-LT" sz="3400" dirty="0"/>
              <a:t>Mėgintuvėlis ir jį laikantis  metalinis laikiklis sugeria dalį išskirtos šiluminės energijos.</a:t>
            </a:r>
          </a:p>
          <a:p>
            <a:pPr marL="914400" lvl="1" indent="-457200" fontAlgn="base">
              <a:buFont typeface="+mj-lt"/>
              <a:buAutoNum type="arabicParenR"/>
            </a:pPr>
            <a:r>
              <a:rPr lang="lt-LT" sz="3400" dirty="0"/>
              <a:t>Liepsna juda, netolygiai šildo mėgintuvėlį.</a:t>
            </a:r>
          </a:p>
          <a:p>
            <a:pPr marL="914400" lvl="1" indent="-457200" fontAlgn="base">
              <a:buFont typeface="+mj-lt"/>
              <a:buAutoNum type="arabicParenR"/>
            </a:pPr>
            <a:r>
              <a:rPr lang="lt-LT" sz="3400" dirty="0"/>
              <a:t>Vanduo vėsta, tai ypač pasijaučia bandymuose, kai degė lėtai arba nustojo degti.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Naudoti tikslesnes svarstykles, kurios galėtų išmatuoti nesudegusio maisto produkto masę.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C3EB-1D40-50A3-F8C8-B28F3D26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5500" dirty="0"/>
              <a:t>Išvados</a:t>
            </a:r>
            <a:endParaRPr lang="en-US" sz="5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64BF-76DE-D928-148D-C867CBDD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35" y="1140082"/>
            <a:ext cx="11393130" cy="5717918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lt-LT" sz="3400" dirty="0"/>
              <a:t>4.  Padidinti tikslumą galima: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Mėgintuvėlį izoliuoti kalorimetru, kad neprarastų šiluminės energijos.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Norint nustatyti tikslesnę temperatūrą, naudoti skaitmeninį termometrą.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Neleisti susidaryti suodžiams, nes jie nepraleidžia šilumos.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Maistinių medžiagų naudoti tikslią, vienodą masę.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Atlikti daugiau bandymų, nes buvo labai skirtingi rezultatai.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Geriau įtvirtinti medžiagą ant adatėlės, kad produktas nejudėtų ir visa šiluma tektų vandeniui.</a:t>
            </a:r>
          </a:p>
          <a:p>
            <a:pPr marL="971550" lvl="1" indent="-514350">
              <a:buFont typeface="+mj-lt"/>
              <a:buAutoNum type="arabicParenR"/>
            </a:pPr>
            <a:r>
              <a:rPr lang="lt-LT" sz="3400" dirty="0"/>
              <a:t>Naudoti tikslesnes svarstykles, kurios galėtų išmatuoti nesudegusio maisto produkto masę.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10B83-E550-D288-CA13-CDB73D98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lt-LT" dirty="0" smtClean="0"/>
              <a:t>Testas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9F8F-F1D2-4692-22D7-AF53FCB7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91AA2-FE5C-3830-2DB9-CBAA1B21C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6899031" cy="4351338"/>
          </a:xfrm>
        </p:spPr>
        <p:txBody>
          <a:bodyPr/>
          <a:lstStyle/>
          <a:p>
            <a:pPr marL="0" indent="0">
              <a:buNone/>
            </a:pPr>
            <a:r>
              <a:rPr lang="lt-LT" b="0" i="0" dirty="0" smtClean="0">
                <a:effectLst/>
                <a:cs typeface="Calibri Light" panose="020F0302020204030204" pitchFamily="34" charset="0"/>
              </a:rPr>
              <a:t>Kiek </a:t>
            </a:r>
            <a:r>
              <a:rPr lang="lt-LT" b="0" i="0" dirty="0">
                <a:effectLst/>
                <a:cs typeface="Calibri Light" panose="020F0302020204030204" pitchFamily="34" charset="0"/>
              </a:rPr>
              <a:t>procentų žmogaus organizmo energijos yra naudojama maisto virškinimui? </a:t>
            </a:r>
            <a:endParaRPr lang="en-US" b="0" i="0" dirty="0">
              <a:effectLst/>
              <a:cs typeface="Calibri Light" panose="020F03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 Light" panose="020F0302020204030204" pitchFamily="34" charset="0"/>
              </a:rPr>
              <a:t>60% </a:t>
            </a:r>
            <a:endParaRPr lang="en-US" dirty="0">
              <a:cs typeface="Calibri Light" panose="020F03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 Light" panose="020F0302020204030204" pitchFamily="34" charset="0"/>
              </a:rPr>
              <a:t>30% </a:t>
            </a:r>
            <a:endParaRPr lang="en-US" dirty="0">
              <a:cs typeface="Calibri Light" panose="020F03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 Light" panose="020F0302020204030204" pitchFamily="34" charset="0"/>
              </a:rPr>
              <a:t>10% </a:t>
            </a: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 Light" panose="020F0302020204030204" pitchFamily="34" charset="0"/>
              </a:rPr>
              <a:t>90%</a:t>
            </a:r>
            <a:endParaRPr lang="en-US" dirty="0">
              <a:cs typeface="Calibri Light" panose="020F0302020204030204" pitchFamily="34" charset="0"/>
            </a:endParaRPr>
          </a:p>
        </p:txBody>
      </p:sp>
      <p:pic>
        <p:nvPicPr>
          <p:cNvPr id="1026" name="Picture 2" descr="How Long Does It Take to Digest Food – Cleveland Clinic">
            <a:extLst>
              <a:ext uri="{FF2B5EF4-FFF2-40B4-BE49-F238E27FC236}">
                <a16:creationId xmlns:a16="http://schemas.microsoft.com/office/drawing/2014/main" id="{63C70EBC-06C9-194A-DFE4-966A9E98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48" y="2545320"/>
            <a:ext cx="4807101" cy="31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1347" y="3604746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cs typeface="Calibri Light" panose="020F0302020204030204" pitchFamily="34" charset="0"/>
              </a:rPr>
              <a:t>(Teisingas atsakymas) </a:t>
            </a:r>
            <a:endParaRPr lang="en-US" sz="2800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3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3F9C-5372-DF68-586A-4920EF09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4A5B2-8847-A003-F84E-3189AE299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402355" cy="4351338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 smtClean="0">
                <a:effectLst/>
              </a:rPr>
              <a:t>K</a:t>
            </a:r>
            <a:r>
              <a:rPr lang="lt-LT" dirty="0" err="1" smtClean="0"/>
              <a:t>oks</a:t>
            </a:r>
            <a:r>
              <a:rPr lang="en-US" b="0" i="0" dirty="0" smtClean="0">
                <a:effectLst/>
              </a:rPr>
              <a:t> </a:t>
            </a:r>
            <a:r>
              <a:rPr lang="lt-LT" b="0" i="0" dirty="0" smtClean="0">
                <a:effectLst/>
              </a:rPr>
              <a:t>yra energijos fizikinis </a:t>
            </a:r>
            <a:r>
              <a:rPr lang="en-US" b="0" i="0" dirty="0" err="1" smtClean="0">
                <a:effectLst/>
              </a:rPr>
              <a:t>matavimo</a:t>
            </a:r>
            <a:r>
              <a:rPr lang="en-US" b="0" i="0" dirty="0" smtClean="0">
                <a:effectLst/>
              </a:rPr>
              <a:t> </a:t>
            </a:r>
            <a:r>
              <a:rPr lang="en-US" dirty="0" err="1" smtClean="0"/>
              <a:t>vienetas</a:t>
            </a:r>
            <a:r>
              <a:rPr lang="lt-LT" dirty="0"/>
              <a:t>?</a:t>
            </a:r>
            <a:r>
              <a:rPr lang="lt-LT" b="0" i="0" dirty="0" smtClean="0">
                <a:effectLst/>
              </a:rPr>
              <a:t> </a:t>
            </a:r>
            <a:r>
              <a:rPr lang="en-US" b="0" i="0" dirty="0" smtClean="0">
                <a:effectLst/>
              </a:rPr>
              <a:t>  </a:t>
            </a:r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 smtClean="0">
                <a:effectLst/>
              </a:rPr>
              <a:t>Vatas</a:t>
            </a: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 smtClean="0">
                <a:effectLst/>
              </a:rPr>
              <a:t>Kalorija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Džaulis</a:t>
            </a:r>
            <a:r>
              <a:rPr lang="en-US" b="0" i="0" dirty="0">
                <a:effectLst/>
              </a:rPr>
              <a:t> </a:t>
            </a:r>
            <a:endParaRPr lang="lt-LT" b="0" i="0" dirty="0">
              <a:effectLst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Kilogramas</a:t>
            </a:r>
            <a:endParaRPr lang="en-US" dirty="0"/>
          </a:p>
        </p:txBody>
      </p:sp>
      <p:pic>
        <p:nvPicPr>
          <p:cNvPr id="2050" name="Picture 2" descr="What is energy?">
            <a:extLst>
              <a:ext uri="{FF2B5EF4-FFF2-40B4-BE49-F238E27FC236}">
                <a16:creationId xmlns:a16="http://schemas.microsoft.com/office/drawing/2014/main" id="{D6C5F6D8-9CF4-D8F7-C997-B8BF7998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77" y="2247939"/>
            <a:ext cx="4355096" cy="290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0603" y="3604747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latin typeface="Calibri" panose="020F0502020204030204" pitchFamily="34" charset="0"/>
                <a:cs typeface="Calibri" panose="020F0502020204030204" pitchFamily="34" charset="0"/>
              </a:rPr>
              <a:t>(Teisingas atsakymas)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8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Degimas</a:t>
            </a:r>
            <a:endParaRPr lang="lt-L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1A5E-5E0C-4FD3-5662-B4A01A13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5" y="2144158"/>
            <a:ext cx="70073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Kurą įkaitinus iki užsidegimo temperatūros, </a:t>
            </a:r>
            <a:r>
              <a:rPr lang="lt-LT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ryšiai tarp jį sudarančių dalelių nutrūksta.</a:t>
            </a:r>
          </a:p>
          <a:p>
            <a:pPr marL="0" indent="0">
              <a:buNone/>
            </a:pPr>
            <a:endParaRPr lang="lt-LT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Degimas </a:t>
            </a:r>
            <a:r>
              <a:rPr lang="lt-L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oksidacijos reakcija, kurios metu </a:t>
            </a:r>
            <a:r>
              <a:rPr lang="lt-LT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degios medžiagos atomai susijungia su ore esančio deguonies atomais.</a:t>
            </a:r>
          </a:p>
          <a:p>
            <a:pPr marL="0" indent="0">
              <a:buNone/>
            </a:pPr>
            <a:endParaRPr lang="lt-LT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Dėl </a:t>
            </a:r>
            <a:r>
              <a:rPr lang="lt-L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 </a:t>
            </a:r>
            <a:r>
              <a:rPr lang="lt-LT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išsiskiria šiluma, kurią žmogus panaudoja savo reikmėms.  </a:t>
            </a:r>
            <a:endParaRPr lang="en-US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51" y="2011680"/>
            <a:ext cx="4491217" cy="43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94EA-85F5-4314-9B3E-B76EBA05E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8662A-B1B5-8967-5E2E-E8325F2A6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b="0" i="0" dirty="0" smtClean="0">
                <a:effectLst/>
                <a:cs typeface="Calibri" panose="020F0502020204030204" pitchFamily="34" charset="0"/>
              </a:rPr>
              <a:t>Kokia </a:t>
            </a:r>
            <a:r>
              <a:rPr lang="lt-LT" b="0" i="0" dirty="0">
                <a:effectLst/>
                <a:cs typeface="Calibri" panose="020F0502020204030204" pitchFamily="34" charset="0"/>
              </a:rPr>
              <a:t>yra 1 kalorijos vertė džauliais?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1 J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4,19 J </a:t>
            </a: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9,3 kcal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1000 J</a:t>
            </a: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3074" name="Picture 2" descr="How Many Calories Should You Eat Per Day?">
            <a:extLst>
              <a:ext uri="{FF2B5EF4-FFF2-40B4-BE49-F238E27FC236}">
                <a16:creationId xmlns:a16="http://schemas.microsoft.com/office/drawing/2014/main" id="{2764B50E-166E-2A81-8394-690E5DC4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17" y="2165259"/>
            <a:ext cx="4526281" cy="308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668" y="2818416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cs typeface="Calibri" panose="020F0502020204030204" pitchFamily="34" charset="0"/>
              </a:rPr>
              <a:t>(Teisingas atsakymas) 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95360" y="3849189"/>
            <a:ext cx="12627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t-LT" sz="2400" dirty="0" smtClean="0"/>
              <a:t>Kalorijos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22756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AE6F-8F7F-63AA-08EA-3059CFD0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F61D7-7BEE-A679-29F4-91B9AFEE2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b="0" i="0" dirty="0" smtClean="0">
                <a:effectLst/>
                <a:cs typeface="Calibri" panose="020F0502020204030204" pitchFamily="34" charset="0"/>
              </a:rPr>
              <a:t>Kiek </a:t>
            </a:r>
            <a:r>
              <a:rPr lang="lt-LT" b="0" i="0" dirty="0">
                <a:effectLst/>
                <a:cs typeface="Calibri" panose="020F0502020204030204" pitchFamily="34" charset="0"/>
              </a:rPr>
              <a:t>kilokalorijų yra 1 </a:t>
            </a:r>
            <a:r>
              <a:rPr lang="lt-LT" b="0" i="0" dirty="0" smtClean="0">
                <a:effectLst/>
                <a:cs typeface="Calibri" panose="020F0502020204030204" pitchFamily="34" charset="0"/>
              </a:rPr>
              <a:t>grame </a:t>
            </a:r>
            <a:r>
              <a:rPr lang="lt-LT" b="0" i="0" dirty="0">
                <a:effectLst/>
                <a:cs typeface="Calibri" panose="020F0502020204030204" pitchFamily="34" charset="0"/>
              </a:rPr>
              <a:t>riebalų?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4,1 kcal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9,3 kcal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1 kcal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0,1 kcal</a:t>
            </a: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4102" name="Picture 6" descr="How to Make Homemade French Fries">
            <a:extLst>
              <a:ext uri="{FF2B5EF4-FFF2-40B4-BE49-F238E27FC236}">
                <a16:creationId xmlns:a16="http://schemas.microsoft.com/office/drawing/2014/main" id="{BC6B330F-0CFA-6662-E2F7-100225E6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62" y="2564379"/>
            <a:ext cx="4310744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3493" y="3813283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cs typeface="Calibri" panose="020F0502020204030204" pitchFamily="34" charset="0"/>
              </a:rPr>
              <a:t>(Teisingas atsakymas) </a:t>
            </a:r>
            <a:endParaRPr lang="en-US" sz="2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7322-95F3-A592-9D60-A0050A14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5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0829-5AB8-9FED-B6E0-EFF5DE1A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10" y="1825625"/>
            <a:ext cx="8118087" cy="4351338"/>
          </a:xfrm>
        </p:spPr>
        <p:txBody>
          <a:bodyPr/>
          <a:lstStyle/>
          <a:p>
            <a:pPr marL="0" indent="0">
              <a:buNone/>
            </a:pPr>
            <a:r>
              <a:rPr lang="lt-LT" b="0" i="0" dirty="0" smtClean="0">
                <a:effectLst/>
                <a:cs typeface="Calibri" panose="020F0502020204030204" pitchFamily="34" charset="0"/>
              </a:rPr>
              <a:t>Kokia </a:t>
            </a:r>
            <a:r>
              <a:rPr lang="lt-LT" b="0" i="0" dirty="0">
                <a:effectLst/>
                <a:cs typeface="Calibri" panose="020F0502020204030204" pitchFamily="34" charset="0"/>
              </a:rPr>
              <a:t>yra saulės energijos naudojimo prasmė gyvų organizmų ir ekosistemų veikloje?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Pagaminti anglies dioksidą ir vandenį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Gaminti organines medžiagas</a:t>
            </a: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Skleisti energiją kiekvienam žingsniui 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  <a:cs typeface="Calibri" panose="020F0502020204030204" pitchFamily="34" charset="0"/>
              </a:rPr>
              <a:t>Sunaikinti energiją</a:t>
            </a: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5122" name="Picture 2" descr="Overview | Sun – NASA Solar System Exploration">
            <a:extLst>
              <a:ext uri="{FF2B5EF4-FFF2-40B4-BE49-F238E27FC236}">
                <a16:creationId xmlns:a16="http://schemas.microsoft.com/office/drawing/2014/main" id="{4D2DF44A-FBA7-2FAA-CE8C-B4819A20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441" y="3764653"/>
            <a:ext cx="2818882" cy="26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3173965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cs typeface="Calibri" panose="020F0502020204030204" pitchFamily="34" charset="0"/>
              </a:rPr>
              <a:t>(Teisingas atsakymas) </a:t>
            </a:r>
            <a:endParaRPr lang="en-US" sz="2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D9E0-2E60-248E-23D0-B7C7D7DB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6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2195-BABC-CCBF-99FD-497D392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44" y="1753685"/>
            <a:ext cx="8473751" cy="4351338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Kaip organizmai paverčia maistą į energijos atsargas?</a:t>
            </a:r>
            <a:endParaRPr lang="en-US" dirty="0"/>
          </a:p>
          <a:p>
            <a:pPr marL="514350" indent="-514350">
              <a:buAutoNum type="alphaLcParenR"/>
            </a:pPr>
            <a:r>
              <a:rPr lang="lt-LT" dirty="0"/>
              <a:t>Maistas yra tiesiog saugomas kaip medžiaga</a:t>
            </a:r>
            <a:endParaRPr lang="en-US" dirty="0"/>
          </a:p>
          <a:p>
            <a:pPr marL="514350" indent="-514350">
              <a:buAutoNum type="alphaLcParenR"/>
            </a:pPr>
            <a:r>
              <a:rPr lang="lt-LT" dirty="0"/>
              <a:t>Maistas skrandyje ir žarnyne suskaidomas, išsiskiria maistingosios medžiagos, kurios absorbuojamos į kraują ir paskirstomos ląstelėms</a:t>
            </a:r>
            <a:endParaRPr lang="en-US" dirty="0"/>
          </a:p>
          <a:p>
            <a:pPr marL="514350" indent="-514350">
              <a:buAutoNum type="alphaLcParenR"/>
            </a:pPr>
            <a:r>
              <a:rPr lang="lt-LT" dirty="0"/>
              <a:t>Ląstelės naudoja gliukozę ir riebiąsias rūgštis kaip degalus, reikalingus </a:t>
            </a:r>
            <a:r>
              <a:rPr lang="lt-LT" dirty="0" smtClean="0"/>
              <a:t>energijai </a:t>
            </a:r>
            <a:r>
              <a:rPr lang="lt-LT" dirty="0"/>
              <a:t>gauti</a:t>
            </a:r>
            <a:r>
              <a:rPr lang="en-US" dirty="0"/>
              <a:t> </a:t>
            </a:r>
            <a:endParaRPr lang="lt-LT" dirty="0"/>
          </a:p>
          <a:p>
            <a:pPr marL="514350" indent="-514350">
              <a:buAutoNum type="alphaLcParenR"/>
            </a:pPr>
            <a:r>
              <a:rPr lang="lt-LT" dirty="0"/>
              <a:t>Organizmai paverčia maistą į energiją tiesiog laikydami jį savo organizmuose</a:t>
            </a:r>
            <a:endParaRPr lang="en-US" dirty="0"/>
          </a:p>
        </p:txBody>
      </p:sp>
      <p:pic>
        <p:nvPicPr>
          <p:cNvPr id="6146" name="Picture 2" descr="Can Certain Foods Give You More Energy?">
            <a:extLst>
              <a:ext uri="{FF2B5EF4-FFF2-40B4-BE49-F238E27FC236}">
                <a16:creationId xmlns:a16="http://schemas.microsoft.com/office/drawing/2014/main" id="{83DE4F36-C11F-83C4-E8ED-3ECA2BCD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0927" y="2520999"/>
            <a:ext cx="4591844" cy="25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464335"/>
            <a:ext cx="3933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/>
              <a:t>(Teisingas </a:t>
            </a:r>
            <a:r>
              <a:rPr lang="lt-LT" sz="2200" dirty="0"/>
              <a:t>atsakymas</a:t>
            </a:r>
            <a:r>
              <a:rPr lang="lt-LT" sz="2000" dirty="0"/>
              <a:t>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69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2094-8850-F3A4-354C-C72CB132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7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951F-73A5-B124-0E5E-83C8D7F1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938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b="0" i="0" dirty="0" smtClean="0">
                <a:effectLst/>
              </a:rPr>
              <a:t>Kodėl </a:t>
            </a:r>
            <a:r>
              <a:rPr lang="lt-LT" b="0" i="0" dirty="0">
                <a:effectLst/>
              </a:rPr>
              <a:t>beveik visos Žemėje vartojamos energijos pradinis šaltinis yra Saulė? </a:t>
            </a:r>
            <a:endParaRPr lang="en-US" b="0" i="0" dirty="0">
              <a:effectLst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</a:rPr>
              <a:t>Saulė yra nemokama ir lengvai prieinama</a:t>
            </a:r>
            <a:endParaRPr lang="en-US" b="0" i="0" dirty="0">
              <a:effectLst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</a:rPr>
              <a:t>Saulės energija yra nešvaria ir neveikia aplinkos gerovės </a:t>
            </a:r>
            <a:endParaRPr lang="en-US" b="0" i="0" dirty="0">
              <a:effectLst/>
            </a:endParaRPr>
          </a:p>
          <a:p>
            <a:pPr marL="514350" indent="-514350">
              <a:buAutoNum type="alphaLcParenR"/>
            </a:pPr>
            <a:r>
              <a:rPr lang="lt-LT" b="0" i="0" dirty="0">
                <a:effectLst/>
              </a:rPr>
              <a:t>Saulė yra vienintelis energijos šaltinis, esantis Žemėje</a:t>
            </a:r>
            <a:r>
              <a:rPr lang="en-US" b="0" i="0" dirty="0">
                <a:effectLst/>
              </a:rPr>
              <a:t> </a:t>
            </a:r>
          </a:p>
          <a:p>
            <a:pPr marL="514350" indent="-514350">
              <a:buAutoNum type="alphaLcParenR"/>
            </a:pPr>
            <a:r>
              <a:rPr lang="lt-LT" dirty="0"/>
              <a:t>Saulė yra pagrindinis organizmų ir ekosistemų energijos šaltinis</a:t>
            </a:r>
          </a:p>
        </p:txBody>
      </p:sp>
      <p:pic>
        <p:nvPicPr>
          <p:cNvPr id="7170" name="Picture 2" descr="Cute Flat Sun Icon Stock Illustration - Download Image Now - Sun, Sunlight,  Icon - iStock">
            <a:extLst>
              <a:ext uri="{FF2B5EF4-FFF2-40B4-BE49-F238E27FC236}">
                <a16:creationId xmlns:a16="http://schemas.microsoft.com/office/drawing/2014/main" id="{1F92776C-BCB1-D489-F1BD-AF2962B8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87" y="2323630"/>
            <a:ext cx="3504198" cy="33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1902" y="5417347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(Teisingas atsakymas)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30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B676-0F4F-4F70-CEC9-138272EF9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8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D64EF-CC15-5B00-86DD-99F2E0185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53" y="18036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 err="1" smtClean="0">
                <a:effectLst/>
              </a:rPr>
              <a:t>Koks</a:t>
            </a:r>
            <a:r>
              <a:rPr lang="en-US" b="0" i="0" dirty="0" smtClean="0">
                <a:effectLst/>
              </a:rPr>
              <a:t> </a:t>
            </a:r>
            <a:r>
              <a:rPr lang="en-US" b="0" i="0" dirty="0" err="1">
                <a:effectLst/>
              </a:rPr>
              <a:t>yra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degimo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pagrindinis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komponentas</a:t>
            </a:r>
            <a:r>
              <a:rPr lang="en-US" b="0" i="0" dirty="0">
                <a:effectLst/>
              </a:rPr>
              <a:t>? </a:t>
            </a:r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Degi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medžiaga</a:t>
            </a:r>
            <a:r>
              <a:rPr lang="en-US" b="0" i="0" dirty="0">
                <a:effectLst/>
              </a:rPr>
              <a:t> 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Deguonis</a:t>
            </a:r>
            <a:endParaRPr lang="en-US" b="0" i="0" dirty="0">
              <a:effectLst/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Uždegimo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šaltinis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b="0" i="0" dirty="0" err="1">
                <a:effectLst/>
              </a:rPr>
              <a:t>Visi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aukščiau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išvardinti</a:t>
            </a:r>
            <a:endParaRPr lang="en-US" dirty="0"/>
          </a:p>
        </p:txBody>
      </p:sp>
      <p:pic>
        <p:nvPicPr>
          <p:cNvPr id="8194" name="Picture 2" descr="3 Things a Fire Needs - Frontier Fire Protection">
            <a:extLst>
              <a:ext uri="{FF2B5EF4-FFF2-40B4-BE49-F238E27FC236}">
                <a16:creationId xmlns:a16="http://schemas.microsoft.com/office/drawing/2014/main" id="{B5C9389E-E0C8-8174-A6C5-3B969CD1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47" y="3020713"/>
            <a:ext cx="4338225" cy="28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4233" y="2759103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(Teisingas atsakymas)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5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1C7C-D1D9-279C-DD06-4FE2F731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9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0A19D-6973-6D95-7697-884D041B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6127" cy="4351338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Kokie yra trys š</a:t>
            </a:r>
            <a:r>
              <a:rPr lang="en-US" dirty="0" err="1"/>
              <a:t>ilumos</a:t>
            </a:r>
            <a:r>
              <a:rPr lang="en-US" dirty="0"/>
              <a:t> </a:t>
            </a:r>
            <a:r>
              <a:rPr lang="en-US" dirty="0" err="1"/>
              <a:t>perdavimo</a:t>
            </a:r>
            <a:r>
              <a:rPr lang="en-US" dirty="0"/>
              <a:t> b</a:t>
            </a:r>
            <a:r>
              <a:rPr lang="lt-LT" dirty="0"/>
              <a:t>ū</a:t>
            </a:r>
            <a:r>
              <a:rPr lang="en-US" dirty="0" err="1"/>
              <a:t>dai</a:t>
            </a:r>
            <a:r>
              <a:rPr lang="lt-LT" dirty="0"/>
              <a:t>?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lt-LT" dirty="0"/>
              <a:t>Kondensacija, sublimacija, difuzija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 err="1"/>
              <a:t>Konvekcija</a:t>
            </a:r>
            <a:r>
              <a:rPr lang="en-US" dirty="0"/>
              <a:t>, </a:t>
            </a:r>
            <a:r>
              <a:rPr lang="en-US" dirty="0" err="1"/>
              <a:t>šilumos</a:t>
            </a:r>
            <a:r>
              <a:rPr lang="en-US" dirty="0"/>
              <a:t> </a:t>
            </a:r>
            <a:r>
              <a:rPr lang="en-US" dirty="0" err="1"/>
              <a:t>laidumas</a:t>
            </a:r>
            <a:r>
              <a:rPr lang="en-US" dirty="0"/>
              <a:t>, </a:t>
            </a:r>
            <a:r>
              <a:rPr lang="en-US" dirty="0" err="1"/>
              <a:t>šiluminis</a:t>
            </a:r>
            <a:r>
              <a:rPr lang="en-US" dirty="0"/>
              <a:t> </a:t>
            </a:r>
            <a:r>
              <a:rPr lang="en-US" dirty="0" err="1"/>
              <a:t>spinduliavimas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lt-LT" dirty="0"/>
              <a:t>Elektros srovė, magnetinis laukas, gravitacija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lt-LT" dirty="0"/>
              <a:t>Temperatūros svyravimai, slėgio pokyčiai, jūros srovės</a:t>
            </a:r>
            <a:endParaRPr lang="en-US" dirty="0"/>
          </a:p>
        </p:txBody>
      </p:sp>
      <p:pic>
        <p:nvPicPr>
          <p:cNvPr id="9218" name="Picture 2" descr="No relief in sight from sweltering heat across North Texas | KERA News">
            <a:extLst>
              <a:ext uri="{FF2B5EF4-FFF2-40B4-BE49-F238E27FC236}">
                <a16:creationId xmlns:a16="http://schemas.microsoft.com/office/drawing/2014/main" id="{8AAD1427-9901-2051-B67F-E6FADAB8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90" y="2304661"/>
            <a:ext cx="4127730" cy="27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159" y="3225883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(Teisingas atsakymas)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612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E537-6231-5139-0922-F0253BCA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10 </a:t>
            </a:r>
            <a:r>
              <a:rPr lang="en-US" dirty="0" err="1"/>
              <a:t>klausimas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E693F-5733-0FF2-43E8-8ED673291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403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b="0" i="0" dirty="0" smtClean="0">
                <a:effectLst/>
              </a:rPr>
              <a:t>Savitoji šiluma – tai: </a:t>
            </a:r>
            <a:endParaRPr lang="en-US" b="0" i="0" dirty="0">
              <a:effectLst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b="0" i="0" dirty="0">
                <a:effectLst/>
              </a:rPr>
              <a:t>Šilumos kiekis, kurį gausime iš degimo proceso </a:t>
            </a:r>
            <a:endParaRPr lang="en-US" b="0" i="0" dirty="0">
              <a:effectLst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dirty="0"/>
              <a:t>Šilumos kiekis, </a:t>
            </a:r>
            <a:r>
              <a:rPr lang="lt-LT" dirty="0" smtClean="0"/>
              <a:t>kurio reikia </a:t>
            </a:r>
            <a:r>
              <a:rPr lang="lt-LT" dirty="0"/>
              <a:t>1 kg medžiagos temperatūrai pakelti vienu laipsniu celsijaus 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lt-LT" b="0" i="0" dirty="0">
                <a:effectLst/>
              </a:rPr>
              <a:t>Vidinės energijos kiekis, kurio kūnas netenka </a:t>
            </a:r>
            <a:r>
              <a:rPr lang="lt-LT" b="0" i="0" dirty="0" smtClean="0">
                <a:effectLst/>
              </a:rPr>
              <a:t>arba </a:t>
            </a:r>
            <a:r>
              <a:rPr lang="lt-LT" b="0" i="0" dirty="0">
                <a:effectLst/>
              </a:rPr>
              <a:t>kurį </a:t>
            </a:r>
            <a:r>
              <a:rPr lang="lt-LT" b="0" i="0" dirty="0" smtClean="0">
                <a:effectLst/>
              </a:rPr>
              <a:t>gauna </a:t>
            </a:r>
            <a:r>
              <a:rPr lang="lt-LT" b="0" i="0" dirty="0">
                <a:effectLst/>
              </a:rPr>
              <a:t>šilumos perdavimo būdu </a:t>
            </a:r>
            <a:endParaRPr lang="en-US" b="0" i="0" dirty="0">
              <a:effectLst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b="0" i="0" dirty="0">
                <a:effectLst/>
              </a:rPr>
              <a:t>Medžiagos kiekis, kuris dalyvauja degimo procese</a:t>
            </a:r>
            <a:endParaRPr lang="en-US" dirty="0"/>
          </a:p>
        </p:txBody>
      </p:sp>
      <p:pic>
        <p:nvPicPr>
          <p:cNvPr id="10242" name="Picture 2" descr="Fire Vector Isolated Stock Illustration - Download Image Now - Fire -  Natural Phenomenon, Flame, Emoticon - iStock">
            <a:extLst>
              <a:ext uri="{FF2B5EF4-FFF2-40B4-BE49-F238E27FC236}">
                <a16:creationId xmlns:a16="http://schemas.microsoft.com/office/drawing/2014/main" id="{6BC8B406-B1F3-3659-361F-8193FDC7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72" y="3445683"/>
            <a:ext cx="3329797" cy="33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26794" y="3310746"/>
            <a:ext cx="408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(Teisingas atsakymas)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33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Užduotis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4294967295"/>
          </p:nvPr>
        </p:nvSpPr>
        <p:spPr>
          <a:xfrm>
            <a:off x="1325880" y="1879845"/>
            <a:ext cx="10515600" cy="5541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Lentelėje yra pateiktas pietų gimnazijoje valgiaraščio pavyzdys.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graphicFrame>
        <p:nvGraphicFramePr>
          <p:cNvPr id="5" name="Lentelė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42171"/>
              </p:ext>
            </p:extLst>
          </p:nvPr>
        </p:nvGraphicFramePr>
        <p:xfrm>
          <a:off x="1990880" y="2913467"/>
          <a:ext cx="7594555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3175">
                  <a:extLst>
                    <a:ext uri="{9D8B030D-6E8A-4147-A177-3AD203B41FA5}">
                      <a16:colId xmlns:a16="http://schemas.microsoft.com/office/drawing/2014/main" val="107870100"/>
                    </a:ext>
                  </a:extLst>
                </a:gridCol>
                <a:gridCol w="1052881">
                  <a:extLst>
                    <a:ext uri="{9D8B030D-6E8A-4147-A177-3AD203B41FA5}">
                      <a16:colId xmlns:a16="http://schemas.microsoft.com/office/drawing/2014/main" val="1540912566"/>
                    </a:ext>
                  </a:extLst>
                </a:gridCol>
                <a:gridCol w="1458499">
                  <a:extLst>
                    <a:ext uri="{9D8B030D-6E8A-4147-A177-3AD203B41FA5}">
                      <a16:colId xmlns:a16="http://schemas.microsoft.com/office/drawing/2014/main" val="1835562787"/>
                    </a:ext>
                  </a:extLst>
                </a:gridCol>
              </a:tblGrid>
              <a:tr h="580622">
                <a:tc>
                  <a:txBody>
                    <a:bodyPr/>
                    <a:lstStyle/>
                    <a:p>
                      <a:r>
                        <a:rPr lang="lt-LT" dirty="0"/>
                        <a:t>Patiekalo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Išeiga,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Energetinė vertė,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84645"/>
                  </a:ext>
                </a:extLst>
              </a:tr>
              <a:tr h="580622">
                <a:tc>
                  <a:txBody>
                    <a:bodyPr/>
                    <a:lstStyle/>
                    <a:p>
                      <a:r>
                        <a:rPr lang="lt-LT" dirty="0"/>
                        <a:t>Daržovių</a:t>
                      </a:r>
                      <a:r>
                        <a:rPr lang="lt-LT" baseline="0" dirty="0"/>
                        <a:t> sriuba (brokoliai, žiediniai kopūstai, šparaginės pupelės)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172,55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56843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Grietinė (30 %)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57,60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1262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Vištienos kepsnys iš krosnies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207,72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14041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Virti ryžiai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198,75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0324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Morkų-salierų</a:t>
                      </a:r>
                      <a:r>
                        <a:rPr lang="lt-LT" baseline="0" dirty="0"/>
                        <a:t> salotos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102,59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33052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Švž.</a:t>
                      </a:r>
                      <a:r>
                        <a:rPr lang="en-US" dirty="0"/>
                        <a:t> </a:t>
                      </a:r>
                      <a:r>
                        <a:rPr lang="lt-LT" dirty="0"/>
                        <a:t>agurko</a:t>
                      </a:r>
                      <a:r>
                        <a:rPr lang="lt-LT" baseline="0" dirty="0"/>
                        <a:t> lazdelės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66710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Vanduo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115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0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61257" y="409003"/>
            <a:ext cx="11704319" cy="625305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lt-LT" dirty="0"/>
              <a:t>Nustatykite, kiek energijos </a:t>
            </a:r>
            <a:r>
              <a:rPr lang="lt-LT" dirty="0" smtClean="0"/>
              <a:t>(J) mokinys </a:t>
            </a:r>
            <a:r>
              <a:rPr lang="lt-LT" dirty="0"/>
              <a:t>gauna iš kiekvieno patiekalo?</a:t>
            </a:r>
          </a:p>
          <a:p>
            <a:pPr marL="514350" indent="-514350">
              <a:buAutoNum type="arabicPeriod"/>
            </a:pPr>
            <a:r>
              <a:rPr lang="lt-LT" dirty="0"/>
              <a:t>Kam lygi kiekvieno produkto savitoji degimo šiluma?</a:t>
            </a:r>
          </a:p>
          <a:p>
            <a:pPr marL="514350" indent="-514350">
              <a:buAutoNum type="arabicPeriod"/>
            </a:pPr>
            <a:r>
              <a:rPr lang="lt-LT" dirty="0"/>
              <a:t>Kurio patiekalo savitoji degimo šiluma artima sausų malkų savitajai šilumai</a:t>
            </a:r>
            <a:r>
              <a:rPr lang="lt-LT" dirty="0" smtClean="0"/>
              <a:t>?</a:t>
            </a:r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 smtClean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 smtClean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lt-LT" dirty="0"/>
              <a:t>Rekomenduojama 15-18 metų amžiaus vaikams paros energetinė norma yra 2400 kcal (mergaitėms), 2800 kcal (berniukams). Esant keturių kartų valgymo režimui, pietūs turi sudaryti iki 40 % energinės vertės. Ar pasiūlytas pietų valgiaraštis atitinka nurodytus reikalavimus?</a:t>
            </a:r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  <a:p>
            <a:pPr marL="514350" indent="-514350">
              <a:buAutoNum type="arabicPeriod"/>
            </a:pPr>
            <a:endParaRPr lang="lt-L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r="2236"/>
          <a:stretch/>
        </p:blipFill>
        <p:spPr bwMode="auto">
          <a:xfrm>
            <a:off x="5435056" y="1966408"/>
            <a:ext cx="5554607" cy="294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6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A110-0EAE-1378-D0F3-835325189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Savitoji kuro degimo šiluma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A59A7-9D8F-A451-F9A1-B69C7BD4F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059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t-LT" b="0" i="0" dirty="0" smtClean="0">
                <a:solidFill>
                  <a:srgbClr val="000000"/>
                </a:solidFill>
                <a:effectLst/>
              </a:rPr>
              <a:t>Šilumos </a:t>
            </a:r>
            <a:r>
              <a:rPr lang="lt-LT" b="0" i="0" dirty="0">
                <a:solidFill>
                  <a:srgbClr val="000000"/>
                </a:solidFill>
                <a:effectLst/>
              </a:rPr>
              <a:t>kiekis, išsiskiriantis visiškai sudegus </a:t>
            </a:r>
            <a:r>
              <a:rPr lang="en-US" dirty="0">
                <a:solidFill>
                  <a:srgbClr val="000000"/>
                </a:solidFill>
              </a:rPr>
              <a:t>1 kg </a:t>
            </a:r>
            <a:r>
              <a:rPr lang="lt-LT" b="0" i="0" dirty="0" smtClean="0">
                <a:solidFill>
                  <a:srgbClr val="000000"/>
                </a:solidFill>
                <a:effectLst/>
              </a:rPr>
              <a:t>kietojo</a:t>
            </a:r>
            <a:r>
              <a:rPr lang="lt-LT" b="0" i="0" dirty="0">
                <a:solidFill>
                  <a:srgbClr val="000000"/>
                </a:solidFill>
                <a:effectLst/>
              </a:rPr>
              <a:t>, skystojo ar dujinio </a:t>
            </a:r>
            <a:r>
              <a:rPr lang="lt-LT" b="0" i="0" dirty="0" smtClean="0">
                <a:solidFill>
                  <a:srgbClr val="000000"/>
                </a:solidFill>
                <a:effectLst/>
              </a:rPr>
              <a:t>kuro.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E0EDF6-0F36-358F-7D0A-E90AB621BE47}"/>
                  </a:ext>
                </a:extLst>
              </p:cNvPr>
              <p:cNvSpPr txBox="1"/>
              <p:nvPr/>
            </p:nvSpPr>
            <p:spPr>
              <a:xfrm>
                <a:off x="8391231" y="3246015"/>
                <a:ext cx="1846116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t-LT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lt-L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t-LT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t-LT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lt-LT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E0EDF6-0F36-358F-7D0A-E90AB621B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231" y="3246015"/>
                <a:ext cx="1846116" cy="11330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30CC9B-F260-9A0C-BAD2-52C5A6AE80C8}"/>
                  </a:ext>
                </a:extLst>
              </p:cNvPr>
              <p:cNvSpPr txBox="1"/>
              <p:nvPr/>
            </p:nvSpPr>
            <p:spPr>
              <a:xfrm>
                <a:off x="8239287" y="4895315"/>
                <a:ext cx="2352439" cy="1226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t-LT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t-LT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lt-LT" sz="3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t-LT" sz="3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lt-LT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t-LT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lt-LT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30CC9B-F260-9A0C-BAD2-52C5A6AE8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287" y="4895315"/>
                <a:ext cx="2352439" cy="12266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2882462F-FA80-E707-1DF3-03BBC5B3B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r="2236"/>
          <a:stretch/>
        </p:blipFill>
        <p:spPr bwMode="auto">
          <a:xfrm>
            <a:off x="838200" y="3068893"/>
            <a:ext cx="6348160" cy="336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4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29043" y="429075"/>
            <a:ext cx="10515600" cy="5540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1 kcal = 4.1841 kJ </a:t>
            </a:r>
            <a:endParaRPr lang="lt-LT" dirty="0"/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graphicFrame>
        <p:nvGraphicFramePr>
          <p:cNvPr id="5" name="Lentelė 4"/>
          <p:cNvGraphicFramePr>
            <a:graphicFrameLocks noGrp="1"/>
          </p:cNvGraphicFramePr>
          <p:nvPr/>
        </p:nvGraphicFramePr>
        <p:xfrm>
          <a:off x="1509961" y="2900855"/>
          <a:ext cx="9553763" cy="3477873"/>
        </p:xfrm>
        <a:graphic>
          <a:graphicData uri="http://schemas.openxmlformats.org/drawingml/2006/table">
            <a:tbl>
              <a:tblPr firstRow="1" lastRow="1" bandRow="1">
                <a:tableStyleId>{5940675A-B579-460E-94D1-54222C63F5DA}</a:tableStyleId>
              </a:tblPr>
              <a:tblGrid>
                <a:gridCol w="5364317">
                  <a:extLst>
                    <a:ext uri="{9D8B030D-6E8A-4147-A177-3AD203B41FA5}">
                      <a16:colId xmlns:a16="http://schemas.microsoft.com/office/drawing/2014/main" val="107870100"/>
                    </a:ext>
                  </a:extLst>
                </a:gridCol>
                <a:gridCol w="1111114">
                  <a:extLst>
                    <a:ext uri="{9D8B030D-6E8A-4147-A177-3AD203B41FA5}">
                      <a16:colId xmlns:a16="http://schemas.microsoft.com/office/drawing/2014/main" val="1540912566"/>
                    </a:ext>
                  </a:extLst>
                </a:gridCol>
                <a:gridCol w="1539166">
                  <a:extLst>
                    <a:ext uri="{9D8B030D-6E8A-4147-A177-3AD203B41FA5}">
                      <a16:colId xmlns:a16="http://schemas.microsoft.com/office/drawing/2014/main" val="1835562787"/>
                    </a:ext>
                  </a:extLst>
                </a:gridCol>
                <a:gridCol w="1539166">
                  <a:extLst>
                    <a:ext uri="{9D8B030D-6E8A-4147-A177-3AD203B41FA5}">
                      <a16:colId xmlns:a16="http://schemas.microsoft.com/office/drawing/2014/main" val="1839983467"/>
                    </a:ext>
                  </a:extLst>
                </a:gridCol>
              </a:tblGrid>
              <a:tr h="643233">
                <a:tc>
                  <a:txBody>
                    <a:bodyPr/>
                    <a:lstStyle/>
                    <a:p>
                      <a:r>
                        <a:rPr lang="lt-LT" dirty="0"/>
                        <a:t>Patiekalo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Išeiga,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Energetinė vertė,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Energijos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vert</a:t>
                      </a:r>
                      <a:r>
                        <a:rPr lang="lt-LT" baseline="0" dirty="0"/>
                        <a:t>ė, kJ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84645"/>
                  </a:ext>
                </a:extLst>
              </a:tr>
              <a:tr h="580622">
                <a:tc>
                  <a:txBody>
                    <a:bodyPr/>
                    <a:lstStyle/>
                    <a:p>
                      <a:r>
                        <a:rPr lang="lt-LT" dirty="0"/>
                        <a:t>Daržovių</a:t>
                      </a:r>
                      <a:r>
                        <a:rPr lang="lt-LT" baseline="0" dirty="0"/>
                        <a:t> sriuba (brokoliai, žiediniai kopūstai, šparaginės pupelės)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172,55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721.97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56843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Grietinė (30 %)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57,60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1262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Vištienos kepsnys iš krosnies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207,72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869.1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14041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Virti ryžiai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198,75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831.6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0324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Morkų-salierų</a:t>
                      </a:r>
                      <a:r>
                        <a:rPr lang="lt-LT" baseline="0" dirty="0"/>
                        <a:t> salotos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102,59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429.25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33052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Švž.</a:t>
                      </a:r>
                      <a:r>
                        <a:rPr lang="en-US" dirty="0"/>
                        <a:t> </a:t>
                      </a:r>
                      <a:r>
                        <a:rPr lang="lt-LT" dirty="0"/>
                        <a:t>agurko</a:t>
                      </a:r>
                      <a:r>
                        <a:rPr lang="lt-LT" baseline="0" dirty="0"/>
                        <a:t> lazdelės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8.79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66710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Vanduo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1158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9961" y="429075"/>
            <a:ext cx="877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1. U</a:t>
            </a:r>
            <a:r>
              <a:rPr lang="lt-LT" sz="6000" dirty="0"/>
              <a:t>žduot</a:t>
            </a:r>
            <a:r>
              <a:rPr lang="en-US" sz="6000" dirty="0" err="1"/>
              <a:t>ies</a:t>
            </a:r>
            <a:r>
              <a:rPr lang="en-US" sz="6000" dirty="0"/>
              <a:t> </a:t>
            </a:r>
            <a:r>
              <a:rPr lang="en-US" sz="6000" dirty="0" err="1"/>
              <a:t>sprendimas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042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29043" y="429075"/>
            <a:ext cx="10515600" cy="5540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endParaRPr lang="lt-LT" b="1" dirty="0"/>
          </a:p>
          <a:p>
            <a:pPr marL="457200" lvl="1" indent="0">
              <a:buNone/>
            </a:pPr>
            <a:r>
              <a:rPr lang="en-US" dirty="0" err="1"/>
              <a:t>Savitoji</a:t>
            </a:r>
            <a:r>
              <a:rPr lang="en-US" dirty="0"/>
              <a:t> </a:t>
            </a:r>
            <a:r>
              <a:rPr lang="lt-LT" dirty="0" smtClean="0"/>
              <a:t>kuro degimo </a:t>
            </a:r>
            <a:r>
              <a:rPr lang="en-US" dirty="0" err="1" smtClean="0"/>
              <a:t>šiluma</a:t>
            </a: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graphicFrame>
        <p:nvGraphicFramePr>
          <p:cNvPr id="5" name="Lentelė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48320"/>
              </p:ext>
            </p:extLst>
          </p:nvPr>
        </p:nvGraphicFramePr>
        <p:xfrm>
          <a:off x="1509961" y="2900855"/>
          <a:ext cx="9553764" cy="3749040"/>
        </p:xfrm>
        <a:graphic>
          <a:graphicData uri="http://schemas.openxmlformats.org/drawingml/2006/table">
            <a:tbl>
              <a:tblPr firstRow="1" lastRow="1" bandRow="1">
                <a:tableStyleId>{5940675A-B579-460E-94D1-54222C63F5DA}</a:tableStyleId>
              </a:tblPr>
              <a:tblGrid>
                <a:gridCol w="4620007">
                  <a:extLst>
                    <a:ext uri="{9D8B030D-6E8A-4147-A177-3AD203B41FA5}">
                      <a16:colId xmlns:a16="http://schemas.microsoft.com/office/drawing/2014/main" val="107870100"/>
                    </a:ext>
                  </a:extLst>
                </a:gridCol>
                <a:gridCol w="956945">
                  <a:extLst>
                    <a:ext uri="{9D8B030D-6E8A-4147-A177-3AD203B41FA5}">
                      <a16:colId xmlns:a16="http://schemas.microsoft.com/office/drawing/2014/main" val="1540912566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1835562787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1839983467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2952012430"/>
                    </a:ext>
                  </a:extLst>
                </a:gridCol>
              </a:tblGrid>
              <a:tr h="643233">
                <a:tc>
                  <a:txBody>
                    <a:bodyPr/>
                    <a:lstStyle/>
                    <a:p>
                      <a:r>
                        <a:rPr lang="lt-LT" dirty="0"/>
                        <a:t>Patiekalo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Išeiga,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Energetinė vertė,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Energijos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vert</a:t>
                      </a:r>
                      <a:r>
                        <a:rPr lang="lt-LT" baseline="0" dirty="0"/>
                        <a:t>ė, kJ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Savitoji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degimo</a:t>
                      </a:r>
                      <a:r>
                        <a:rPr lang="en-US" baseline="0" dirty="0"/>
                        <a:t> </a:t>
                      </a:r>
                      <a:r>
                        <a:rPr lang="lt-LT" baseline="0" dirty="0"/>
                        <a:t>šiluma, J/kg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84645"/>
                  </a:ext>
                </a:extLst>
              </a:tr>
              <a:tr h="580622">
                <a:tc>
                  <a:txBody>
                    <a:bodyPr/>
                    <a:lstStyle/>
                    <a:p>
                      <a:r>
                        <a:rPr lang="lt-LT" dirty="0"/>
                        <a:t>Daržovių</a:t>
                      </a:r>
                      <a:r>
                        <a:rPr lang="lt-LT" baseline="0" dirty="0"/>
                        <a:t> sriuba (brokoliai, žiediniai kopūstai, šparaginės pupelės)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172,55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721,97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3,61·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56843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Grietinė (30 %)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57,60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1,2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dirty="0" smtClean="0"/>
                        <a:t>·</a:t>
                      </a:r>
                      <a:r>
                        <a:rPr lang="lt-LT" dirty="0" smtClean="0"/>
                        <a:t>1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1262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Vištienos kepsnys iš krosnies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207,72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869,1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7,24·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14041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Virti ryžiai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198,75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831,6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8,32·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0324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Morkų-salierų</a:t>
                      </a:r>
                      <a:r>
                        <a:rPr lang="lt-LT" baseline="0" dirty="0"/>
                        <a:t> salotos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102,59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429,25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4,29·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33052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Švž.</a:t>
                      </a:r>
                      <a:r>
                        <a:rPr lang="en-US" dirty="0"/>
                        <a:t> </a:t>
                      </a:r>
                      <a:r>
                        <a:rPr lang="lt-LT" dirty="0"/>
                        <a:t>agurko</a:t>
                      </a:r>
                      <a:r>
                        <a:rPr lang="lt-LT" baseline="0" dirty="0"/>
                        <a:t> lazdelės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8,79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4,4·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66710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Vanduo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1158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9961" y="429075"/>
            <a:ext cx="877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2. U</a:t>
            </a:r>
            <a:r>
              <a:rPr lang="lt-LT" sz="6000" dirty="0"/>
              <a:t>žduot</a:t>
            </a:r>
            <a:r>
              <a:rPr lang="en-US" sz="6000" dirty="0" err="1"/>
              <a:t>ies</a:t>
            </a:r>
            <a:r>
              <a:rPr lang="en-US" sz="6000" dirty="0"/>
              <a:t> </a:t>
            </a:r>
            <a:r>
              <a:rPr lang="en-US" sz="6000" dirty="0" err="1"/>
              <a:t>sprendimas</a:t>
            </a:r>
            <a:endParaRPr lang="en-US" sz="6000" dirty="0"/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90" y="1604934"/>
            <a:ext cx="184115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lt-LT" dirty="0"/>
              <a:t>ausų malkų savit</a:t>
            </a:r>
            <a:r>
              <a:rPr lang="en-US" dirty="0"/>
              <a:t>o</a:t>
            </a:r>
            <a:r>
              <a:rPr lang="lt-LT" dirty="0"/>
              <a:t>j</a:t>
            </a:r>
            <a:r>
              <a:rPr lang="en-US" dirty="0" err="1"/>
              <a:t>i</a:t>
            </a:r>
            <a:r>
              <a:rPr lang="lt-LT" dirty="0"/>
              <a:t> šiluma</a:t>
            </a:r>
            <a:r>
              <a:rPr lang="en-US" dirty="0"/>
              <a:t> q = 1·10</a:t>
            </a:r>
            <a:r>
              <a:rPr lang="en-US" b="1" baseline="30000" dirty="0" smtClean="0"/>
              <a:t>7</a:t>
            </a:r>
            <a:r>
              <a:rPr lang="en-US" dirty="0" smtClean="0"/>
              <a:t> </a:t>
            </a:r>
            <a:r>
              <a:rPr lang="en-US" dirty="0"/>
              <a:t>J/kg</a:t>
            </a:r>
          </a:p>
          <a:p>
            <a:pPr fontAlgn="t"/>
            <a:r>
              <a:rPr lang="en-US" dirty="0" err="1"/>
              <a:t>Artimiausia</a:t>
            </a:r>
            <a:r>
              <a:rPr lang="en-US" dirty="0"/>
              <a:t> </a:t>
            </a:r>
            <a:r>
              <a:rPr lang="en-US" dirty="0" err="1"/>
              <a:t>yra</a:t>
            </a:r>
            <a:r>
              <a:rPr lang="en-US" dirty="0"/>
              <a:t> </a:t>
            </a:r>
            <a:r>
              <a:rPr lang="lt-LT" dirty="0"/>
              <a:t>g</a:t>
            </a:r>
            <a:r>
              <a:rPr lang="lt-LT" dirty="0" smtClean="0"/>
              <a:t>rietinė</a:t>
            </a:r>
            <a:r>
              <a:rPr lang="en-US" dirty="0"/>
              <a:t>s</a:t>
            </a:r>
            <a:r>
              <a:rPr lang="lt-LT" dirty="0"/>
              <a:t> </a:t>
            </a:r>
            <a:r>
              <a:rPr lang="en-US" dirty="0"/>
              <a:t> </a:t>
            </a:r>
            <a:r>
              <a:rPr lang="en-US" dirty="0" err="1"/>
              <a:t>savitoji</a:t>
            </a:r>
            <a:r>
              <a:rPr lang="en-US" dirty="0"/>
              <a:t> </a:t>
            </a:r>
            <a:r>
              <a:rPr lang="lt-LT" dirty="0"/>
              <a:t>šiluma</a:t>
            </a:r>
            <a:r>
              <a:rPr lang="en-US" dirty="0"/>
              <a:t> 1,2·10</a:t>
            </a:r>
            <a:r>
              <a:rPr lang="en-US" b="1" baseline="30000" dirty="0" smtClean="0"/>
              <a:t>7</a:t>
            </a:r>
            <a:r>
              <a:rPr lang="en-US" b="1" dirty="0" smtClean="0"/>
              <a:t> </a:t>
            </a:r>
            <a:r>
              <a:rPr lang="en-US" dirty="0" smtClean="0"/>
              <a:t>J/</a:t>
            </a:r>
            <a:r>
              <a:rPr lang="lt-LT" dirty="0" smtClean="0"/>
              <a:t>k</a:t>
            </a:r>
            <a:r>
              <a:rPr lang="en-US" dirty="0" smtClean="0"/>
              <a:t>g</a:t>
            </a:r>
            <a:endParaRPr lang="en-US" dirty="0"/>
          </a:p>
          <a:p>
            <a:endParaRPr lang="lt-LT" dirty="0"/>
          </a:p>
          <a:p>
            <a:endParaRPr lang="lt-LT" dirty="0"/>
          </a:p>
        </p:txBody>
      </p:sp>
      <p:sp>
        <p:nvSpPr>
          <p:cNvPr id="5" name="TextBox 4"/>
          <p:cNvSpPr txBox="1"/>
          <p:nvPr/>
        </p:nvSpPr>
        <p:spPr>
          <a:xfrm>
            <a:off x="1509961" y="429075"/>
            <a:ext cx="877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3. U</a:t>
            </a:r>
            <a:r>
              <a:rPr lang="lt-LT" sz="6000" dirty="0"/>
              <a:t>žduot</a:t>
            </a:r>
            <a:r>
              <a:rPr lang="en-US" sz="6000" dirty="0" err="1"/>
              <a:t>ies</a:t>
            </a:r>
            <a:r>
              <a:rPr lang="en-US" sz="6000" dirty="0"/>
              <a:t> </a:t>
            </a:r>
            <a:r>
              <a:rPr lang="en-US" sz="6000" dirty="0" err="1"/>
              <a:t>sprendimas</a:t>
            </a:r>
            <a:endParaRPr lang="en-US" sz="6000" dirty="0"/>
          </a:p>
        </p:txBody>
      </p:sp>
      <p:graphicFrame>
        <p:nvGraphicFramePr>
          <p:cNvPr id="6" name="Lentelė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00301"/>
              </p:ext>
            </p:extLst>
          </p:nvPr>
        </p:nvGraphicFramePr>
        <p:xfrm>
          <a:off x="1319118" y="3005357"/>
          <a:ext cx="9553764" cy="3749040"/>
        </p:xfrm>
        <a:graphic>
          <a:graphicData uri="http://schemas.openxmlformats.org/drawingml/2006/table">
            <a:tbl>
              <a:tblPr firstRow="1" lastRow="1" bandRow="1">
                <a:tableStyleId>{5940675A-B579-460E-94D1-54222C63F5DA}</a:tableStyleId>
              </a:tblPr>
              <a:tblGrid>
                <a:gridCol w="4620007">
                  <a:extLst>
                    <a:ext uri="{9D8B030D-6E8A-4147-A177-3AD203B41FA5}">
                      <a16:colId xmlns:a16="http://schemas.microsoft.com/office/drawing/2014/main" val="107870100"/>
                    </a:ext>
                  </a:extLst>
                </a:gridCol>
                <a:gridCol w="956945">
                  <a:extLst>
                    <a:ext uri="{9D8B030D-6E8A-4147-A177-3AD203B41FA5}">
                      <a16:colId xmlns:a16="http://schemas.microsoft.com/office/drawing/2014/main" val="1540912566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1835562787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1839983467"/>
                    </a:ext>
                  </a:extLst>
                </a:gridCol>
                <a:gridCol w="1325604">
                  <a:extLst>
                    <a:ext uri="{9D8B030D-6E8A-4147-A177-3AD203B41FA5}">
                      <a16:colId xmlns:a16="http://schemas.microsoft.com/office/drawing/2014/main" val="2952012430"/>
                    </a:ext>
                  </a:extLst>
                </a:gridCol>
              </a:tblGrid>
              <a:tr h="643233">
                <a:tc>
                  <a:txBody>
                    <a:bodyPr/>
                    <a:lstStyle/>
                    <a:p>
                      <a:r>
                        <a:rPr lang="lt-LT" dirty="0"/>
                        <a:t>Patiekalo pavadinimas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Išeiga,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Energetinė vertė,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Energijos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vert</a:t>
                      </a:r>
                      <a:r>
                        <a:rPr lang="lt-LT" baseline="0" dirty="0"/>
                        <a:t>ė, kJ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Savitoji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degimo</a:t>
                      </a:r>
                      <a:r>
                        <a:rPr lang="en-US" baseline="0" dirty="0"/>
                        <a:t> </a:t>
                      </a:r>
                      <a:r>
                        <a:rPr lang="lt-LT" baseline="0" dirty="0"/>
                        <a:t>šiluma, J/kg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784645"/>
                  </a:ext>
                </a:extLst>
              </a:tr>
              <a:tr h="580622">
                <a:tc>
                  <a:txBody>
                    <a:bodyPr/>
                    <a:lstStyle/>
                    <a:p>
                      <a:r>
                        <a:rPr lang="lt-LT" dirty="0"/>
                        <a:t>Daržovių</a:t>
                      </a:r>
                      <a:r>
                        <a:rPr lang="lt-LT" baseline="0" dirty="0"/>
                        <a:t> sriuba (brokoliai, žiediniai kopūstai, šparaginės pupelės)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172,55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721,97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3,61·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56843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Grietinė (30 %)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57,60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1,2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dirty="0" smtClean="0"/>
                        <a:t>·</a:t>
                      </a:r>
                      <a:r>
                        <a:rPr lang="lt-LT" dirty="0" smtClean="0"/>
                        <a:t>1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1262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Vištienos kepsnys iš krosnies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207,72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869,1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7,24·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14041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Virti ryžiai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198,75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831,6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8,32·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03244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Morkų-salierų</a:t>
                      </a:r>
                      <a:r>
                        <a:rPr lang="lt-LT" baseline="0" dirty="0"/>
                        <a:t> salotos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102,59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429,25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4,29·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33052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Švž.</a:t>
                      </a:r>
                      <a:r>
                        <a:rPr lang="en-US" dirty="0"/>
                        <a:t> </a:t>
                      </a:r>
                      <a:r>
                        <a:rPr lang="lt-LT" dirty="0"/>
                        <a:t>agurko</a:t>
                      </a:r>
                      <a:r>
                        <a:rPr lang="lt-LT" baseline="0" dirty="0"/>
                        <a:t> lazdelės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8,79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4,4·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1" i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966710"/>
                  </a:ext>
                </a:extLst>
              </a:tr>
              <a:tr h="331784">
                <a:tc>
                  <a:txBody>
                    <a:bodyPr/>
                    <a:lstStyle/>
                    <a:p>
                      <a:r>
                        <a:rPr lang="lt-LT" dirty="0"/>
                        <a:t>Vanduo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115815"/>
                  </a:ext>
                </a:extLst>
              </a:tr>
            </a:tbl>
          </a:graphicData>
        </a:graphic>
      </p:graphicFrame>
      <p:sp>
        <p:nvSpPr>
          <p:cNvPr id="2" name="Ovalas 1"/>
          <p:cNvSpPr/>
          <p:nvPr/>
        </p:nvSpPr>
        <p:spPr>
          <a:xfrm>
            <a:off x="1341120" y="4572000"/>
            <a:ext cx="6096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/>
          <p:cNvSpPr/>
          <p:nvPr/>
        </p:nvSpPr>
        <p:spPr>
          <a:xfrm>
            <a:off x="9562011" y="4594859"/>
            <a:ext cx="1132115" cy="3690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807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37263" y="1569898"/>
            <a:ext cx="11083089" cy="5540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 smtClean="0"/>
              <a:t>Pasiūlyto </a:t>
            </a:r>
            <a:r>
              <a:rPr lang="lt-LT" dirty="0"/>
              <a:t>valgiaraščio bendra energinė vertė yra: </a:t>
            </a:r>
            <a:endParaRPr lang="en-US" dirty="0"/>
          </a:p>
          <a:p>
            <a:pPr marL="0" indent="0">
              <a:buNone/>
            </a:pPr>
            <a:r>
              <a:rPr lang="lt-LT" dirty="0"/>
              <a:t>172,55 kcal + 57,60 kcal + 207,72 kcal + 198,75 kcal + 102,59 kcal + 2,10 kcal = 741,31 </a:t>
            </a:r>
            <a:r>
              <a:rPr lang="lt-LT" dirty="0" smtClean="0"/>
              <a:t>kcal</a:t>
            </a:r>
          </a:p>
          <a:p>
            <a:pPr marL="0" indent="0">
              <a:buNone/>
            </a:pPr>
            <a:endParaRPr lang="lt-LT" b="1" dirty="0"/>
          </a:p>
          <a:p>
            <a:pPr marL="0" indent="0">
              <a:buNone/>
            </a:pPr>
            <a:r>
              <a:rPr lang="lt-LT" dirty="0"/>
              <a:t>Kadangi pietūs turėtų sudaryti iki 40 % bendros energinės vertės, reikia apskaičiuoti, kiek procentų bendros energinės vertės sudaro pasiūlytas valgiaraštis: </a:t>
            </a:r>
            <a:r>
              <a:rPr lang="en-US" dirty="0"/>
              <a:t/>
            </a:r>
            <a:br>
              <a:rPr lang="en-US" dirty="0"/>
            </a:br>
            <a:r>
              <a:rPr lang="lt-LT" dirty="0"/>
              <a:t>(741,31 kcal / 2400 kcal) x 100% = 30,89</a:t>
            </a:r>
            <a:r>
              <a:rPr lang="lt-LT" dirty="0" smtClean="0"/>
              <a:t>%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lt-LT" dirty="0"/>
              <a:t>Matome, kad pasiūlytas </a:t>
            </a:r>
            <a:r>
              <a:rPr lang="lt-LT" dirty="0" smtClean="0"/>
              <a:t>pietų valgiaraštis </a:t>
            </a:r>
            <a:r>
              <a:rPr lang="lt-LT" dirty="0"/>
              <a:t>sudaro 30,89 % paros energinės normos, taigi jis atitinka</a:t>
            </a:r>
            <a:r>
              <a:rPr lang="en-US" dirty="0"/>
              <a:t> </a:t>
            </a:r>
            <a:r>
              <a:rPr lang="lt-LT" dirty="0" smtClean="0"/>
              <a:t>nurodytus reikalavimus.</a:t>
            </a:r>
            <a:endParaRPr lang="lt-LT" b="1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sp>
        <p:nvSpPr>
          <p:cNvPr id="6" name="TextBox 5"/>
          <p:cNvSpPr txBox="1"/>
          <p:nvPr/>
        </p:nvSpPr>
        <p:spPr>
          <a:xfrm>
            <a:off x="1692841" y="422721"/>
            <a:ext cx="8771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4. U</a:t>
            </a:r>
            <a:r>
              <a:rPr lang="lt-LT" sz="6000" dirty="0"/>
              <a:t>žduot</a:t>
            </a:r>
            <a:r>
              <a:rPr lang="en-US" sz="6000" dirty="0" err="1"/>
              <a:t>ies</a:t>
            </a:r>
            <a:r>
              <a:rPr lang="en-US" sz="6000" dirty="0"/>
              <a:t> </a:t>
            </a:r>
            <a:r>
              <a:rPr lang="en-US" sz="6000" dirty="0" err="1"/>
              <a:t>sprendimas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442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FEF7-B43B-4738-0D67-4610ECA6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94" y="-175649"/>
            <a:ext cx="10515600" cy="1325563"/>
          </a:xfrm>
        </p:spPr>
        <p:txBody>
          <a:bodyPr/>
          <a:lstStyle/>
          <a:p>
            <a:pPr algn="ctr"/>
            <a:r>
              <a:rPr lang="lt-LT" dirty="0"/>
              <a:t>Literatūra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8A89-3C50-357D-871E-38C24C62C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4" y="1149914"/>
            <a:ext cx="12005186" cy="5708086"/>
          </a:xfrm>
        </p:spPr>
        <p:txBody>
          <a:bodyPr>
            <a:normAutofit fontScale="92500" lnSpcReduction="20000"/>
          </a:bodyPr>
          <a:lstStyle/>
          <a:p>
            <a:r>
              <a:rPr lang="lt-LT" sz="2600" u="sng" dirty="0">
                <a:hlinkClick r:id="rId2"/>
              </a:rPr>
              <a:t>https://www.sace.sa.edu.au/documents/652891/8cabda93-40a5-4b94-9123-c21c15c93610</a:t>
            </a:r>
            <a:endParaRPr lang="lt-LT" sz="2600" dirty="0"/>
          </a:p>
          <a:p>
            <a:r>
              <a:rPr lang="lt-LT" sz="2600" u="sng" dirty="0">
                <a:hlinkClick r:id="rId3"/>
              </a:rPr>
              <a:t>https://de2.lt/naudinga-informacija/lentel%C4%97s/772-%C5%A1ilumos-perdavimo-b%C5%ABdai-konvekcija,-spinduliavimas,-%C5%A1iluminis-laidumas</a:t>
            </a:r>
            <a:endParaRPr lang="lt-LT" sz="2600" dirty="0"/>
          </a:p>
          <a:p>
            <a:r>
              <a:rPr lang="lt-LT" sz="2600" u="sng" dirty="0">
                <a:hlinkClick r:id="rId4"/>
              </a:rPr>
              <a:t>https://www.youtube.com/watch?v=HpCvWuvCUoA&amp;ab_channel=MooMooMathandScience</a:t>
            </a:r>
            <a:endParaRPr lang="lt-LT" sz="2600" dirty="0"/>
          </a:p>
          <a:p>
            <a:r>
              <a:rPr lang="lt-LT" sz="2600" u="sng" dirty="0">
                <a:hlinkClick r:id="rId5"/>
              </a:rPr>
              <a:t>https://schoolworkhelper.net/lab-answers-energy-from-burning-food/</a:t>
            </a:r>
            <a:endParaRPr lang="lt-LT" sz="2600" dirty="0"/>
          </a:p>
          <a:p>
            <a:r>
              <a:rPr lang="lt-LT" sz="2600" u="sng" dirty="0">
                <a:hlinkClick r:id="rId6"/>
              </a:rPr>
              <a:t>https://lt.wikipedia.org/wiki/Maistin%C4%97s_med%C5%BEiagos</a:t>
            </a:r>
            <a:endParaRPr lang="lt-LT" sz="2600" dirty="0"/>
          </a:p>
          <a:p>
            <a:r>
              <a:rPr lang="lt-LT" sz="2600" u="sng" dirty="0">
                <a:hlinkClick r:id="rId7"/>
              </a:rPr>
              <a:t>https://produktaisportui.lt/informacija/17-maisto-produktu-energetine-verte</a:t>
            </a:r>
            <a:endParaRPr lang="lt-LT" sz="2600" dirty="0"/>
          </a:p>
          <a:p>
            <a:r>
              <a:rPr lang="lt-LT" sz="2600" u="sng" dirty="0">
                <a:hlinkClick r:id="rId8"/>
              </a:rPr>
              <a:t>https://www.vle.lt/straipsnis/energine-verte/</a:t>
            </a:r>
            <a:endParaRPr lang="lt-LT" sz="2600" dirty="0"/>
          </a:p>
          <a:p>
            <a:r>
              <a:rPr lang="lt-LT" sz="2600" u="sng" dirty="0">
                <a:hlinkClick r:id="rId9"/>
              </a:rPr>
              <a:t>https://lt.wikipedia.org/wiki/Kalorija</a:t>
            </a:r>
            <a:endParaRPr lang="lt-LT" sz="2600" dirty="0"/>
          </a:p>
          <a:p>
            <a:r>
              <a:rPr lang="lt-LT" sz="2600" u="sng" dirty="0">
                <a:hlinkClick r:id="rId10"/>
              </a:rPr>
              <a:t>https://</a:t>
            </a:r>
            <a:r>
              <a:rPr lang="lt-LT" sz="2600" u="sng" dirty="0" smtClean="0">
                <a:hlinkClick r:id="rId10"/>
              </a:rPr>
              <a:t>www.markedbyteachers.com/international-baccalaureate/chemistry/how-the-combustion-of-different-types-of-food-affect-the-amount-of-heat-calories-and-energy-yield-emitted</a:t>
            </a:r>
            <a:endParaRPr lang="lt-LT" sz="2600" u="sng" dirty="0" smtClean="0"/>
          </a:p>
          <a:p>
            <a:r>
              <a:rPr lang="fi-FI" sz="2600" dirty="0">
                <a:hlinkClick r:id="rId11"/>
              </a:rPr>
              <a:t>https://</a:t>
            </a:r>
            <a:r>
              <a:rPr lang="fi-FI" sz="2600" dirty="0" smtClean="0">
                <a:hlinkClick r:id="rId11"/>
              </a:rPr>
              <a:t>e-seimas.lrs.lt/portal/legalAct/lt/TAD/TAIS.91054/asr</a:t>
            </a:r>
            <a:r>
              <a:rPr lang="fi-FI" sz="2600" dirty="0" smtClean="0"/>
              <a:t>  </a:t>
            </a:r>
            <a:r>
              <a:rPr lang="fi-FI" sz="2600" dirty="0"/>
              <a:t>galiojanti suvestinė redakcija (nuo 2016-07-06)</a:t>
            </a:r>
          </a:p>
          <a:p>
            <a:r>
              <a:rPr lang="lt-LT" sz="2600" dirty="0">
                <a:hlinkClick r:id="rId12"/>
              </a:rPr>
              <a:t>http://</a:t>
            </a:r>
            <a:r>
              <a:rPr lang="lt-LT" sz="2600" dirty="0" smtClean="0">
                <a:hlinkClick r:id="rId12"/>
              </a:rPr>
              <a:t>www.daukanto.vilnius.lm.lt/doc/Maitinimas/Valgiara%C5%A1tis%202023_03_09.pdf</a:t>
            </a:r>
            <a:endParaRPr lang="lt-LT" sz="2600" dirty="0" smtClean="0"/>
          </a:p>
          <a:p>
            <a:r>
              <a:rPr lang="lt-LT" sz="2600" dirty="0" smtClean="0"/>
              <a:t>V</a:t>
            </a:r>
            <a:r>
              <a:rPr lang="lt-LT" sz="2600" dirty="0"/>
              <a:t>. </a:t>
            </a:r>
            <a:r>
              <a:rPr lang="lt-LT" sz="2600" dirty="0" err="1"/>
              <a:t>Valentinavičius</a:t>
            </a:r>
            <a:r>
              <a:rPr lang="lt-LT" sz="2600" dirty="0"/>
              <a:t>, Vadovėlis „Fizika“ 9 klasei. – Kaunas: Šviesa, 2005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Ačiū už dėmesį!</a:t>
            </a:r>
          </a:p>
        </p:txBody>
      </p:sp>
      <p:pic>
        <p:nvPicPr>
          <p:cNvPr id="2050" name="Picture 2" descr="https://cdn.discordapp.com/attachments/884416245980602369/983751105517330492/unknow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1" y="2326412"/>
            <a:ext cx="6406232" cy="33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.discordapp.com/attachments/884416245980602369/983751219468202054/unknow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85" y="2326412"/>
            <a:ext cx="5069569" cy="33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Kuro degimo šiluma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1A5E-5E0C-4FD3-5662-B4A01A13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164" y="2027717"/>
            <a:ext cx="9803672" cy="3199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Šilumos kiekis, kurį išskiria visiškai sudegdamas kuras.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273301-F231-3914-3243-C0839E73A91B}"/>
                  </a:ext>
                </a:extLst>
              </p:cNvPr>
              <p:cNvSpPr txBox="1"/>
              <p:nvPr/>
            </p:nvSpPr>
            <p:spPr>
              <a:xfrm>
                <a:off x="4773613" y="3996804"/>
                <a:ext cx="25226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lt-LT" sz="48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t-LT" sz="4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lt-LT" sz="4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lt-LT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lt-LT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273301-F231-3914-3243-C0839E73A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613" y="3996804"/>
                <a:ext cx="252261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6A9AD2-58A1-F610-A68C-F22B5754286C}"/>
                  </a:ext>
                </a:extLst>
              </p:cNvPr>
              <p:cNvSpPr txBox="1"/>
              <p:nvPr/>
            </p:nvSpPr>
            <p:spPr>
              <a:xfrm>
                <a:off x="955384" y="3996805"/>
                <a:ext cx="32750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t-LT" sz="4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t-LT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t-LT" sz="4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lt-LT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lt-LT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lt-LT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6A9AD2-58A1-F610-A68C-F22B57542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84" y="3996805"/>
                <a:ext cx="3275026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t-L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Vaizdo rezultatas pagal uÅ¾klausÄ âdegimasâ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87" y="2856411"/>
            <a:ext cx="2772978" cy="33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9457" y="506893"/>
            <a:ext cx="10515600" cy="1325563"/>
          </a:xfrm>
        </p:spPr>
        <p:txBody>
          <a:bodyPr/>
          <a:lstStyle/>
          <a:p>
            <a:pPr algn="ctr"/>
            <a:r>
              <a:rPr lang="lt-LT" dirty="0"/>
              <a:t>Maisto produktų energetinė vertė</a:t>
            </a:r>
            <a:br>
              <a:rPr lang="lt-LT" dirty="0"/>
            </a:b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02771" y="2266056"/>
            <a:ext cx="5954486" cy="4351338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Reiškiama </a:t>
            </a:r>
            <a:r>
              <a:rPr lang="lt-LT" dirty="0" err="1" smtClean="0"/>
              <a:t>kilodžauliais</a:t>
            </a:r>
            <a:r>
              <a:rPr lang="lt-LT" dirty="0" smtClean="0"/>
              <a:t> (</a:t>
            </a:r>
            <a:r>
              <a:rPr lang="lt-LT" dirty="0" err="1" smtClean="0"/>
              <a:t>kJ</a:t>
            </a:r>
            <a:r>
              <a:rPr lang="lt-LT" dirty="0" smtClean="0"/>
              <a:t>) arba </a:t>
            </a:r>
            <a:r>
              <a:rPr lang="lt-LT" dirty="0" err="1" smtClean="0"/>
              <a:t>kilokalorijomis</a:t>
            </a:r>
            <a:r>
              <a:rPr lang="lt-LT" dirty="0" smtClean="0"/>
              <a:t> (kcal) dažniausiai 100 g produkto. </a:t>
            </a:r>
          </a:p>
          <a:p>
            <a:pPr marL="0" indent="0">
              <a:buNone/>
            </a:pPr>
            <a:endParaRPr lang="lt-LT" dirty="0" smtClean="0"/>
          </a:p>
          <a:p>
            <a:pPr marL="0" indent="0">
              <a:buNone/>
            </a:pPr>
            <a:r>
              <a:rPr lang="lt-LT" dirty="0"/>
              <a:t>Maisto produktų energija apskaičiuojama pagal jų sudedamųjų dalių (angliavandenių, baltymų, riebalų) kiekį ir energinę vertę. </a:t>
            </a:r>
            <a:endParaRPr lang="lt-LT" dirty="0" smtClean="0"/>
          </a:p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13" y="2107475"/>
            <a:ext cx="5168877" cy="41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D3BBA-C4F6-C986-4B43-059FA870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9" y="775063"/>
            <a:ext cx="11083834" cy="61743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sz="3600" b="1" dirty="0" smtClean="0">
                <a:cs typeface="Times New Roman" panose="02020603050405020304" pitchFamily="18" charset="0"/>
              </a:rPr>
              <a:t>Eksperimento tikslas</a:t>
            </a:r>
            <a:r>
              <a:rPr lang="lt-LT" sz="3600" b="1" dirty="0">
                <a:cs typeface="Times New Roman" panose="02020603050405020304" pitchFamily="18" charset="0"/>
              </a:rPr>
              <a:t>:</a:t>
            </a:r>
            <a:r>
              <a:rPr lang="lt-LT" sz="3600" dirty="0">
                <a:cs typeface="Times New Roman" panose="02020603050405020304" pitchFamily="18" charset="0"/>
              </a:rPr>
              <a:t> Nustatyti įvairių maisto produktų energetinę vertę.</a:t>
            </a:r>
          </a:p>
          <a:p>
            <a:pPr marL="0" indent="0" algn="just">
              <a:buNone/>
            </a:pPr>
            <a:endParaRPr lang="lt-LT" sz="3200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3200" b="1" dirty="0">
                <a:cs typeface="Times New Roman" panose="02020603050405020304" pitchFamily="18" charset="0"/>
              </a:rPr>
              <a:t>Uždaviniai: </a:t>
            </a:r>
          </a:p>
          <a:p>
            <a:pPr marL="342900" marR="7112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Surasti informaciją apie maisto produktų energiją, energijos virsmus, apie jų maistines savybes.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112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Atlikti tyrimą.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112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Apskaičiuoti maisto produktų energetinę vertę, pagal gautą vandens šilumos kiekį.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112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lt-LT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Palyginti gautus rezultatus su gamintojų informacija apie produktų energetinę vertę.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0E19D4-DCE7-F09D-D928-BAFF5F71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552974"/>
            <a:ext cx="3483429" cy="75803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/>
              <a:t>Darbo priemonės</a:t>
            </a:r>
            <a:endParaRPr lang="en-US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3" y="0"/>
            <a:ext cx="7724503" cy="69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C73A-8103-C647-5854-2327E01A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19100"/>
            <a:ext cx="10515600" cy="1325563"/>
          </a:xfrm>
        </p:spPr>
        <p:txBody>
          <a:bodyPr/>
          <a:lstStyle/>
          <a:p>
            <a:pPr algn="ctr"/>
            <a:r>
              <a:rPr lang="lt-LT" dirty="0"/>
              <a:t>Naudojami maisto produktai</a:t>
            </a:r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DE1452E-F078-F485-5FC7-35C8D7D3B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r="21875"/>
          <a:stretch/>
        </p:blipFill>
        <p:spPr bwMode="auto">
          <a:xfrm rot="5400000">
            <a:off x="2446487" y="1703833"/>
            <a:ext cx="1992085" cy="14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8ED80B74-DA39-7D29-A1F8-940688739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1869"/>
          <a:stretch/>
        </p:blipFill>
        <p:spPr bwMode="auto">
          <a:xfrm rot="5400000">
            <a:off x="2500449" y="4198401"/>
            <a:ext cx="2178492" cy="17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52AC22B1-5746-7099-60F0-03944F3F3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-3257" r="20604" b="-1"/>
          <a:stretch/>
        </p:blipFill>
        <p:spPr bwMode="auto">
          <a:xfrm rot="5400000">
            <a:off x="848884" y="1801945"/>
            <a:ext cx="1992085" cy="12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10B55-65AA-40AC-9CC1-92E846D5D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108" y="1471636"/>
            <a:ext cx="1221374" cy="1979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910EE-6518-11B9-43B7-BDA08024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090" y="3981308"/>
            <a:ext cx="1948442" cy="2178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3FD9F-9000-12EC-0F51-08BFD4D77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957" y="3981307"/>
            <a:ext cx="1341342" cy="2178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3A3AC-1716-5068-446A-58365FAF7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108" y="3981303"/>
            <a:ext cx="1464122" cy="217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10747E-A75A-CD7C-DFB9-F783D43D0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524908" y="1432231"/>
            <a:ext cx="1952819" cy="2040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53C9F-E8BA-B483-3EC0-0B0B0F21F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3566" y="1471636"/>
            <a:ext cx="1341421" cy="195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7A900-A800-8682-153D-85E931117E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4500" y="3981304"/>
            <a:ext cx="2617034" cy="2178493"/>
          </a:xfrm>
          <a:prstGeom prst="rect">
            <a:avLst/>
          </a:prstGeom>
        </p:spPr>
      </p:pic>
      <p:pic>
        <p:nvPicPr>
          <p:cNvPr id="3076" name="Picture 4" descr="Homemade Microwave Popcorn - *EASIEST* Recipe - Lauren's Latest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017" y="1466393"/>
            <a:ext cx="1308403" cy="19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1530</Words>
  <Application>Microsoft Office PowerPoint</Application>
  <PresentationFormat>Plačiaekranė</PresentationFormat>
  <Paragraphs>359</Paragraphs>
  <Slides>45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Times New Roman</vt:lpstr>
      <vt:lpstr>Office Theme</vt:lpstr>
      <vt:lpstr>Maisto produktų energetinės vertės nustatymas</vt:lpstr>
      <vt:lpstr>Energijos virsmai</vt:lpstr>
      <vt:lpstr>Degimas</vt:lpstr>
      <vt:lpstr>Savitoji kuro degimo šiluma</vt:lpstr>
      <vt:lpstr>Kuro degimo šiluma</vt:lpstr>
      <vt:lpstr>Maisto produktų energetinė vertė </vt:lpstr>
      <vt:lpstr>„PowerPoint“ pateiktis</vt:lpstr>
      <vt:lpstr>Darbo priemonės</vt:lpstr>
      <vt:lpstr>Naudojami maisto produktai</vt:lpstr>
      <vt:lpstr>Darbo eiga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Rezultatų analizė</vt:lpstr>
      <vt:lpstr>„PowerPoint“ pateiktis</vt:lpstr>
      <vt:lpstr>„PowerPoint“ pateiktis</vt:lpstr>
      <vt:lpstr>„PowerPoint“ pateiktis</vt:lpstr>
      <vt:lpstr>Išvados</vt:lpstr>
      <vt:lpstr>Išvados</vt:lpstr>
      <vt:lpstr>Išvados</vt:lpstr>
      <vt:lpstr>Testas</vt:lpstr>
      <vt:lpstr>1 klausimas</vt:lpstr>
      <vt:lpstr>2 klausimas</vt:lpstr>
      <vt:lpstr>3 klausimas</vt:lpstr>
      <vt:lpstr>4 klausimas</vt:lpstr>
      <vt:lpstr>5 klausimas</vt:lpstr>
      <vt:lpstr>6 klausimas</vt:lpstr>
      <vt:lpstr>7 klausimas</vt:lpstr>
      <vt:lpstr>8 klausimas</vt:lpstr>
      <vt:lpstr>9 klausimas</vt:lpstr>
      <vt:lpstr>10 klausimas</vt:lpstr>
      <vt:lpstr>Užduotis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Literatūra</vt:lpstr>
      <vt:lpstr>Ačiū už dėmesį!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Maisto produktų energetinės vertės nustatymas</dc:title>
  <dc:creator>Jonas Rimantas</dc:creator>
  <cp:lastModifiedBy>„Windows“ vartotojas</cp:lastModifiedBy>
  <cp:revision>29</cp:revision>
  <dcterms:created xsi:type="dcterms:W3CDTF">2022-06-06T10:13:36Z</dcterms:created>
  <dcterms:modified xsi:type="dcterms:W3CDTF">2023-05-05T11:19:51Z</dcterms:modified>
</cp:coreProperties>
</file>