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5" r:id="rId9"/>
    <p:sldId id="266" r:id="rId10"/>
    <p:sldId id="271" r:id="rId11"/>
    <p:sldId id="272" r:id="rId12"/>
    <p:sldId id="273" r:id="rId13"/>
    <p:sldId id="274" r:id="rId14"/>
    <p:sldId id="267" r:id="rId15"/>
    <p:sldId id="268" r:id="rId16"/>
    <p:sldId id="276" r:id="rId17"/>
    <p:sldId id="275" r:id="rId18"/>
    <p:sldId id="270" r:id="rId19"/>
    <p:sldId id="27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5.8758060376831962E-2"/>
          <c:y val="7.0029360703399504E-2"/>
          <c:w val="0.86612712602915642"/>
          <c:h val="0.7735268527156020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temperatūra °C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59</c:v>
                </c:pt>
                <c:pt idx="2">
                  <c:v>81</c:v>
                </c:pt>
                <c:pt idx="3">
                  <c:v>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36-4B03-9132-20EB2DD6A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225408"/>
        <c:axId val="429225768"/>
      </c:scatterChart>
      <c:valAx>
        <c:axId val="429225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lt-LT" sz="1400" dirty="0"/>
                  <a:t>laikas, min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29225768"/>
        <c:crosses val="autoZero"/>
        <c:crossBetween val="midCat"/>
      </c:valAx>
      <c:valAx>
        <c:axId val="42922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29225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DB626-86A2-453D-B381-A5FB36F6F473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F576B-C13F-4B93-B564-3B1421FA5D9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192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F576B-C13F-4B93-B564-3B1421FA5D9A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318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91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095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33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060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69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1345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384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069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676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238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742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803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037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935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181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494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6BD6E-88BA-48B9-8FCE-0E011C51DECB}" type="datetimeFigureOut">
              <a:rPr lang="lt-LT" smtClean="0"/>
              <a:t>2023-04-27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E29B25D-551C-4CE8-9656-9FA9337F0E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6434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ka.lm.lt/content/view/373/69/" TargetMode="External"/><Relationship Id="rId2" Type="http://schemas.openxmlformats.org/officeDocument/2006/relationships/hyperlink" Target="https://lt.wikipedia.org/wiki/Difuzij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9518-69C4-8A89-7BDB-091934FE47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Difuzija arbatos puodelyje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0476D-991A-D7F9-EEF2-FD65284BD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/>
              <a:t>Prienų ,,Revuonos“ pagrindinė mokykla</a:t>
            </a:r>
          </a:p>
          <a:p>
            <a:r>
              <a:rPr lang="lt-LT" dirty="0"/>
              <a:t>Darbą parengė 7a kl. mokinės: Miglė Žukauskaitė ir Iveta Rauckytė</a:t>
            </a:r>
          </a:p>
          <a:p>
            <a:r>
              <a:rPr lang="lt-LT" dirty="0"/>
              <a:t>Mokines parengė fizikos mokytoja Zita Ferevičienė</a:t>
            </a:r>
          </a:p>
        </p:txBody>
      </p:sp>
    </p:spTree>
    <p:extLst>
      <p:ext uri="{BB962C8B-B14F-4D97-AF65-F5344CB8AC3E}">
        <p14:creationId xmlns:p14="http://schemas.microsoft.com/office/powerpoint/2010/main" val="413465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06FE5-13EA-0418-5123-212A6D64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Bandymo rezultatai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083E6-244C-3537-18B5-902D2413C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45" y="1722989"/>
            <a:ext cx="909890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Duomenis surašėme į lentelę ir nubraižėme šildomo vandens priklausomybės nuo laiko grafiką.</a:t>
            </a:r>
          </a:p>
          <a:p>
            <a:pPr marL="0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C7A2FB-F8C9-F9A0-009C-2A9CF9FCC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56706"/>
              </p:ext>
            </p:extLst>
          </p:nvPr>
        </p:nvGraphicFramePr>
        <p:xfrm>
          <a:off x="961053" y="2453951"/>
          <a:ext cx="5915607" cy="718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931">
                  <a:extLst>
                    <a:ext uri="{9D8B030D-6E8A-4147-A177-3AD203B41FA5}">
                      <a16:colId xmlns:a16="http://schemas.microsoft.com/office/drawing/2014/main" val="4185597821"/>
                    </a:ext>
                  </a:extLst>
                </a:gridCol>
                <a:gridCol w="1032329">
                  <a:extLst>
                    <a:ext uri="{9D8B030D-6E8A-4147-A177-3AD203B41FA5}">
                      <a16:colId xmlns:a16="http://schemas.microsoft.com/office/drawing/2014/main" val="2268500638"/>
                    </a:ext>
                  </a:extLst>
                </a:gridCol>
                <a:gridCol w="960880">
                  <a:extLst>
                    <a:ext uri="{9D8B030D-6E8A-4147-A177-3AD203B41FA5}">
                      <a16:colId xmlns:a16="http://schemas.microsoft.com/office/drawing/2014/main" val="3298232282"/>
                    </a:ext>
                  </a:extLst>
                </a:gridCol>
                <a:gridCol w="1374018">
                  <a:extLst>
                    <a:ext uri="{9D8B030D-6E8A-4147-A177-3AD203B41FA5}">
                      <a16:colId xmlns:a16="http://schemas.microsoft.com/office/drawing/2014/main" val="4112069027"/>
                    </a:ext>
                  </a:extLst>
                </a:gridCol>
                <a:gridCol w="1167449">
                  <a:extLst>
                    <a:ext uri="{9D8B030D-6E8A-4147-A177-3AD203B41FA5}">
                      <a16:colId xmlns:a16="http://schemas.microsoft.com/office/drawing/2014/main" val="4187583139"/>
                    </a:ext>
                  </a:extLst>
                </a:gridCol>
              </a:tblGrid>
              <a:tr h="3592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lt-LT" sz="1100">
                          <a:effectLst/>
                        </a:rPr>
                        <a:t>Laikas (min)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lt-LT" sz="1100" dirty="0">
                          <a:effectLst/>
                        </a:rPr>
                        <a:t>0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lt-LT" sz="1100" dirty="0">
                          <a:effectLst/>
                        </a:rPr>
                        <a:t>2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lt-LT" sz="1100" dirty="0">
                          <a:effectLst/>
                        </a:rPr>
                        <a:t>4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lt-LT" sz="1100" dirty="0">
                          <a:effectLst/>
                        </a:rPr>
                        <a:t>6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547206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lt-LT" sz="1100">
                          <a:effectLst/>
                        </a:rPr>
                        <a:t>Temperatūra (</a:t>
                      </a:r>
                      <a:r>
                        <a:rPr lang="lt-LT" sz="1100" baseline="30000">
                          <a:effectLst/>
                        </a:rPr>
                        <a:t>°</a:t>
                      </a:r>
                      <a:r>
                        <a:rPr lang="lt-LT" sz="1100">
                          <a:effectLst/>
                        </a:rPr>
                        <a:t>C )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lt-LT" sz="1100">
                          <a:effectLst/>
                        </a:rPr>
                        <a:t>21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lt-LT" sz="1100">
                          <a:effectLst/>
                        </a:rPr>
                        <a:t>59</a:t>
                      </a:r>
                      <a:endParaRPr lang="lt-L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lt-LT" sz="1100" dirty="0">
                          <a:effectLst/>
                        </a:rPr>
                        <a:t>81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lt-LT" sz="1100" dirty="0">
                          <a:effectLst/>
                        </a:rPr>
                        <a:t>95</a:t>
                      </a:r>
                      <a:endParaRPr lang="lt-L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16289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4BD82E2-6B37-CB45-7D06-EFE92492D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616658"/>
              </p:ext>
            </p:extLst>
          </p:nvPr>
        </p:nvGraphicFramePr>
        <p:xfrm>
          <a:off x="2031999" y="3321699"/>
          <a:ext cx="6636139" cy="331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128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6A6C-F9CA-1F93-4D89-4562C3DF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Bandymo eiga ir rezultatai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F3FF-15FC-10A2-0D36-FA8B7B35F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3259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 karštą vandenį, kurio temperatūra 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lt-LT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įdėjome  arbatos pakelį ir stebėjome kaip vyko difuzija. Užrašėme laiką nuo difuzijos pradžios iki jos pabaigos.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745A8-262A-C795-FC40-F7A703463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079101"/>
            <a:ext cx="1756877" cy="2342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6B3625-1BDD-C456-FD52-BACC6B689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3079101"/>
            <a:ext cx="1756877" cy="2342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B433A1-0F02-C489-6756-679F6B554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46" y="3079101"/>
            <a:ext cx="1871372" cy="2342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9A4AAD-F0C8-2D79-B328-963E803A5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28" y="3087377"/>
            <a:ext cx="1871372" cy="23425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13731C-58C5-5FE3-C1DB-09EA945A95B9}"/>
              </a:ext>
            </a:extLst>
          </p:cNvPr>
          <p:cNvSpPr txBox="1"/>
          <p:nvPr/>
        </p:nvSpPr>
        <p:spPr>
          <a:xfrm>
            <a:off x="791201" y="5454524"/>
            <a:ext cx="152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D21FAA-1D1C-9755-0F8E-3BA7995CDF1C}"/>
              </a:ext>
            </a:extLst>
          </p:cNvPr>
          <p:cNvSpPr txBox="1"/>
          <p:nvPr/>
        </p:nvSpPr>
        <p:spPr>
          <a:xfrm flipH="1">
            <a:off x="3423401" y="5454524"/>
            <a:ext cx="1083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E83407-5C11-AAAE-A59A-718B76FC89B7}"/>
              </a:ext>
            </a:extLst>
          </p:cNvPr>
          <p:cNvSpPr txBox="1"/>
          <p:nvPr/>
        </p:nvSpPr>
        <p:spPr>
          <a:xfrm>
            <a:off x="5886444" y="5490614"/>
            <a:ext cx="1083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/>
              <a:t>4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3C348A-E954-F48C-10A0-F52643C0EDF8}"/>
              </a:ext>
            </a:extLst>
          </p:cNvPr>
          <p:cNvSpPr txBox="1"/>
          <p:nvPr/>
        </p:nvSpPr>
        <p:spPr>
          <a:xfrm>
            <a:off x="8211578" y="5521892"/>
            <a:ext cx="746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min</a:t>
            </a:r>
          </a:p>
        </p:txBody>
      </p:sp>
    </p:spTree>
    <p:extLst>
      <p:ext uri="{BB962C8B-B14F-4D97-AF65-F5344CB8AC3E}">
        <p14:creationId xmlns:p14="http://schemas.microsoft.com/office/powerpoint/2010/main" val="230747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CF5C-189F-7991-EB60-B0836B5D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Bandymo eiga ir rezultatai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21AA4-8225-CACD-193A-7539467FB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Į kitą puodelį įpylėme tiek pat šalto vandens, kurio pradinė temperatūra 25</a:t>
            </a:r>
            <a:r>
              <a:rPr lang="lt-LT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t-LT" dirty="0"/>
              <a:t> ir stebėjome kaip vyksta difuzija. Užrašėme laiką.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686EB-D8EE-68BA-0CA9-E8D433C81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070290"/>
            <a:ext cx="1832601" cy="2443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ADB20-6E38-45CC-B616-42B4F0F4A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46" y="3070288"/>
            <a:ext cx="1935112" cy="2443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4CB354-477B-B4A1-E67F-044A6E2D8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52" y="3070288"/>
            <a:ext cx="1755599" cy="2443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B7CB0F-62ED-2EA2-C9B3-347695FEC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78" y="3070287"/>
            <a:ext cx="1755599" cy="23407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A2B6E9-459B-8465-3A74-4F9CC793AA31}"/>
              </a:ext>
            </a:extLst>
          </p:cNvPr>
          <p:cNvSpPr txBox="1"/>
          <p:nvPr/>
        </p:nvSpPr>
        <p:spPr>
          <a:xfrm flipH="1">
            <a:off x="810727" y="5574670"/>
            <a:ext cx="1565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53A79B-AF42-E960-17EB-B831C8906132}"/>
              </a:ext>
            </a:extLst>
          </p:cNvPr>
          <p:cNvSpPr txBox="1"/>
          <p:nvPr/>
        </p:nvSpPr>
        <p:spPr>
          <a:xfrm>
            <a:off x="3275077" y="5574670"/>
            <a:ext cx="117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9F7406-B753-3416-D7A9-29B37797CDDB}"/>
              </a:ext>
            </a:extLst>
          </p:cNvPr>
          <p:cNvSpPr txBox="1"/>
          <p:nvPr/>
        </p:nvSpPr>
        <p:spPr>
          <a:xfrm>
            <a:off x="5582816" y="5549914"/>
            <a:ext cx="1026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F49E6D-643F-E36D-ED33-21E738CE907C}"/>
              </a:ext>
            </a:extLst>
          </p:cNvPr>
          <p:cNvSpPr txBox="1"/>
          <p:nvPr/>
        </p:nvSpPr>
        <p:spPr>
          <a:xfrm>
            <a:off x="7740286" y="5513757"/>
            <a:ext cx="867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min</a:t>
            </a:r>
          </a:p>
        </p:txBody>
      </p:sp>
    </p:spTree>
    <p:extLst>
      <p:ext uri="{BB962C8B-B14F-4D97-AF65-F5344CB8AC3E}">
        <p14:creationId xmlns:p14="http://schemas.microsoft.com/office/powerpoint/2010/main" val="82890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EC07-8930-2F8F-C9E4-FBB5B5E7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Bandymo išvados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19E99-7B69-32B0-28D7-5704EA4D1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Arbatoje su karštu  vandeniu, kurio temperatūra 95</a:t>
            </a:r>
            <a:r>
              <a:rPr lang="lt-LT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difuzija vyko daug greičiau negu šaltame, kurio pradinė temperatūra 25</a:t>
            </a:r>
            <a:r>
              <a:rPr lang="lt-LT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.Karštame vandenyje difuzija įvyko per 6 min, o šaltame tik po 15 min. Arbatoje su k</a:t>
            </a:r>
            <a:r>
              <a:rPr lang="lt-LT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arštu vandeniu difuzija buvo spartesnė todėl, kad jame molekulės judėjo greičiau.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rbatos puodelis">
            <a:extLst>
              <a:ext uri="{FF2B5EF4-FFF2-40B4-BE49-F238E27FC236}">
                <a16:creationId xmlns:a16="http://schemas.microsoft.com/office/drawing/2014/main" id="{8ACDF215-2082-14C5-8E5C-7050C674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83" y="3714732"/>
            <a:ext cx="2750926" cy="21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60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D375-B699-4024-6E60-E7ADC096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Testas ,,Difuzija“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94002-D67E-3AD1-6FBC-C6B3106EB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2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/>
              <a:t>1.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Koks reiškinys pavaizduotas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lt-LT" sz="2000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lvl="0" indent="0">
              <a:buNone/>
            </a:pPr>
            <a:r>
              <a:rPr lang="lt-LT" sz="2000" dirty="0"/>
              <a:t>2</a:t>
            </a:r>
            <a:r>
              <a:rPr lang="lt-LT" sz="2000" b="1" dirty="0"/>
              <a:t>. </a:t>
            </a:r>
            <a:r>
              <a:rPr lang="lt-LT" b="1" dirty="0"/>
              <a:t>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Kaip vadinasi reiškinys, kurio metu vandens molekulės savaime susimaišo su dažų molekulėmis?</a:t>
            </a:r>
          </a:p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Brauno judėjimas                 b) Difuzija        </a:t>
            </a:r>
          </a:p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Šiluminis judėjimas             d) Garavimas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762850-C880-5C62-D710-F041C380C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t="58515" r="52842" b="26268"/>
          <a:stretch/>
        </p:blipFill>
        <p:spPr bwMode="auto">
          <a:xfrm>
            <a:off x="1331640" y="2276872"/>
            <a:ext cx="5081217" cy="16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09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20F5A-D4B0-8FA3-2A9E-9919382E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Testas ,,Difuzija“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55E16-2FC8-B332-60F7-F2D3DCD7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6694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lt-LT" sz="2000" dirty="0"/>
              <a:t>3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Į vandenį įpylus rašalo:</a:t>
            </a:r>
          </a:p>
          <a:p>
            <a:pPr marL="301943" lvl="1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Vandens molekules nusidažo mėlynai            </a:t>
            </a:r>
          </a:p>
          <a:p>
            <a:pPr marL="301943" lvl="1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Rašalo ir vandens molekulės sukimba </a:t>
            </a:r>
          </a:p>
          <a:p>
            <a:pPr marL="301943" lvl="1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Rašalo molekulės susimaišo su vandens molekulėmis</a:t>
            </a:r>
          </a:p>
          <a:p>
            <a:pPr marL="301943" lvl="1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Vandens molekulės pavirsta rašalo molekulėmis</a:t>
            </a:r>
          </a:p>
          <a:p>
            <a:pPr marL="0" lv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Kokio reiškinio dėka  laužo dūmai po kurio laiko pasidaro nematomi?</a:t>
            </a:r>
          </a:p>
          <a:p>
            <a:pPr marL="301943" lvl="1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Šiluminio judėjimo             b) Difuzijos       </a:t>
            </a:r>
          </a:p>
          <a:p>
            <a:pPr marL="301943" lvl="1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Brauno judėjimo               d) Molekulių stūmos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9492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79E1-A3DD-377A-3491-649D49DF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8160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Testas ,,Difuzija“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0B85C-F1E3-314B-6B1B-859BAFB27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lt-L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 gali vykti difuzija kietuose kūnuose ?</a:t>
            </a:r>
          </a:p>
          <a:p>
            <a:pPr marL="0" indent="0">
              <a:buNone/>
            </a:pP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Ne</a:t>
            </a:r>
          </a:p>
          <a:p>
            <a:pPr marL="0" indent="0">
              <a:buNone/>
            </a:pP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Taip</a:t>
            </a:r>
          </a:p>
          <a:p>
            <a:pPr marL="0" indent="0">
              <a:buNone/>
            </a:pP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Tik nesvarumo sąlygomis</a:t>
            </a:r>
          </a:p>
          <a:p>
            <a:pPr marL="0" indent="0">
              <a:buNone/>
            </a:pP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lt-L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Kokiu žodžiu  pakeistume žodį „difuzija“ ?</a:t>
            </a:r>
          </a:p>
          <a:p>
            <a:pPr marL="0" indent="0">
              <a:buNone/>
            </a:pP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Skilimas                      b) Slinkimas </a:t>
            </a:r>
          </a:p>
          <a:p>
            <a:pPr marL="0" indent="0">
              <a:buNone/>
            </a:pP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Sklidimas                    d)  Stūmimas</a:t>
            </a:r>
            <a:endParaRPr lang="lt-LT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Kodėl dujose difuzija vyksta sparčiau nei skysčiuose?</a:t>
            </a:r>
          </a:p>
          <a:p>
            <a:pPr marL="0" indent="0">
              <a:buNone/>
            </a:pP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Dėl silpnos dalelių sąveikos             c) Dėl didesnio atstumo tarp dalelių</a:t>
            </a:r>
          </a:p>
          <a:p>
            <a:pPr marL="0" indent="0">
              <a:buNone/>
            </a:pP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Dėl didesnio dalelių greičio             d) Dėl stipresnės dalelių sąveikos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29530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4EFB-A3B5-F649-483C-CE503BAED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Testas ,,Difuzija“</a:t>
            </a:r>
            <a:endParaRPr lang="lt-LT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44EF7-F497-A6DA-3BA2-70DECDE7D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Kurioje medžiagos būsenoje vyksta difuzija greičiausiai?</a:t>
            </a:r>
          </a:p>
          <a:p>
            <a:pPr marL="0" lv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Kietoje              c) Dujinėje</a:t>
            </a:r>
          </a:p>
          <a:p>
            <a:pPr marL="0" lv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Skystoje           d) Visur vyksta vienodai</a:t>
            </a:r>
          </a:p>
          <a:p>
            <a:pPr marL="0" lvl="0" indent="0">
              <a:buNone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Kaip galima pagreitinti difuziją kietuose kūnuose?</a:t>
            </a:r>
          </a:p>
          <a:p>
            <a:pPr marL="0" lv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Pakaitinant              c) Patrinant</a:t>
            </a:r>
          </a:p>
          <a:p>
            <a:pPr marL="0" lv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Atšaldant                d) Nieko nedarant</a:t>
            </a:r>
          </a:p>
          <a:p>
            <a:pPr marL="0" lvl="0" indent="0">
              <a:buNone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Kokiame vandenyje difuzija vyks greičiau?</a:t>
            </a:r>
          </a:p>
          <a:p>
            <a:pPr marL="0" lv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Šaltame                          b) Karštame</a:t>
            </a:r>
          </a:p>
          <a:p>
            <a:pPr marL="0" lv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 Visur vyks vienodai</a:t>
            </a:r>
          </a:p>
        </p:txBody>
      </p:sp>
    </p:spTree>
    <p:extLst>
      <p:ext uri="{BB962C8B-B14F-4D97-AF65-F5344CB8AC3E}">
        <p14:creationId xmlns:p14="http://schemas.microsoft.com/office/powerpoint/2010/main" val="2427590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3C6-2284-935B-8021-92A41E05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1893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Testo atsakymai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BC7DB-EE1A-016B-7033-9821DFEBA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Difuzija </a:t>
            </a:r>
          </a:p>
          <a:p>
            <a:pPr marL="0" indent="0">
              <a:buNone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</a:t>
            </a:r>
          </a:p>
          <a:p>
            <a:pPr marL="0" indent="0">
              <a:buNone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</a:t>
            </a:r>
          </a:p>
          <a:p>
            <a:pPr marL="0" indent="0">
              <a:buNone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</a:t>
            </a:r>
          </a:p>
          <a:p>
            <a:pPr marL="0" indent="0">
              <a:buNone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</a:t>
            </a:r>
          </a:p>
          <a:p>
            <a:pPr marL="0" indent="0">
              <a:buNone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C </a:t>
            </a:r>
          </a:p>
          <a:p>
            <a:pPr marL="0" indent="0">
              <a:buNone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B</a:t>
            </a:r>
          </a:p>
          <a:p>
            <a:pPr marL="0" indent="0">
              <a:buNone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C</a:t>
            </a:r>
          </a:p>
          <a:p>
            <a:pPr marL="0" indent="0">
              <a:buNone/>
            </a:pPr>
            <a:r>
              <a:rPr lang="lt-L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A</a:t>
            </a:r>
          </a:p>
          <a:p>
            <a:pPr marL="0" indent="0">
              <a:buNone/>
            </a:pPr>
            <a:r>
              <a:rPr lang="lt-LT" sz="2000" dirty="0"/>
              <a:t>10. B</a:t>
            </a:r>
          </a:p>
        </p:txBody>
      </p:sp>
    </p:spTree>
    <p:extLst>
      <p:ext uri="{BB962C8B-B14F-4D97-AF65-F5344CB8AC3E}">
        <p14:creationId xmlns:p14="http://schemas.microsoft.com/office/powerpoint/2010/main" val="210953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58869-981A-CD14-FFA6-1FDFDF28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Užduotis ,,Difuzija“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6A2E5-F5A2-048A-60F6-9D698BB07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Įrašykite duotus žodžius į tekste tinkamą vietą: 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difuzija, nuolatos, susimaišymas, savaiminis, molekulės, dujos, pakaitinti, lėčiau, greičiau, kietuose kūnuose, skysčiuose </a:t>
            </a:r>
          </a:p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Medžiagos yra sudarytos iš ....................... . Jos ..................juda. Molekulių judėjimą įrodo ........................ reiškinys. Difuzija – tai ..............medžiagų judančių dalelių ...................... Difuzija vyksta ..........................,    ........................ ir dujose. .................. vyksta greičiausiai, o ............................... lėčiausiai. Norint pagreitinti difuziją, medžiagą reikia .......................... Aukštesnėje temperatūroje difuzija vyksta ......................., o žemesnėje ....................... Dūmų išsisklaidymas ore yra pagrįstas ................... reiškiniu.</a:t>
            </a:r>
          </a:p>
        </p:txBody>
      </p:sp>
    </p:spTree>
    <p:extLst>
      <p:ext uri="{BB962C8B-B14F-4D97-AF65-F5344CB8AC3E}">
        <p14:creationId xmlns:p14="http://schemas.microsoft.com/office/powerpoint/2010/main" val="16039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AE0D-1843-05AB-0649-40371589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Turinys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F1CEA-81F7-474F-33A1-4BAA6C1EC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yra difuzija?</a:t>
            </a: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 vyksta difuzija?</a:t>
            </a: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Keletas difuzijai būdingų savybių</a:t>
            </a: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Difuzijos pritaikymas</a:t>
            </a: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Bandymas ,,Difuzija arbatos puodelyje“</a:t>
            </a: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Išvados</a:t>
            </a: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Testas ,,Difuzija“</a:t>
            </a: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Užduotis ,,Difuzijos reiškinys“</a:t>
            </a:r>
          </a:p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Literatūra</a:t>
            </a:r>
          </a:p>
        </p:txBody>
      </p:sp>
    </p:spTree>
    <p:extLst>
      <p:ext uri="{BB962C8B-B14F-4D97-AF65-F5344CB8AC3E}">
        <p14:creationId xmlns:p14="http://schemas.microsoft.com/office/powerpoint/2010/main" val="1015501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97DA-11AC-2912-8FF8-1CFBF5D5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Literatūra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41561-0442-7132-72C9-9B0AF5A54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V. Valentinavičius Fizika 7 </a:t>
            </a:r>
          </a:p>
          <a:p>
            <a:r>
              <a:rPr lang="lt-LT" dirty="0"/>
              <a:t>Spektras. Fizikos vadovėlis 7</a:t>
            </a:r>
          </a:p>
          <a:p>
            <a:pPr marL="0" indent="0">
              <a:buNone/>
            </a:pPr>
            <a:r>
              <a:rPr lang="lt-LT" dirty="0">
                <a:hlinkClick r:id="rId2"/>
              </a:rPr>
              <a:t>https://lt.wikipedia.org/wiki/Difuzija</a:t>
            </a:r>
            <a:endParaRPr lang="lt-LT" dirty="0"/>
          </a:p>
          <a:p>
            <a:pPr marL="0" indent="0">
              <a:buNone/>
            </a:pPr>
            <a:r>
              <a:rPr lang="lt-LT" dirty="0">
                <a:hlinkClick r:id="rId3"/>
              </a:rPr>
              <a:t>http://www.fizika.lm.lt/content/view/373/69/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Vaizdai: </a:t>
            </a:r>
            <a:r>
              <a:rPr lang="lt-LT" dirty="0">
                <a:hlinkClick r:id="rId4"/>
              </a:rPr>
              <a:t>https://www.google.com</a:t>
            </a:r>
            <a:r>
              <a:rPr lang="lt-LT" dirty="0"/>
              <a:t> </a:t>
            </a:r>
          </a:p>
          <a:p>
            <a:pPr marL="0" indent="0">
              <a:buNone/>
            </a:pPr>
            <a:r>
              <a:rPr lang="lt-LT" dirty="0"/>
              <a:t>Bandymų nuotraukos autorės</a:t>
            </a:r>
          </a:p>
        </p:txBody>
      </p:sp>
    </p:spTree>
    <p:extLst>
      <p:ext uri="{BB962C8B-B14F-4D97-AF65-F5344CB8AC3E}">
        <p14:creationId xmlns:p14="http://schemas.microsoft.com/office/powerpoint/2010/main" val="90274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D93A-0A7C-DE7B-BD4D-7EED0B73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yra difuzija?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443F3-2157-1ED8-92F7-84F3CEE07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" y="1756948"/>
            <a:ext cx="11227094" cy="4690505"/>
          </a:xfrm>
        </p:spPr>
        <p:txBody>
          <a:bodyPr/>
          <a:lstStyle/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Molekulės yra labai mažos, plika akimi nematomos. Tačiau kai kurie reiškiniai rodo, kad molekulės be perstojo juda. Tokie reiškiniai yra difuzija ir Brauno judėjimas. </a:t>
            </a:r>
          </a:p>
          <a:p>
            <a:pPr marL="0" indent="0"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Difuzija- tai savaiminis medžiagų judančių dalelių maišymasis.</a:t>
            </a:r>
          </a:p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Žodis difuzija reiškia sklidimas, išsiliejimas</a:t>
            </a:r>
            <a:r>
              <a:rPr lang="lt-LT" dirty="0"/>
              <a:t>.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1026" name="Picture 2" descr="ŠANA by sanaselimovic on emaze">
            <a:extLst>
              <a:ext uri="{FF2B5EF4-FFF2-40B4-BE49-F238E27FC236}">
                <a16:creationId xmlns:a16="http://schemas.microsoft.com/office/drawing/2014/main" id="{79C3CE91-4180-FB3E-1EED-13E48845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97" y="3429001"/>
            <a:ext cx="7620000" cy="313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6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3415-63D2-F8F5-241E-6DF0D3AB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42" y="45221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 vyksta difuzija?</a:t>
            </a:r>
          </a:p>
        </p:txBody>
      </p:sp>
      <p:pic>
        <p:nvPicPr>
          <p:cNvPr id="1026" name="Picture 2" descr="Difuzijos skysčiuose ir dujose pavyzdžiai. Difuzija. Visos pamokos – Žinių  hipermarketas. Difuzija kietose medžiagose: pavyzdžiai">
            <a:extLst>
              <a:ext uri="{FF2B5EF4-FFF2-40B4-BE49-F238E27FC236}">
                <a16:creationId xmlns:a16="http://schemas.microsoft.com/office/drawing/2014/main" id="{3859CD03-F861-65CF-8CCA-8369A9EF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32" y="3271749"/>
            <a:ext cx="2306060" cy="196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Ženklai, kad kvepalai sugedo ir jais nereikėtų kvėpintis - DELFI Gyvenimas">
            <a:extLst>
              <a:ext uri="{FF2B5EF4-FFF2-40B4-BE49-F238E27FC236}">
                <a16:creationId xmlns:a16="http://schemas.microsoft.com/office/drawing/2014/main" id="{A854C610-2A81-EBCF-943F-CFC5A4D4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2" y="2647161"/>
            <a:ext cx="2560389" cy="182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1270E8-CDB3-CDFF-D772-6397D0609C0B}"/>
              </a:ext>
            </a:extLst>
          </p:cNvPr>
          <p:cNvSpPr txBox="1"/>
          <p:nvPr/>
        </p:nvSpPr>
        <p:spPr>
          <a:xfrm>
            <a:off x="-105033" y="1983988"/>
            <a:ext cx="403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Dujose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352AF-E29F-B768-3D67-F97C97241ABD}"/>
              </a:ext>
            </a:extLst>
          </p:cNvPr>
          <p:cNvSpPr txBox="1"/>
          <p:nvPr/>
        </p:nvSpPr>
        <p:spPr>
          <a:xfrm>
            <a:off x="4181111" y="2711912"/>
            <a:ext cx="172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Skysčiuose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B67E0C8-D75B-4EA4-7ACE-D321F8931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8312" r="37473" b="6915"/>
          <a:stretch/>
        </p:blipFill>
        <p:spPr bwMode="auto">
          <a:xfrm>
            <a:off x="6976885" y="2711911"/>
            <a:ext cx="3006869" cy="18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522F0B-93B7-4038-2FAC-FF9FFDF69827}"/>
              </a:ext>
            </a:extLst>
          </p:cNvPr>
          <p:cNvSpPr txBox="1"/>
          <p:nvPr/>
        </p:nvSpPr>
        <p:spPr>
          <a:xfrm>
            <a:off x="6904653" y="2060718"/>
            <a:ext cx="250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Kietuose kūnuose</a:t>
            </a:r>
          </a:p>
        </p:txBody>
      </p:sp>
    </p:spTree>
    <p:extLst>
      <p:ext uri="{BB962C8B-B14F-4D97-AF65-F5344CB8AC3E}">
        <p14:creationId xmlns:p14="http://schemas.microsoft.com/office/powerpoint/2010/main" val="369521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CDE42-C16B-E412-D7E1-EA4B9F3B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Keletas difuzijai būdingų savybių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A61F5-948D-525A-025F-7984E8CAD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Difuzija dujose vyksta greičiausiai, nes dujose molekulės juda greitai, todėl difuzija yra spartesnė.</a:t>
            </a:r>
          </a:p>
          <a:p>
            <a:r>
              <a:rPr lang="lt-LT" dirty="0"/>
              <a:t>Kietuose kūnuose difuzija vyksta lėčiausiai. </a:t>
            </a:r>
          </a:p>
          <a:p>
            <a:r>
              <a:rPr lang="lt-LT" b="0" i="0" dirty="0">
                <a:solidFill>
                  <a:srgbClr val="454545"/>
                </a:solidFill>
                <a:effectLst/>
                <a:latin typeface="Lato" panose="020F0502020204030203" pitchFamily="34" charset="0"/>
              </a:rPr>
              <a:t>Padidėjusi temperatūra paspartina difuzijos greitį</a:t>
            </a:r>
          </a:p>
          <a:p>
            <a:r>
              <a:rPr lang="lt-LT" b="0" i="0" dirty="0">
                <a:solidFill>
                  <a:srgbClr val="454545"/>
                </a:solidFill>
                <a:effectLst/>
                <a:latin typeface="Lato" panose="020F0502020204030203" pitchFamily="34" charset="0"/>
              </a:rPr>
              <a:t>Medžiagos tankis turintis įtakos difuzijos greičiui. Suprantama, kad sunkesnės dujos išsisklaido daug lėčiau, palyginti su lengvesnėmis.</a:t>
            </a:r>
          </a:p>
          <a:p>
            <a:r>
              <a:rPr lang="lt-LT" dirty="0">
                <a:solidFill>
                  <a:srgbClr val="454545"/>
                </a:solidFill>
                <a:latin typeface="Lato" panose="020F0502020204030203" pitchFamily="34" charset="0"/>
              </a:rPr>
              <a:t>S</a:t>
            </a:r>
            <a:r>
              <a:rPr lang="lt-LT" b="0" i="0" dirty="0">
                <a:solidFill>
                  <a:srgbClr val="454545"/>
                </a:solidFill>
                <a:effectLst/>
                <a:latin typeface="Lato" panose="020F0502020204030203" pitchFamily="34" charset="0"/>
              </a:rPr>
              <a:t>ąveikos ploto dydis gali turėti įtakos difuzijos greičiui, tai patvirtina namų ruošimo kvapas, išsisklaidęs per mažą plotą greičiau, nei tai darytų didesniame plote.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0920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CCD-7FED-8E82-C808-D21BD67C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Difuzijos pritaikymas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4D374-BF27-6E75-8890-417AA400C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Gamtoje difuzija reiškiasi įvairiai. Dėl jos prie Žiemės paviršiaus oras yra vienalytis. Ji turi didelę įtaką augalų mitybai. Vandens gyvūnams reikalingas deguonis difuzijos būdu prasiskverbia iš oro į upių, ežerų ir kitų telkinių vandenį. Šiuo būdu į žmogaus kraują iš aplinkos prasiskverbia deguonis, o iš žarnyno- maistingos medžiagos. Kraujas išnešioja deguonį po visą organizmą. Dėl difuzijos patalpose ir automobiliuose sklinda oro gaiviklių kvapai, ore išsisklaido dūmai.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ifuzija – Vikipedija">
            <a:extLst>
              <a:ext uri="{FF2B5EF4-FFF2-40B4-BE49-F238E27FC236}">
                <a16:creationId xmlns:a16="http://schemas.microsoft.com/office/drawing/2014/main" id="{BA939DE2-0C14-94C8-B5B6-B1598CFA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04" y="4194280"/>
            <a:ext cx="3511810" cy="18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70E6-B8B1-69D6-B2B1-4983BEDE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Bandymas ,,Difuzija arbatos puodelyje</a:t>
            </a:r>
            <a:r>
              <a:rPr lang="lt-LT" dirty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73D1-BEC0-A9DA-8F85-E4ED9BE28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40" y="1930400"/>
            <a:ext cx="9494589" cy="4726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Hipotezė:</a:t>
            </a:r>
          </a:p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Difuzija karštame  vandenyje vyksta greičiau negu šaltame.</a:t>
            </a:r>
          </a:p>
          <a:p>
            <a:pPr marL="0" indent="0">
              <a:buNone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tikslas:</a:t>
            </a:r>
          </a:p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Išsiaiškinti kaip difuzija arbatos puodelyje priklauso nuo vandens temperatūros.</a:t>
            </a:r>
          </a:p>
          <a:p>
            <a:pPr marL="0" indent="0">
              <a:buNone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Priemonės: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Puodelis, arbatos pakelis, termometras, šaltas ir karštas vanduo.</a:t>
            </a:r>
          </a:p>
          <a:p>
            <a:pPr marL="0" indent="0">
              <a:buNone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AF2C7EF-C13C-4CF9-E1F6-280AED802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15609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PSMT"/>
                <a:ea typeface="Times New Roman" panose="02020603050405020304" pitchFamily="18" charset="0"/>
              </a:rPr>
              <a:t>                                 </a:t>
            </a:r>
            <a:r>
              <a:rPr kumimoji="0" lang="lt-LT" altLang="lt-L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NewRomanPSMT"/>
                <a:ea typeface="Times New Roman" panose="02020603050405020304" pitchFamily="18" charset="0"/>
              </a:rPr>
              <a:t>59</a:t>
            </a:r>
            <a:r>
              <a:rPr kumimoji="0" lang="lt-LT" altLang="lt-L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° C</a:t>
            </a:r>
            <a:r>
              <a:rPr kumimoji="0" lang="lt-LT" altLang="lt-L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81°C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687BB3B2-B4A2-894A-6018-B8260E64F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18170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NewRomanPSMT"/>
                <a:ea typeface="Times New Roman" panose="02020603050405020304" pitchFamily="18" charset="0"/>
              </a:rPr>
              <a:t>95</a:t>
            </a:r>
            <a:r>
              <a:rPr kumimoji="0" lang="lt-LT" altLang="lt-L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°</a:t>
            </a:r>
            <a:r>
              <a:rPr kumimoji="0" lang="lt-LT" altLang="lt-L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NewRomanPSMT"/>
                <a:ea typeface="Times New Roman" panose="02020603050405020304" pitchFamily="18" charset="0"/>
              </a:rPr>
              <a:t>C</a:t>
            </a:r>
            <a:endParaRPr kumimoji="0" lang="lt-LT" altLang="lt-L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NewRomanPSMT"/>
                <a:ea typeface="Times New Roman" panose="02020603050405020304" pitchFamily="18" charset="0"/>
              </a:rPr>
              <a:t>Šildomo vandens temperatūros kitimas iki virimo temperatūros</a:t>
            </a:r>
            <a:endParaRPr kumimoji="0" lang="lt-LT" altLang="lt-L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NewRomanPSMT"/>
                <a:ea typeface="Times New Roman" panose="02020603050405020304" pitchFamily="18" charset="0"/>
              </a:rPr>
              <a:t>3pav.</a:t>
            </a:r>
            <a:endParaRPr kumimoji="0" lang="lt-LT" altLang="lt-L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Puodelis žaliosios arbatos, gera pirtis ir dar kelios smulkmenos - Mūsų  Ignalina">
            <a:extLst>
              <a:ext uri="{FF2B5EF4-FFF2-40B4-BE49-F238E27FC236}">
                <a16:creationId xmlns:a16="http://schemas.microsoft.com/office/drawing/2014/main" id="{3489F016-AA29-ACE7-64A8-CB8DF5E78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10" y="1971121"/>
            <a:ext cx="2478534" cy="145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7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C6B7B-6CDF-A492-3403-46032434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Bandymo eiga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DD972-00BE-9847-B118-8AC7A59DB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 stiklinę įpylėme vandens. Į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dėję termometrą į vandenį, nustatėme vandens pradinę temperatūrą. Vandens pradinė temperatūra  21</a:t>
            </a:r>
            <a:r>
              <a:rPr lang="lt-LT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aveikslėlis 2">
            <a:extLst>
              <a:ext uri="{FF2B5EF4-FFF2-40B4-BE49-F238E27FC236}">
                <a16:creationId xmlns:a16="http://schemas.microsoft.com/office/drawing/2014/main" id="{D15D7B46-71CD-32DF-C473-F32FB866D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22" y="3051110"/>
            <a:ext cx="2362200" cy="2397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695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44EE-BA37-C278-6963-7D554F56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Bandymo eiga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F07E-68A0-57D5-B7C4-69013F96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956"/>
            <a:ext cx="8865637" cy="4351338"/>
          </a:xfrm>
        </p:spPr>
        <p:txBody>
          <a:bodyPr/>
          <a:lstStyle/>
          <a:p>
            <a:pPr marL="0" indent="0">
              <a:buNone/>
            </a:pPr>
            <a:r>
              <a:rPr lang="lt-LT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Į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puodą  įpylėme 21</a:t>
            </a:r>
            <a:r>
              <a:rPr lang="lt-LT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vandenį ir pradėjome kaitinti. Laikrodžiu matavome laiką. Kas 2 min užrašėme vandens šilimo temperatūrą.  Vanduo pradėjo  virti prie temperatūros 95</a:t>
            </a:r>
            <a:r>
              <a:rPr lang="lt-LT" sz="2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  <a:p>
            <a:pPr marL="0" indent="0">
              <a:buNone/>
            </a:pPr>
            <a:endParaRPr lang="lt-L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aveikslėlis 14">
            <a:extLst>
              <a:ext uri="{FF2B5EF4-FFF2-40B4-BE49-F238E27FC236}">
                <a16:creationId xmlns:a16="http://schemas.microsoft.com/office/drawing/2014/main" id="{FA8EA01D-12F5-682B-E139-423D2E23F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1736" y="3164249"/>
            <a:ext cx="2164025" cy="2013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aveikslėlis 15">
            <a:extLst>
              <a:ext uri="{FF2B5EF4-FFF2-40B4-BE49-F238E27FC236}">
                <a16:creationId xmlns:a16="http://schemas.microsoft.com/office/drawing/2014/main" id="{B25DDCEF-4465-6FD9-732C-E3E3E57E2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58" y="3089112"/>
            <a:ext cx="1994790" cy="221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aveikslėlis 21">
            <a:extLst>
              <a:ext uri="{FF2B5EF4-FFF2-40B4-BE49-F238E27FC236}">
                <a16:creationId xmlns:a16="http://schemas.microsoft.com/office/drawing/2014/main" id="{0FA60DE7-0372-24F4-5324-4556CB339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63" y="3089112"/>
            <a:ext cx="2232660" cy="2285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AAAC7B-B324-98EE-4238-E66E12B9AAA4}"/>
              </a:ext>
            </a:extLst>
          </p:cNvPr>
          <p:cNvSpPr txBox="1"/>
          <p:nvPr/>
        </p:nvSpPr>
        <p:spPr>
          <a:xfrm flipH="1">
            <a:off x="1533719" y="5398384"/>
            <a:ext cx="106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59</a:t>
            </a:r>
            <a:r>
              <a:rPr lang="lt-LT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lt-L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8F552C-0C8A-7F64-0811-38DB2A11C674}"/>
              </a:ext>
            </a:extLst>
          </p:cNvPr>
          <p:cNvSpPr txBox="1"/>
          <p:nvPr/>
        </p:nvSpPr>
        <p:spPr>
          <a:xfrm>
            <a:off x="4308175" y="5361708"/>
            <a:ext cx="8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81</a:t>
            </a:r>
            <a:r>
              <a:rPr lang="lt-LT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lt-L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1228BC-6BAB-6EC5-C782-E9640E08672A}"/>
              </a:ext>
            </a:extLst>
          </p:cNvPr>
          <p:cNvSpPr txBox="1"/>
          <p:nvPr/>
        </p:nvSpPr>
        <p:spPr>
          <a:xfrm>
            <a:off x="7113207" y="5398384"/>
            <a:ext cx="8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95</a:t>
            </a:r>
            <a:r>
              <a:rPr lang="lt-LT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623261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2070</TotalTime>
  <Words>1005</Words>
  <Application>Microsoft Office PowerPoint</Application>
  <PresentationFormat>Widescreen</PresentationFormat>
  <Paragraphs>138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Lato</vt:lpstr>
      <vt:lpstr>Times New Roman</vt:lpstr>
      <vt:lpstr>TimesNewRomanPSMT</vt:lpstr>
      <vt:lpstr>Trebuchet MS</vt:lpstr>
      <vt:lpstr>Wingdings 3</vt:lpstr>
      <vt:lpstr>Facet</vt:lpstr>
      <vt:lpstr>Difuzija arbatos puodelyje</vt:lpstr>
      <vt:lpstr>Turinys</vt:lpstr>
      <vt:lpstr>Kas yra difuzija?</vt:lpstr>
      <vt:lpstr>Kur vyksta difuzija?</vt:lpstr>
      <vt:lpstr>Keletas difuzijai būdingų savybių</vt:lpstr>
      <vt:lpstr>Difuzijos pritaikymas</vt:lpstr>
      <vt:lpstr>Bandymas ,,Difuzija arbatos puodelyje“</vt:lpstr>
      <vt:lpstr>Bandymo eiga</vt:lpstr>
      <vt:lpstr>Bandymo eiga</vt:lpstr>
      <vt:lpstr>Bandymo rezultatai</vt:lpstr>
      <vt:lpstr>Bandymo eiga ir rezultatai</vt:lpstr>
      <vt:lpstr>Bandymo eiga ir rezultatai</vt:lpstr>
      <vt:lpstr>Bandymo išvados</vt:lpstr>
      <vt:lpstr>Testas ,,Difuzija“</vt:lpstr>
      <vt:lpstr>Testas ,,Difuzija“</vt:lpstr>
      <vt:lpstr>Testas ,,Difuzija“</vt:lpstr>
      <vt:lpstr>Testas ,,Difuzija“</vt:lpstr>
      <vt:lpstr>Testo atsakymai</vt:lpstr>
      <vt:lpstr>Užduotis ,,Difuzija“</vt:lpstr>
      <vt:lpstr>Literatūra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Sigita Kazlauskaitė</dc:creator>
  <cp:lastModifiedBy>Sigita Kazlauskaitė</cp:lastModifiedBy>
  <cp:revision>29</cp:revision>
  <dcterms:created xsi:type="dcterms:W3CDTF">2023-04-18T17:44:58Z</dcterms:created>
  <dcterms:modified xsi:type="dcterms:W3CDTF">2023-04-27T07:58:41Z</dcterms:modified>
</cp:coreProperties>
</file>