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59" r:id="rId5"/>
    <p:sldId id="289" r:id="rId6"/>
    <p:sldId id="260" r:id="rId7"/>
    <p:sldId id="263" r:id="rId8"/>
    <p:sldId id="268" r:id="rId9"/>
    <p:sldId id="262" r:id="rId10"/>
    <p:sldId id="264" r:id="rId11"/>
    <p:sldId id="265" r:id="rId12"/>
    <p:sldId id="266" r:id="rId13"/>
    <p:sldId id="267" r:id="rId14"/>
    <p:sldId id="288" r:id="rId15"/>
    <p:sldId id="293" r:id="rId16"/>
    <p:sldId id="269" r:id="rId17"/>
    <p:sldId id="294" r:id="rId18"/>
    <p:sldId id="295" r:id="rId19"/>
    <p:sldId id="296" r:id="rId20"/>
    <p:sldId id="297" r:id="rId21"/>
    <p:sldId id="276" r:id="rId22"/>
    <p:sldId id="277" r:id="rId23"/>
    <p:sldId id="278" r:id="rId24"/>
    <p:sldId id="298" r:id="rId25"/>
    <p:sldId id="299" r:id="rId26"/>
    <p:sldId id="300" r:id="rId27"/>
    <p:sldId id="290" r:id="rId28"/>
    <p:sldId id="282" r:id="rId29"/>
    <p:sldId id="283" r:id="rId30"/>
    <p:sldId id="284" r:id="rId31"/>
    <p:sldId id="285" r:id="rId32"/>
    <p:sldId id="286" r:id="rId33"/>
    <p:sldId id="287" r:id="rId34"/>
    <p:sldId id="291" r:id="rId35"/>
    <p:sldId id="292" r:id="rId36"/>
  </p:sldIdLst>
  <p:sldSz cx="12192000" cy="6858000"/>
  <p:notesSz cx="6858000" cy="9144000"/>
  <p:defaultTextStyle>
    <a:defPPr>
      <a:defRPr lang="en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BBEAC-1EB7-AC3D-4E20-533B3E1605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EF4DC1-EAF2-0079-1642-74730825D3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36D610-8290-59F0-AA54-539CA44BB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95ADC-095D-D040-89C3-5EB313F37928}" type="datetimeFigureOut">
              <a:rPr lang="en-LT" smtClean="0"/>
              <a:t>05/09/2023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74886B-607E-4F01-EC2C-461AB30F8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3BDE0-F45E-B465-5D15-E394A8A4E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53CCA-256A-774E-B258-C091F606FCBD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25472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28212-0D2D-33E1-3E17-9D7A88583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080206-4790-BB12-1ED1-DAB1226C62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2F37BD-8AC4-AB5C-8FF7-AAC301709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95ADC-095D-D040-89C3-5EB313F37928}" type="datetimeFigureOut">
              <a:rPr lang="en-LT" smtClean="0"/>
              <a:t>05/09/2023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343493-7F5B-DD65-3BA9-6D0852428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A41C62-ED6C-4495-8B40-E28A930E7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53CCA-256A-774E-B258-C091F606FCBD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343452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E4B3E8-5DA6-32C7-2F74-46A3E59160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84BA03-6812-8D13-53DA-692A117369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C86899-E42E-3CBF-7AB3-9D501E431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95ADC-095D-D040-89C3-5EB313F37928}" type="datetimeFigureOut">
              <a:rPr lang="en-LT" smtClean="0"/>
              <a:t>05/09/2023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1AF757-FBB3-9D5D-679D-C26B7C2AD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8F580F-157D-FD1B-591E-F4D316AF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53CCA-256A-774E-B258-C091F606FCBD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825576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759E3-6CD2-5904-8A78-75B2DDFCE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52108D-BC2F-45C6-19B6-53E3880C73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55E7C-56E9-1FF9-5251-CA9F1DCCF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95ADC-095D-D040-89C3-5EB313F37928}" type="datetimeFigureOut">
              <a:rPr lang="en-LT" smtClean="0"/>
              <a:t>05/09/2023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3D9CF5-07C9-4C24-8B2E-ADD4445C3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DFDCA-0C50-4518-2CA0-F08275A97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53CCA-256A-774E-B258-C091F606FCBD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342948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A3BBE-AA71-DFE3-AC7C-B37A777D3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E92450-E63B-C023-5063-38B4788C43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0E3D24-223B-ED92-741A-0C3FE9D00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95ADC-095D-D040-89C3-5EB313F37928}" type="datetimeFigureOut">
              <a:rPr lang="en-LT" smtClean="0"/>
              <a:t>05/09/2023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11B49D-4E18-BDFD-6BBA-B54DE52D3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CAF15A-58BC-C4D3-CB0F-3DF53748E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53CCA-256A-774E-B258-C091F606FCBD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733691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38B74-D9C5-1551-8574-DBD28DDF7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8B25F0-0083-8973-B776-6250BE872D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264127-499C-ACE9-685D-34FECD7F5D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2DAF31-E3CA-86EF-4F6F-356730F4C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95ADC-095D-D040-89C3-5EB313F37928}" type="datetimeFigureOut">
              <a:rPr lang="en-LT" smtClean="0"/>
              <a:t>05/09/2023</a:t>
            </a:fld>
            <a:endParaRPr lang="en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AD23C1-145B-4C49-B346-1012A8BE3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E7CF06-2079-0D72-DD62-604F2C593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53CCA-256A-774E-B258-C091F606FCBD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498898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45D7A-7B6D-A692-6E71-8F2FC1509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FCF285-9884-F139-9C36-FA82007B8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01DC42-4B23-547D-0055-9B18D7F0CB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C23E8F-F9AB-D1EC-B942-627A4B9C36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820CDF-24E0-DC12-05BD-D248B172F1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8E3E4F-6302-C382-B5EF-5BEEA3E87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95ADC-095D-D040-89C3-5EB313F37928}" type="datetimeFigureOut">
              <a:rPr lang="en-LT" smtClean="0"/>
              <a:t>05/09/2023</a:t>
            </a:fld>
            <a:endParaRPr lang="en-L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FE0FA2-EABE-C583-0DD3-D1C3DAE85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4D47F3-E6D0-0F0F-13CB-B26845555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53CCA-256A-774E-B258-C091F606FCBD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672656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74008-3708-BD61-7923-B7DB95085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9FB79A-11CF-12D2-06DC-68FAD3177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95ADC-095D-D040-89C3-5EB313F37928}" type="datetimeFigureOut">
              <a:rPr lang="en-LT" smtClean="0"/>
              <a:t>05/09/2023</a:t>
            </a:fld>
            <a:endParaRPr lang="en-L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56CF0A-BAE8-0EB8-EAAB-E309414D0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047F71-51FD-0105-1764-88F80EE6C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53CCA-256A-774E-B258-C091F606FCBD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4225572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E7D886-ED07-CC37-C69E-E08D87327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95ADC-095D-D040-89C3-5EB313F37928}" type="datetimeFigureOut">
              <a:rPr lang="en-LT" smtClean="0"/>
              <a:t>05/09/2023</a:t>
            </a:fld>
            <a:endParaRPr lang="en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C0ED29-8808-0214-F245-4490EAD60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2E3890-A8CD-7AFF-326E-02C6B7EAD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53CCA-256A-774E-B258-C091F606FCBD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117457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D361C-EAD6-9B40-6356-024DBA7A8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22174-CDCB-8F00-9F98-1CAD582073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5240A7-D576-7DA2-B511-7FC4A64BE1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BD31E4-4930-C540-BB59-05C334BBD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95ADC-095D-D040-89C3-5EB313F37928}" type="datetimeFigureOut">
              <a:rPr lang="en-LT" smtClean="0"/>
              <a:t>05/09/2023</a:t>
            </a:fld>
            <a:endParaRPr lang="en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8F2A63-3531-1260-74B6-3E79B21B4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15DA66-FA0A-122E-EA99-93B45A398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53CCA-256A-774E-B258-C091F606FCBD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298328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4A2F7-934A-E89D-08A7-E9B19E634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30EFF2-C2C8-0BFE-75EE-6B1E8FF2BF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L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EAAF3C-D79D-B96A-5161-92DBAE00B3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4DEE01-5E47-AEE3-711B-867906296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95ADC-095D-D040-89C3-5EB313F37928}" type="datetimeFigureOut">
              <a:rPr lang="en-LT" smtClean="0"/>
              <a:t>05/09/2023</a:t>
            </a:fld>
            <a:endParaRPr lang="en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4D9C94-5273-9547-8433-DF6A9D04E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5AD8CD-CD97-F170-6F38-A53108248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53CCA-256A-774E-B258-C091F606FCBD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715598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B89550-ACCB-C115-1A77-34591834A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A5A728-504A-EE3F-AF92-C79EB6951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F336A5-0E68-FF3D-9D86-A01F472638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95ADC-095D-D040-89C3-5EB313F37928}" type="datetimeFigureOut">
              <a:rPr lang="en-LT" smtClean="0"/>
              <a:t>05/09/2023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A693A3-CA85-F349-452E-68F4B1EB2C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D43DC8-7A81-5987-2151-86D62B8A98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C53CCA-256A-774E-B258-C091F606FCBD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615681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lt.wordssidekick.com/32476-why-do-some-fruits-and-vegetables-conduct-electricity" TargetMode="External"/><Relationship Id="rId2" Type="http://schemas.openxmlformats.org/officeDocument/2006/relationships/hyperlink" Target="https://www.mokslobaze.lt/elektrinis-laidumas-skirtinguose-vaisiuose-ir-darzovese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wikipedia.com/" TargetMode="External"/><Relationship Id="rId4" Type="http://schemas.openxmlformats.org/officeDocument/2006/relationships/hyperlink" Target="http://www.vle.lt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7A6CC-B96A-43C5-921F-9305188775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06400"/>
            <a:ext cx="9144000" cy="2387600"/>
          </a:xfrm>
        </p:spPr>
        <p:txBody>
          <a:bodyPr>
            <a:normAutofit/>
          </a:bodyPr>
          <a:lstStyle/>
          <a:p>
            <a:r>
              <a:rPr lang="lt-LT" sz="4400" b="1">
                <a:latin typeface="Arial" panose="020B0604020202020204" pitchFamily="34" charset="0"/>
                <a:cs typeface="Arial" panose="020B0604020202020204" pitchFamily="34" charset="0"/>
              </a:rPr>
              <a:t>Ar įmanoma su įvairiais vaisiais ir daržovėmis įžiebti lemputę?</a:t>
            </a:r>
            <a:endParaRPr lang="en-LT" sz="4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22D7F0-5CAA-11D8-589C-C6516B271C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54816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lt-LT">
                <a:latin typeface="Arial" panose="020B0604020202020204" pitchFamily="34" charset="0"/>
                <a:cs typeface="Arial" panose="020B0604020202020204" pitchFamily="34" charset="0"/>
              </a:rPr>
              <a:t>Vilniaus „Šaltinėlio” privati mokykla</a:t>
            </a:r>
          </a:p>
          <a:p>
            <a:r>
              <a:rPr lang="lt-LT">
                <a:latin typeface="Arial" panose="020B0604020202020204" pitchFamily="34" charset="0"/>
                <a:cs typeface="Arial" panose="020B0604020202020204" pitchFamily="34" charset="0"/>
              </a:rPr>
              <a:t>Ainė Maslauskaitė, Bernadeta Eidėnaitė 7 kl.</a:t>
            </a:r>
          </a:p>
          <a:p>
            <a:r>
              <a:rPr lang="lt-LT">
                <a:latin typeface="Arial" panose="020B0604020202020204" pitchFamily="34" charset="0"/>
                <a:cs typeface="Arial" panose="020B0604020202020204" pitchFamily="34" charset="0"/>
              </a:rPr>
              <a:t>Mokytoja Asta Valčiukienė</a:t>
            </a:r>
          </a:p>
          <a:p>
            <a:r>
              <a:rPr lang="lt-LT"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1792152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E04F7DF-2535-4AB8-A03F-F91F0F381E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C062E60F-5CD4-4268-8359-807663468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288350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20213C-CBB3-9D5C-BD26-F2C4E07F8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10047"/>
            <a:ext cx="3300984" cy="1645920"/>
          </a:xfrm>
        </p:spPr>
        <p:txBody>
          <a:bodyPr>
            <a:normAutofit/>
          </a:bodyPr>
          <a:lstStyle/>
          <a:p>
            <a:r>
              <a:rPr lang="lt-LT" dirty="0">
                <a:latin typeface="Arial" panose="020B0604020202020204" pitchFamily="34" charset="0"/>
                <a:cs typeface="Arial" panose="020B0604020202020204" pitchFamily="34" charset="0"/>
              </a:rPr>
              <a:t>2.2. Citrinos</a:t>
            </a:r>
            <a:endParaRPr lang="en-L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B341EC3-1810-4D33-BA3F-E2D0AA0EC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980964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0127CDE-2B99-47A8-BB3C-7D1751910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98164" y="1323863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11536-5918-BE3A-D095-16728FC9A5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1144" y="510047"/>
            <a:ext cx="6858000" cy="1645920"/>
          </a:xfrm>
        </p:spPr>
        <p:txBody>
          <a:bodyPr anchor="ctr">
            <a:normAutofit/>
          </a:bodyPr>
          <a:lstStyle/>
          <a:p>
            <a:r>
              <a:rPr lang="lt-LT" sz="2000" dirty="0">
                <a:latin typeface="Arial" panose="020B0604020202020204" pitchFamily="34" charset="0"/>
                <a:cs typeface="Arial" panose="020B0604020202020204" pitchFamily="34" charset="0"/>
              </a:rPr>
              <a:t>Antrą kartą panaudojome 4 citrinas. Citrinose buvo varinis strypas ir cinkuota vinis, tarpusavyje citrinos buvo sujungtos plona varine vielute. Lemputės įžiebti nepavyko.</a:t>
            </a:r>
            <a:endParaRPr lang="en-L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6D7A70A5-DB93-9722-8472-F434CF9F97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6" r="-1" b="12318"/>
          <a:stretch/>
        </p:blipFill>
        <p:spPr>
          <a:xfrm>
            <a:off x="246888" y="2606462"/>
            <a:ext cx="2834640" cy="3639312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9073D6ED-AFF7-156B-89F0-2418151A87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5" r="10317" b="-3"/>
          <a:stretch/>
        </p:blipFill>
        <p:spPr>
          <a:xfrm>
            <a:off x="3200400" y="2606462"/>
            <a:ext cx="2834640" cy="3639312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2A3663C-E6A9-1374-2938-A92FC99E0C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3712"/>
          <a:stretch/>
        </p:blipFill>
        <p:spPr>
          <a:xfrm>
            <a:off x="6153912" y="2606462"/>
            <a:ext cx="2834640" cy="3639312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22633916-ACF4-6B06-6460-982053D137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3712"/>
          <a:stretch/>
        </p:blipFill>
        <p:spPr>
          <a:xfrm>
            <a:off x="9110472" y="2606462"/>
            <a:ext cx="2834640" cy="363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5035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03DDB2E-68A6-4B69-8803-0A52B5921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D3E133-35CE-E42A-409D-289F1E145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2014" y="856271"/>
            <a:ext cx="4038168" cy="1645139"/>
          </a:xfrm>
        </p:spPr>
        <p:txBody>
          <a:bodyPr anchor="b">
            <a:normAutofit/>
          </a:bodyPr>
          <a:lstStyle/>
          <a:p>
            <a:r>
              <a:rPr lang="lt-LT">
                <a:latin typeface="Arial" panose="020B0604020202020204" pitchFamily="34" charset="0"/>
                <a:cs typeface="Arial" panose="020B0604020202020204" pitchFamily="34" charset="0"/>
              </a:rPr>
              <a:t>3. Pomidorai</a:t>
            </a:r>
            <a:endParaRPr lang="en-L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AB86A1EA-29C9-BC53-6902-3187A68487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61" r="-2" b="22582"/>
          <a:stretch/>
        </p:blipFill>
        <p:spPr>
          <a:xfrm>
            <a:off x="402639" y="601141"/>
            <a:ext cx="2996282" cy="2070529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C24E95D4-CA13-ABA1-B875-58D1C901C8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6090"/>
          <a:stretch/>
        </p:blipFill>
        <p:spPr>
          <a:xfrm>
            <a:off x="402639" y="2772258"/>
            <a:ext cx="2996282" cy="3409078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E20EF4D4-9162-7611-08B6-A370661FAF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01" r="-1" b="7211"/>
          <a:stretch/>
        </p:blipFill>
        <p:spPr>
          <a:xfrm>
            <a:off x="3532921" y="601133"/>
            <a:ext cx="3514226" cy="330278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81EABE0-FA8E-49A5-A966-F0539111C9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836709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6A3E26D-73B1-468C-B97B-BC18159597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02011" y="2712821"/>
            <a:ext cx="411480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B97D9199-42DE-8D00-417F-78182E6376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77" r="1" b="37887"/>
          <a:stretch/>
        </p:blipFill>
        <p:spPr>
          <a:xfrm>
            <a:off x="3535970" y="4078111"/>
            <a:ext cx="3514226" cy="217874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D69B0-27D5-19C2-47C7-713AB6D8BC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2014" y="2942520"/>
            <a:ext cx="4038168" cy="3245804"/>
          </a:xfrm>
        </p:spPr>
        <p:txBody>
          <a:bodyPr>
            <a:normAutofit/>
          </a:bodyPr>
          <a:lstStyle/>
          <a:p>
            <a:r>
              <a:rPr lang="lt-LT" sz="2000" dirty="0">
                <a:latin typeface="Arial" panose="020B0604020202020204" pitchFamily="34" charset="0"/>
                <a:cs typeface="Arial" panose="020B0604020202020204" pitchFamily="34" charset="0"/>
              </a:rPr>
              <a:t>Naudojome 4 pomidorus. Pomidoruose buvo varinis strypas ir cinkuota vinis, tarpusavyje pomidorai buvo sujungti plona varine vielute. Lemputės įžiebti nepavyko, nors ir pasiekėme didžiausią srovės stiprį ir įtampą iš visų vaisių ir daržovių. </a:t>
            </a:r>
            <a:endParaRPr lang="en-L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5266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6">
            <a:extLst>
              <a:ext uri="{FF2B5EF4-FFF2-40B4-BE49-F238E27FC236}">
                <a16:creationId xmlns:a16="http://schemas.microsoft.com/office/drawing/2014/main" id="{28186986-3D2C-46E2-AF3E-16E1628E1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AA5FDD-63DE-2859-72A4-BBB3D2730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2014" y="856271"/>
            <a:ext cx="4041648" cy="1645139"/>
          </a:xfrm>
        </p:spPr>
        <p:txBody>
          <a:bodyPr anchor="b">
            <a:normAutofit/>
          </a:bodyPr>
          <a:lstStyle/>
          <a:p>
            <a:r>
              <a:rPr lang="lt-LT">
                <a:latin typeface="Arial" panose="020B0604020202020204" pitchFamily="34" charset="0"/>
                <a:cs typeface="Arial" panose="020B0604020202020204" pitchFamily="34" charset="0"/>
              </a:rPr>
              <a:t>4. Apelsinai</a:t>
            </a:r>
            <a:endParaRPr lang="en-L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4E995976-2018-B6EF-F646-D7E8505E30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1" r="-4" b="26680"/>
          <a:stretch/>
        </p:blipFill>
        <p:spPr>
          <a:xfrm>
            <a:off x="542952" y="601136"/>
            <a:ext cx="2965493" cy="274320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3787F3A8-DA00-C363-9FB9-8298030A58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2" r="-4" b="21184"/>
          <a:stretch/>
        </p:blipFill>
        <p:spPr>
          <a:xfrm>
            <a:off x="3905659" y="601137"/>
            <a:ext cx="2970063" cy="2743200"/>
          </a:xfrm>
          <a:prstGeom prst="rect">
            <a:avLst/>
          </a:prstGeom>
        </p:spPr>
      </p:pic>
      <p:sp>
        <p:nvSpPr>
          <p:cNvPr id="26" name="Rectangle 18">
            <a:extLst>
              <a:ext uri="{FF2B5EF4-FFF2-40B4-BE49-F238E27FC236}">
                <a16:creationId xmlns:a16="http://schemas.microsoft.com/office/drawing/2014/main" id="{481EABE0-FA8E-49A5-A966-F0539111C9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836709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0">
            <a:extLst>
              <a:ext uri="{FF2B5EF4-FFF2-40B4-BE49-F238E27FC236}">
                <a16:creationId xmlns:a16="http://schemas.microsoft.com/office/drawing/2014/main" id="{56A3E26D-73B1-468C-B97B-BC18159597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02012" y="2712821"/>
            <a:ext cx="3975945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4797D1EB-7881-963C-4AD0-43B0B839DA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3015"/>
          <a:stretch/>
        </p:blipFill>
        <p:spPr>
          <a:xfrm>
            <a:off x="4159659" y="3506551"/>
            <a:ext cx="2349826" cy="3038518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E38426B1-474A-D851-BE29-5031F9D10AE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8" r="-4" b="1020"/>
          <a:stretch/>
        </p:blipFill>
        <p:spPr>
          <a:xfrm>
            <a:off x="937962" y="3429000"/>
            <a:ext cx="2349826" cy="304563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32B267-BF2A-6C84-E331-6B4E2BC850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2014" y="2942520"/>
            <a:ext cx="4041648" cy="3245804"/>
          </a:xfrm>
        </p:spPr>
        <p:txBody>
          <a:bodyPr>
            <a:normAutofit/>
          </a:bodyPr>
          <a:lstStyle/>
          <a:p>
            <a:r>
              <a:rPr lang="lt-LT" sz="2000" dirty="0">
                <a:latin typeface="Arial" panose="020B0604020202020204" pitchFamily="34" charset="0"/>
                <a:cs typeface="Arial" panose="020B0604020202020204" pitchFamily="34" charset="0"/>
              </a:rPr>
              <a:t>Naudojome 4 apelsinus Apelsinuose buvo varinis strypas ir cinkuota vinis, tarpusavyje apelsinai buvo sujungti plona varine vielute. Lemputės įžiebti nepavyko.</a:t>
            </a:r>
            <a:endParaRPr lang="en-L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9145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16">
            <a:extLst>
              <a:ext uri="{FF2B5EF4-FFF2-40B4-BE49-F238E27FC236}">
                <a16:creationId xmlns:a16="http://schemas.microsoft.com/office/drawing/2014/main" id="{7301F447-EEF7-48F5-AF73-7566EE7F6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BB7ECD-8678-60E0-C09E-0DA8F88F7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34644"/>
            <a:ext cx="10509504" cy="1076914"/>
          </a:xfrm>
        </p:spPr>
        <p:txBody>
          <a:bodyPr anchor="ctr">
            <a:normAutofit/>
          </a:bodyPr>
          <a:lstStyle/>
          <a:p>
            <a:r>
              <a:rPr lang="lt-LT">
                <a:latin typeface="Arial" panose="020B0604020202020204" pitchFamily="34" charset="0"/>
                <a:cs typeface="Arial" panose="020B0604020202020204" pitchFamily="34" charset="0"/>
              </a:rPr>
              <a:t>5. Visi vaisiai ir daržovės</a:t>
            </a:r>
            <a:endParaRPr lang="en-L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18">
            <a:extLst>
              <a:ext uri="{FF2B5EF4-FFF2-40B4-BE49-F238E27FC236}">
                <a16:creationId xmlns:a16="http://schemas.microsoft.com/office/drawing/2014/main" id="{F7117410-A2A4-4085-9ADC-46744551D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772" y="0"/>
            <a:ext cx="10506456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Rectangle 20">
            <a:extLst>
              <a:ext uri="{FF2B5EF4-FFF2-40B4-BE49-F238E27FC236}">
                <a16:creationId xmlns:a16="http://schemas.microsoft.com/office/drawing/2014/main" id="{99F74EB5-E547-4FB4-95F5-BCC788F3C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512994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AECF9B-2B09-4A63-2203-D365267C4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6974"/>
            <a:ext cx="10506456" cy="4347554"/>
          </a:xfrm>
        </p:spPr>
        <p:txBody>
          <a:bodyPr>
            <a:normAutofit/>
          </a:bodyPr>
          <a:lstStyle/>
          <a:p>
            <a:pPr marL="226314" indent="-226314" defTabSz="905256">
              <a:spcBef>
                <a:spcPts val="990"/>
              </a:spcBef>
            </a:pPr>
            <a:r>
              <a:rPr lang="lt-LT" sz="20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Kadangi bandymai nei karto nepavyko, pabandėme sujungti  4 pomidorus , 4 citrinas</a:t>
            </a:r>
            <a:r>
              <a:rPr lang="lt-LT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lt-LT" sz="2000" b="1" dirty="0">
                <a:latin typeface="Arial" panose="020B0604020202020204" pitchFamily="34" charset="0"/>
                <a:cs typeface="Arial" panose="020B0604020202020204" pitchFamily="34" charset="0"/>
              </a:rPr>
              <a:t>Bandymas pavyko</a:t>
            </a:r>
            <a:r>
              <a:rPr lang="lt-LT" sz="2000" dirty="0">
                <a:latin typeface="Arial" panose="020B0604020202020204" pitchFamily="34" charset="0"/>
                <a:cs typeface="Arial" panose="020B0604020202020204" pitchFamily="34" charset="0"/>
              </a:rPr>
              <a:t>. Įžiebėme </a:t>
            </a:r>
            <a:r>
              <a:rPr lang="lt-LT" sz="2000" dirty="0" err="1">
                <a:latin typeface="Arial" panose="020B0604020202020204" pitchFamily="34" charset="0"/>
                <a:cs typeface="Arial" panose="020B0604020202020204" pitchFamily="34" charset="0"/>
              </a:rPr>
              <a:t>diodinę</a:t>
            </a:r>
            <a:r>
              <a:rPr lang="lt-LT" sz="2000" dirty="0">
                <a:latin typeface="Arial" panose="020B0604020202020204" pitchFamily="34" charset="0"/>
                <a:cs typeface="Arial" panose="020B0604020202020204" pitchFamily="34" charset="0"/>
              </a:rPr>
              <a:t> lemputę. V</a:t>
            </a:r>
            <a:r>
              <a:rPr lang="lt-LT" sz="20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ėliau pridėjome dar ir 4 bulves</a:t>
            </a:r>
            <a:r>
              <a:rPr lang="lt-LT" sz="2000" dirty="0">
                <a:latin typeface="Arial" panose="020B0604020202020204" pitchFamily="34" charset="0"/>
                <a:cs typeface="Arial" panose="020B0604020202020204" pitchFamily="34" charset="0"/>
              </a:rPr>
              <a:t>, nes galvojome, kad lemputė ryškiau švies. </a:t>
            </a:r>
            <a:endParaRPr lang="en-L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07387A7-DE86-149E-7D3A-B3A48567B1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826719"/>
            <a:ext cx="2057595" cy="1538434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8BA335EE-7708-1E5A-42C8-48A9E01261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626094"/>
            <a:ext cx="2057595" cy="1538434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F0586706-CCA5-6A47-B9D6-57508AD21A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872" y="2844417"/>
            <a:ext cx="2057595" cy="1538433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F1DAF1C3-5A0D-90CD-EA82-64DBAF1202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808" y="2838112"/>
            <a:ext cx="2002518" cy="1497253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AF6DF8AA-FCC5-65F3-7CAB-283AE6B2E9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339" y="2838112"/>
            <a:ext cx="2057595" cy="1538433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47AB2A81-1F16-CDA9-AEAA-640F81CC12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808" y="4626094"/>
            <a:ext cx="2057595" cy="1538434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9710C130-5361-2FFC-13D4-FB7D2B1A1B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339" y="4654736"/>
            <a:ext cx="2057595" cy="153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8774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B6EF7-C39D-A87D-B48C-27CBE3C54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>
                <a:latin typeface="Arial" panose="020B0604020202020204" pitchFamily="34" charset="0"/>
                <a:cs typeface="Arial" panose="020B0604020202020204" pitchFamily="34" charset="0"/>
              </a:rPr>
              <a:t>Išvados</a:t>
            </a:r>
            <a:endParaRPr lang="en-L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DEBCF88-2442-3F70-6336-6BE8B98B3E1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3748528"/>
              </p:ext>
            </p:extLst>
          </p:nvPr>
        </p:nvGraphicFramePr>
        <p:xfrm>
          <a:off x="838200" y="1825625"/>
          <a:ext cx="10515597" cy="2966720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3505199">
                  <a:extLst>
                    <a:ext uri="{9D8B030D-6E8A-4147-A177-3AD203B41FA5}">
                      <a16:colId xmlns:a16="http://schemas.microsoft.com/office/drawing/2014/main" val="3666741553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433864177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4416678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lt-LT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Rezultatai</a:t>
                      </a:r>
                      <a:endParaRPr lang="en-LT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 (V)</a:t>
                      </a:r>
                      <a:endParaRPr lang="en-LT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 (A)</a:t>
                      </a:r>
                      <a:endParaRPr lang="en-LT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5550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lt-LT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1. 1. </a:t>
                      </a:r>
                      <a:endParaRPr lang="en-LT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</a:t>
                      </a:r>
                      <a:endParaRPr lang="en-LT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07354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lt-LT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</a:t>
                      </a:r>
                      <a:endParaRPr lang="en-LT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8.89</a:t>
                      </a:r>
                      <a:endParaRPr lang="en-LT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0.14</a:t>
                      </a:r>
                      <a:endParaRPr lang="en-LT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34401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lt-LT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</a:t>
                      </a:r>
                      <a:endParaRPr lang="en-LT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</a:t>
                      </a:r>
                      <a:endParaRPr lang="en-LT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LT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32529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lt-LT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</a:t>
                      </a:r>
                      <a:endParaRPr lang="en-LT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3.34</a:t>
                      </a:r>
                      <a:endParaRPr lang="en-LT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0.08</a:t>
                      </a:r>
                      <a:endParaRPr lang="en-LT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29571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lt-LT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</a:t>
                      </a:r>
                      <a:endParaRPr lang="en-LT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3.08</a:t>
                      </a:r>
                      <a:endParaRPr lang="en-LT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0.16</a:t>
                      </a:r>
                      <a:endParaRPr lang="en-LT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91726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lt-LT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</a:t>
                      </a:r>
                      <a:endParaRPr lang="en-LT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1.49</a:t>
                      </a:r>
                      <a:endParaRPr lang="en-LT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0.04</a:t>
                      </a:r>
                      <a:endParaRPr lang="en-LT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62783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lt-LT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</a:t>
                      </a:r>
                      <a:endParaRPr lang="en-LT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7.84</a:t>
                      </a:r>
                      <a:endParaRPr lang="en-LT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t-LT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0.08</a:t>
                      </a:r>
                      <a:endParaRPr lang="en-LT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19578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35682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F3DF53E8-55A1-5D73-EDC9-04B653D92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>
                <a:latin typeface="Arial" panose="020B0604020202020204" pitchFamily="34" charset="0"/>
                <a:cs typeface="Arial" panose="020B0604020202020204" pitchFamily="34" charset="0"/>
              </a:rPr>
              <a:t>Išvados</a:t>
            </a:r>
            <a:endParaRPr lang="lt-LT" dirty="0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95E17327-8349-A7B7-9154-774E1B3F4F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t-LT" sz="3200" dirty="0">
                <a:latin typeface="Arial" panose="020B0604020202020204" pitchFamily="34" charset="0"/>
                <a:cs typeface="Arial" panose="020B0604020202020204" pitchFamily="34" charset="0"/>
              </a:rPr>
              <a:t>Remiantis bandymo duomenimis ir rezultatais, galime teigti, kad norint įžiebti mūsų </a:t>
            </a:r>
            <a:r>
              <a:rPr lang="lt-LT" sz="3200" dirty="0" err="1">
                <a:latin typeface="Arial" panose="020B0604020202020204" pitchFamily="34" charset="0"/>
                <a:cs typeface="Arial" panose="020B0604020202020204" pitchFamily="34" charset="0"/>
              </a:rPr>
              <a:t>diodinę</a:t>
            </a:r>
            <a:r>
              <a:rPr lang="lt-LT" sz="3200" dirty="0">
                <a:latin typeface="Arial" panose="020B0604020202020204" pitchFamily="34" charset="0"/>
                <a:cs typeface="Arial" panose="020B0604020202020204" pitchFamily="34" charset="0"/>
              </a:rPr>
              <a:t> lemputę reikėjo pasiekti įtampą 7.84 V ir srovės stiprį 0.08 A. </a:t>
            </a:r>
          </a:p>
          <a:p>
            <a:r>
              <a:rPr lang="lt-LT" sz="3200" dirty="0">
                <a:latin typeface="Arial" panose="020B0604020202020204" pitchFamily="34" charset="0"/>
                <a:cs typeface="Arial" panose="020B0604020202020204" pitchFamily="34" charset="0"/>
              </a:rPr>
              <a:t>Pastebėjome, kad bandymui reikia kuo sultingesnių vaisių ir daržovių, norint pasiekti didesnių prietaisų rodmenų.</a:t>
            </a:r>
          </a:p>
          <a:p>
            <a:r>
              <a:rPr lang="lt-LT" sz="3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Įrodėme, kad vaisiai ir daržovės turi elektriniam laidumui reikalingos rūgšties ir turi elektrinės energijos. </a:t>
            </a:r>
            <a:endParaRPr lang="lt-LT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3640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93FF6-4743-48BF-9807-54E853D980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lt-LT" sz="4400">
                <a:latin typeface="Arial" panose="020B0604020202020204" pitchFamily="34" charset="0"/>
                <a:cs typeface="Arial" panose="020B0604020202020204" pitchFamily="34" charset="0"/>
              </a:rPr>
              <a:t>Testas</a:t>
            </a:r>
            <a:endParaRPr lang="en-LT" sz="4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BBE6C0-9FDB-F55D-FB1C-F1AD5F0E56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5324197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FEC93-01B7-A42C-3C43-6565B1A51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4441"/>
            <a:ext cx="10515600" cy="1325563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lt-LT" sz="4000" dirty="0">
                <a:latin typeface="Arial" panose="020B0604020202020204" pitchFamily="34" charset="0"/>
                <a:cs typeface="Arial" panose="020B0604020202020204" pitchFamily="34" charset="0"/>
              </a:rPr>
              <a:t>Klausimas</a:t>
            </a:r>
            <a:endParaRPr lang="en-LT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DCE4AC-CEBB-BB3E-C2FA-9F57C87B74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713" y="1855847"/>
            <a:ext cx="10515600" cy="4351338"/>
          </a:xfrm>
        </p:spPr>
        <p:txBody>
          <a:bodyPr/>
          <a:lstStyle/>
          <a:p>
            <a:r>
              <a:rPr lang="lt-LT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Kurioje elektrinės grandinės schemoje voltmetras įjungtas teisingai? </a:t>
            </a:r>
          </a:p>
          <a:p>
            <a:pPr marL="0" indent="0">
              <a:buNone/>
            </a:pPr>
            <a:endParaRPr lang="lt-L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lt-L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lt-L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5C91C75-3ACD-3739-9A7C-CB93B97BE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87" t="60547" r="30891" b="31560"/>
          <a:stretch>
            <a:fillRect/>
          </a:stretch>
        </p:blipFill>
        <p:spPr bwMode="auto">
          <a:xfrm>
            <a:off x="1289304" y="3564791"/>
            <a:ext cx="9301208" cy="1614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92572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B03D02-7834-6F8B-E161-7D92112023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9275"/>
            <a:ext cx="10515600" cy="4351338"/>
          </a:xfrm>
        </p:spPr>
        <p:txBody>
          <a:bodyPr>
            <a:noAutofit/>
          </a:bodyPr>
          <a:lstStyle/>
          <a:p>
            <a:r>
              <a:rPr lang="lt-LT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Kurioje elektrinės grandinės schemoje </a:t>
            </a:r>
            <a:r>
              <a:rPr lang="lt-LT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ampermetras</a:t>
            </a:r>
            <a:r>
              <a:rPr lang="lt-LT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įjungtas teisingai? </a:t>
            </a:r>
            <a:endParaRPr lang="lt-LT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lt-LT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EDDA707-46F2-CF33-02E2-86DE6A7E10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t-LT" sz="4000">
                <a:latin typeface="Arial" panose="020B0604020202020204" pitchFamily="34" charset="0"/>
                <a:cs typeface="Arial" panose="020B0604020202020204" pitchFamily="34" charset="0"/>
              </a:rPr>
              <a:t>2. Klausimas</a:t>
            </a:r>
            <a:endParaRPr lang="en-LT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64380E6-F99E-FDBE-FDDD-114B4FCF2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87" t="38876" r="30891" b="52756"/>
          <a:stretch>
            <a:fillRect/>
          </a:stretch>
        </p:blipFill>
        <p:spPr bwMode="auto">
          <a:xfrm>
            <a:off x="1179576" y="3877056"/>
            <a:ext cx="10025913" cy="1810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31447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4BD15-D17A-5D66-6649-1E718D711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sz="4000">
                <a:latin typeface="Arial" panose="020B0604020202020204" pitchFamily="34" charset="0"/>
                <a:cs typeface="Arial" panose="020B0604020202020204" pitchFamily="34" charset="0"/>
              </a:rPr>
              <a:t>3. Klausimas</a:t>
            </a:r>
            <a:endParaRPr lang="en-LT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4C8EC-36B9-5A5F-E477-79F99767EF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t-LT" sz="4000" dirty="0">
                <a:latin typeface="Arial" panose="020B0604020202020204" pitchFamily="34" charset="0"/>
                <a:cs typeface="Arial" panose="020B0604020202020204" pitchFamily="34" charset="0"/>
              </a:rPr>
              <a:t>Kokiu prietaisu matuojamas srovės stipris?</a:t>
            </a:r>
          </a:p>
          <a:p>
            <a:pPr marL="514350" indent="-514350">
              <a:buFont typeface="+mj-lt"/>
              <a:buAutoNum type="alphaLcParenR"/>
            </a:pPr>
            <a:endParaRPr lang="lt-LT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lphaLcParenR"/>
            </a:pPr>
            <a:r>
              <a:rPr lang="lt-LT" sz="4000" dirty="0" err="1">
                <a:latin typeface="Arial" panose="020B0604020202020204" pitchFamily="34" charset="0"/>
                <a:cs typeface="Arial" panose="020B0604020202020204" pitchFamily="34" charset="0"/>
              </a:rPr>
              <a:t>Ommetru</a:t>
            </a:r>
            <a:endParaRPr lang="lt-LT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lphaLcParenR"/>
            </a:pPr>
            <a:r>
              <a:rPr lang="lt-LT" sz="4000" dirty="0">
                <a:latin typeface="Arial" panose="020B0604020202020204" pitchFamily="34" charset="0"/>
                <a:cs typeface="Arial" panose="020B0604020202020204" pitchFamily="34" charset="0"/>
              </a:rPr>
              <a:t>Voltmetru</a:t>
            </a:r>
          </a:p>
          <a:p>
            <a:pPr marL="514350" indent="-514350">
              <a:buFont typeface="+mj-lt"/>
              <a:buAutoNum type="alphaLcParenR"/>
            </a:pPr>
            <a:r>
              <a:rPr lang="lt-LT" sz="4000" dirty="0" err="1">
                <a:latin typeface="Arial" panose="020B0604020202020204" pitchFamily="34" charset="0"/>
                <a:cs typeface="Arial" panose="020B0604020202020204" pitchFamily="34" charset="0"/>
              </a:rPr>
              <a:t>Ampermetru</a:t>
            </a:r>
            <a:endParaRPr lang="lt-LT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lphaLcParenR"/>
            </a:pPr>
            <a:r>
              <a:rPr lang="lt-LT" sz="4000" dirty="0">
                <a:latin typeface="Arial" panose="020B0604020202020204" pitchFamily="34" charset="0"/>
                <a:cs typeface="Arial" panose="020B0604020202020204" pitchFamily="34" charset="0"/>
              </a:rPr>
              <a:t>Vatmetru</a:t>
            </a:r>
          </a:p>
          <a:p>
            <a:pPr marL="514350" indent="-514350">
              <a:buFont typeface="+mj-lt"/>
              <a:buAutoNum type="alphaLcParenR"/>
            </a:pPr>
            <a:endParaRPr lang="en-LT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3499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1CD2C-DE9A-DA58-272C-844DD7CF4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>
                <a:latin typeface="Arial" panose="020B0604020202020204" pitchFamily="34" charset="0"/>
                <a:cs typeface="Arial" panose="020B0604020202020204" pitchFamily="34" charset="0"/>
              </a:rPr>
              <a:t>Turinys:  </a:t>
            </a:r>
            <a:endParaRPr lang="en-L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C6566E-1A68-4908-60DD-2585D84F98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lt-LT">
                <a:latin typeface="Arial" panose="020B0604020202020204" pitchFamily="34" charset="0"/>
                <a:cs typeface="Arial" panose="020B0604020202020204" pitchFamily="34" charset="0"/>
              </a:rPr>
              <a:t>Tikslas</a:t>
            </a:r>
          </a:p>
          <a:p>
            <a:pPr marL="514350" indent="-514350">
              <a:buFont typeface="+mj-lt"/>
              <a:buAutoNum type="arabicPeriod"/>
            </a:pPr>
            <a:r>
              <a:rPr lang="lt-LT">
                <a:latin typeface="Arial" panose="020B0604020202020204" pitchFamily="34" charset="0"/>
                <a:cs typeface="Arial" panose="020B0604020202020204" pitchFamily="34" charset="0"/>
              </a:rPr>
              <a:t>Hipotezė</a:t>
            </a:r>
          </a:p>
          <a:p>
            <a:pPr marL="514350" indent="-514350">
              <a:buFont typeface="+mj-lt"/>
              <a:buAutoNum type="arabicPeriod"/>
            </a:pPr>
            <a:r>
              <a:rPr lang="lt-LT">
                <a:latin typeface="Arial" panose="020B0604020202020204" pitchFamily="34" charset="0"/>
                <a:cs typeface="Arial" panose="020B0604020202020204" pitchFamily="34" charset="0"/>
              </a:rPr>
              <a:t>Bandymo priemonės</a:t>
            </a:r>
          </a:p>
          <a:p>
            <a:pPr marL="514350" indent="-514350">
              <a:buFont typeface="+mj-lt"/>
              <a:buAutoNum type="arabicPeriod"/>
            </a:pPr>
            <a:r>
              <a:rPr lang="lt-LT">
                <a:latin typeface="Arial" panose="020B0604020202020204" pitchFamily="34" charset="0"/>
                <a:cs typeface="Arial" panose="020B0604020202020204" pitchFamily="34" charset="0"/>
              </a:rPr>
              <a:t>Bandymai</a:t>
            </a:r>
          </a:p>
          <a:p>
            <a:pPr marL="514350" indent="-514350">
              <a:buFont typeface="+mj-lt"/>
              <a:buAutoNum type="arabicPeriod"/>
            </a:pPr>
            <a:r>
              <a:rPr lang="lt-LT">
                <a:latin typeface="Arial" panose="020B0604020202020204" pitchFamily="34" charset="0"/>
                <a:cs typeface="Arial" panose="020B0604020202020204" pitchFamily="34" charset="0"/>
              </a:rPr>
              <a:t>Išvados</a:t>
            </a:r>
          </a:p>
          <a:p>
            <a:pPr marL="514350" indent="-514350">
              <a:buFont typeface="+mj-lt"/>
              <a:buAutoNum type="arabicPeriod"/>
            </a:pPr>
            <a:r>
              <a:rPr lang="lt-LT">
                <a:latin typeface="Arial" panose="020B0604020202020204" pitchFamily="34" charset="0"/>
                <a:cs typeface="Arial" panose="020B0604020202020204" pitchFamily="34" charset="0"/>
              </a:rPr>
              <a:t>Testas</a:t>
            </a:r>
          </a:p>
          <a:p>
            <a:pPr marL="514350" indent="-514350">
              <a:buFont typeface="+mj-lt"/>
              <a:buAutoNum type="arabicPeriod"/>
            </a:pPr>
            <a:r>
              <a:rPr lang="lt-LT">
                <a:latin typeface="Arial" panose="020B0604020202020204" pitchFamily="34" charset="0"/>
                <a:cs typeface="Arial" panose="020B0604020202020204" pitchFamily="34" charset="0"/>
              </a:rPr>
              <a:t>Testo atsakymai</a:t>
            </a:r>
          </a:p>
          <a:p>
            <a:pPr marL="514350" indent="-514350">
              <a:buFont typeface="+mj-lt"/>
              <a:buAutoNum type="arabicPeriod"/>
            </a:pPr>
            <a:r>
              <a:rPr lang="lt-LT">
                <a:latin typeface="Arial" panose="020B0604020202020204" pitchFamily="34" charset="0"/>
                <a:cs typeface="Arial" panose="020B0604020202020204" pitchFamily="34" charset="0"/>
              </a:rPr>
              <a:t>Atviri klausimai</a:t>
            </a:r>
          </a:p>
          <a:p>
            <a:pPr marL="514350" indent="-514350">
              <a:buFont typeface="+mj-lt"/>
              <a:buAutoNum type="arabicPeriod"/>
            </a:pPr>
            <a:r>
              <a:rPr lang="lt-LT">
                <a:latin typeface="Arial" panose="020B0604020202020204" pitchFamily="34" charset="0"/>
                <a:cs typeface="Arial" panose="020B0604020202020204" pitchFamily="34" charset="0"/>
              </a:rPr>
              <a:t>Atvirų klausimų atsakymai</a:t>
            </a:r>
          </a:p>
          <a:p>
            <a:pPr marL="514350" indent="-514350">
              <a:buFont typeface="+mj-lt"/>
              <a:buAutoNum type="arabicPeriod"/>
            </a:pPr>
            <a:r>
              <a:rPr lang="lt-LT">
                <a:latin typeface="Arial" panose="020B0604020202020204" pitchFamily="34" charset="0"/>
                <a:cs typeface="Arial" panose="020B0604020202020204" pitchFamily="34" charset="0"/>
              </a:rPr>
              <a:t>Naudota literatūra</a:t>
            </a:r>
            <a:endParaRPr lang="en-L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9586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F564F-F8D2-5796-6BAA-6F465A64C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sz="4000" dirty="0">
                <a:latin typeface="Arial" panose="020B0604020202020204" pitchFamily="34" charset="0"/>
                <a:cs typeface="Arial" panose="020B0604020202020204" pitchFamily="34" charset="0"/>
              </a:rPr>
              <a:t>4. Klausimas</a:t>
            </a:r>
            <a:endParaRPr lang="en-LT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2368A-C97E-60B4-CF97-503063C684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t-LT" sz="4000" dirty="0"/>
              <a:t>Kuriame iš paveikslėlių teisingai pavaizduotas elektros srovės tekėjimas?</a:t>
            </a:r>
            <a:endParaRPr lang="en-LT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455721-34E0-9C44-5643-FDA1DB885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473" y="3365708"/>
            <a:ext cx="7693819" cy="190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1852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7E75B-AC00-9A85-6EF3-E389FADEB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sz="4000">
                <a:latin typeface="Arial" panose="020B0604020202020204" pitchFamily="34" charset="0"/>
                <a:cs typeface="Arial" panose="020B0604020202020204" pitchFamily="34" charset="0"/>
              </a:rPr>
              <a:t>5. Klausimas</a:t>
            </a:r>
            <a:endParaRPr lang="en-LT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B40778-1917-4730-C856-9241A67CA9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t-LT" sz="3800">
                <a:latin typeface="Arial" panose="020B0604020202020204" pitchFamily="34" charset="0"/>
                <a:cs typeface="Arial" panose="020B0604020202020204" pitchFamily="34" charset="0"/>
              </a:rPr>
              <a:t>Kuriame paveikslėlyje pavaizduotas jungiklio simbolis?</a:t>
            </a:r>
            <a:endParaRPr lang="en-LT" sz="3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7946CC3-0AD5-D499-FE77-8BDD288A03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414" y="3742580"/>
            <a:ext cx="2603499" cy="1228263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2E1DD204-F58C-CACC-31E6-1594208ED0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9361" y="3742580"/>
            <a:ext cx="2808111" cy="1213505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3DC59DD4-A5FF-BDFC-F645-CE52093D88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279" y="3757337"/>
            <a:ext cx="2887308" cy="1213506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AD08BD32-FCBF-64CF-3DDF-869AFCCD60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7" y="3742580"/>
            <a:ext cx="2626295" cy="12048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DF0AE42-5D40-9F46-5EAD-5442FECCA7F8}"/>
              </a:ext>
            </a:extLst>
          </p:cNvPr>
          <p:cNvSpPr txBox="1"/>
          <p:nvPr/>
        </p:nvSpPr>
        <p:spPr>
          <a:xfrm>
            <a:off x="1537304" y="3135871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lt-LT" dirty="0"/>
              <a:t>a)</a:t>
            </a:r>
            <a:endParaRPr lang="en-LT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CE1826-623F-06C2-DEA4-B5B3E1E46203}"/>
              </a:ext>
            </a:extLst>
          </p:cNvPr>
          <p:cNvSpPr txBox="1"/>
          <p:nvPr/>
        </p:nvSpPr>
        <p:spPr>
          <a:xfrm>
            <a:off x="4267200" y="3135871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lt-LT" dirty="0"/>
              <a:t>b)</a:t>
            </a:r>
            <a:endParaRPr lang="en-LT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52083E-D8EB-1C04-C555-B664CAD83A53}"/>
              </a:ext>
            </a:extLst>
          </p:cNvPr>
          <p:cNvSpPr txBox="1"/>
          <p:nvPr/>
        </p:nvSpPr>
        <p:spPr>
          <a:xfrm flipH="1">
            <a:off x="7391399" y="3135871"/>
            <a:ext cx="962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lt-LT" dirty="0"/>
              <a:t>c)</a:t>
            </a:r>
            <a:endParaRPr lang="en-LT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FCDA6B-14FD-9F01-EF21-57207FD501D1}"/>
              </a:ext>
            </a:extLst>
          </p:cNvPr>
          <p:cNvSpPr txBox="1"/>
          <p:nvPr/>
        </p:nvSpPr>
        <p:spPr>
          <a:xfrm>
            <a:off x="10145758" y="3121309"/>
            <a:ext cx="1143002" cy="383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lt-LT" dirty="0"/>
              <a:t>d)</a:t>
            </a:r>
            <a:endParaRPr lang="en-LT" dirty="0"/>
          </a:p>
        </p:txBody>
      </p:sp>
    </p:spTree>
    <p:extLst>
      <p:ext uri="{BB962C8B-B14F-4D97-AF65-F5344CB8AC3E}">
        <p14:creationId xmlns:p14="http://schemas.microsoft.com/office/powerpoint/2010/main" val="40312228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0B78A-351A-A599-D4B8-49857ED2D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sz="4000">
                <a:latin typeface="Arial" panose="020B0604020202020204" pitchFamily="34" charset="0"/>
                <a:cs typeface="Arial" panose="020B0604020202020204" pitchFamily="34" charset="0"/>
              </a:rPr>
              <a:t>6. Klausimas</a:t>
            </a:r>
            <a:endParaRPr lang="en-LT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364AFA-8414-21D0-3A27-DA662D473EF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t-LT" sz="3800">
                <a:latin typeface="Arial" panose="020B0604020202020204" pitchFamily="34" charset="0"/>
                <a:cs typeface="Arial" panose="020B0604020202020204" pitchFamily="34" charset="0"/>
              </a:rPr>
              <a:t>Kuriame paveikslėlyje pavaizduotas susikertančių laidų simbolis?</a:t>
            </a:r>
            <a:endParaRPr lang="en-LT" sz="3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B88022C9-319B-D5AF-7F13-9D7A777924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72" y="4173296"/>
            <a:ext cx="2642354" cy="1106545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A4091400-7038-C31E-AC72-342DEDE858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580" y="4177012"/>
            <a:ext cx="2435047" cy="1102829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6F02C540-863C-BF41-6BD5-90E8EBB2D8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953" y="4169580"/>
            <a:ext cx="2435047" cy="1098848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9AA2852C-6DC0-2470-BB8B-16728BCEEC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428" y="4177012"/>
            <a:ext cx="2801782" cy="11028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3013EB-5216-16A4-7416-420C7817830C}"/>
              </a:ext>
            </a:extLst>
          </p:cNvPr>
          <p:cNvSpPr txBox="1"/>
          <p:nvPr/>
        </p:nvSpPr>
        <p:spPr>
          <a:xfrm>
            <a:off x="1832153" y="3591292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lt-LT" dirty="0"/>
              <a:t>A</a:t>
            </a:r>
            <a:endParaRPr lang="en-LT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16D0FA-3523-DD68-B174-380F4CD20C42}"/>
              </a:ext>
            </a:extLst>
          </p:cNvPr>
          <p:cNvSpPr txBox="1"/>
          <p:nvPr/>
        </p:nvSpPr>
        <p:spPr>
          <a:xfrm>
            <a:off x="4764176" y="3631962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lt-LT" dirty="0"/>
              <a:t>B</a:t>
            </a:r>
            <a:endParaRPr lang="en-LT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3720F1-FA41-7C82-466F-08273915AB52}"/>
              </a:ext>
            </a:extLst>
          </p:cNvPr>
          <p:cNvSpPr txBox="1"/>
          <p:nvPr/>
        </p:nvSpPr>
        <p:spPr>
          <a:xfrm>
            <a:off x="7221253" y="3591292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lt-LT" dirty="0"/>
              <a:t>C</a:t>
            </a:r>
            <a:endParaRPr lang="en-LT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7C9911-F88E-15FA-07F6-96BB907624B3}"/>
              </a:ext>
            </a:extLst>
          </p:cNvPr>
          <p:cNvSpPr txBox="1"/>
          <p:nvPr/>
        </p:nvSpPr>
        <p:spPr>
          <a:xfrm>
            <a:off x="10076612" y="3588471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lt-LT" dirty="0"/>
              <a:t>D</a:t>
            </a:r>
            <a:endParaRPr lang="en-LT" dirty="0"/>
          </a:p>
        </p:txBody>
      </p:sp>
    </p:spTree>
    <p:extLst>
      <p:ext uri="{BB962C8B-B14F-4D97-AF65-F5344CB8AC3E}">
        <p14:creationId xmlns:p14="http://schemas.microsoft.com/office/powerpoint/2010/main" val="4788206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61A62-0AD4-122F-D9E1-76F644D60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sz="4000">
                <a:latin typeface="Arial" panose="020B0604020202020204" pitchFamily="34" charset="0"/>
                <a:cs typeface="Arial" panose="020B0604020202020204" pitchFamily="34" charset="0"/>
              </a:rPr>
              <a:t>7. Klausimas</a:t>
            </a:r>
            <a:endParaRPr lang="en-LT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880D0-8294-2E54-B08D-7DDFC14E6A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t-LT" sz="3800">
                <a:latin typeface="Arial" panose="020B0604020202020204" pitchFamily="34" charset="0"/>
                <a:cs typeface="Arial" panose="020B0604020202020204" pitchFamily="34" charset="0"/>
              </a:rPr>
              <a:t>Kas yra elektros srovė?</a:t>
            </a:r>
          </a:p>
          <a:p>
            <a:endParaRPr lang="lt-LT" sz="3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lphaLcParenR"/>
            </a:pPr>
            <a:r>
              <a:rPr lang="lt-LT" sz="3800">
                <a:latin typeface="Arial" panose="020B0604020202020204" pitchFamily="34" charset="0"/>
                <a:cs typeface="Arial" panose="020B0604020202020204" pitchFamily="34" charset="0"/>
              </a:rPr>
              <a:t>Kryptingas jonų tekėjimas</a:t>
            </a:r>
          </a:p>
          <a:p>
            <a:pPr marL="514350" indent="-514350">
              <a:buFont typeface="+mj-lt"/>
              <a:buAutoNum type="alphaLcParenR"/>
            </a:pPr>
            <a:r>
              <a:rPr lang="lt-LT" sz="3800">
                <a:latin typeface="Arial" panose="020B0604020202020204" pitchFamily="34" charset="0"/>
                <a:cs typeface="Arial" panose="020B0604020202020204" pitchFamily="34" charset="0"/>
              </a:rPr>
              <a:t>Kryptingas elektronų judėjimas</a:t>
            </a:r>
          </a:p>
          <a:p>
            <a:pPr marL="514350" indent="-514350">
              <a:buFont typeface="+mj-lt"/>
              <a:buAutoNum type="alphaLcParenR"/>
            </a:pPr>
            <a:r>
              <a:rPr lang="lt-LT" sz="3800">
                <a:latin typeface="Arial" panose="020B0604020202020204" pitchFamily="34" charset="0"/>
                <a:cs typeface="Arial" panose="020B0604020202020204" pitchFamily="34" charset="0"/>
              </a:rPr>
              <a:t>Kryptingas protonų judėjimas</a:t>
            </a:r>
          </a:p>
          <a:p>
            <a:pPr marL="514350" indent="-514350">
              <a:buFont typeface="+mj-lt"/>
              <a:buAutoNum type="alphaLcParenR"/>
            </a:pPr>
            <a:r>
              <a:rPr lang="lt-LT" sz="3800">
                <a:latin typeface="Arial" panose="020B0604020202020204" pitchFamily="34" charset="0"/>
                <a:cs typeface="Arial" panose="020B0604020202020204" pitchFamily="34" charset="0"/>
              </a:rPr>
              <a:t>Kryptingas neuronų judėjimas</a:t>
            </a:r>
            <a:endParaRPr lang="en-LT" sz="3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401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1D0A5-9235-F915-E9C9-F6D4C9D09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sz="4000">
                <a:latin typeface="Arial" panose="020B0604020202020204" pitchFamily="34" charset="0"/>
                <a:cs typeface="Arial" panose="020B0604020202020204" pitchFamily="34" charset="0"/>
              </a:rPr>
              <a:t>8. Klausimas</a:t>
            </a:r>
            <a:endParaRPr lang="en-LT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EA6DBF-B27E-3965-3E8E-7001F691BE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1446"/>
            <a:ext cx="10515600" cy="4351338"/>
          </a:xfrm>
        </p:spPr>
        <p:txBody>
          <a:bodyPr>
            <a:normAutofit/>
          </a:bodyPr>
          <a:lstStyle/>
          <a:p>
            <a:r>
              <a:rPr lang="lt-LT" sz="3800" dirty="0">
                <a:latin typeface="Arial" panose="020B0604020202020204" pitchFamily="34" charset="0"/>
                <a:cs typeface="Arial" panose="020B0604020202020204" pitchFamily="34" charset="0"/>
              </a:rPr>
              <a:t>Kokia voltmetro skalės padalos vertė ir kokią įtampą jis rodo? </a:t>
            </a:r>
          </a:p>
          <a:p>
            <a:pPr marL="514350" indent="-514350">
              <a:buFont typeface="+mj-lt"/>
              <a:buAutoNum type="alphaLcParenR"/>
            </a:pPr>
            <a:r>
              <a:rPr lang="lt-LT" sz="3800" dirty="0">
                <a:latin typeface="Arial" panose="020B0604020202020204" pitchFamily="34" charset="0"/>
                <a:cs typeface="Arial" panose="020B0604020202020204" pitchFamily="34" charset="0"/>
              </a:rPr>
              <a:t>0,2 V ir 4,3 V</a:t>
            </a:r>
          </a:p>
          <a:p>
            <a:pPr marL="514350" indent="-514350">
              <a:buFont typeface="+mj-lt"/>
              <a:buAutoNum type="alphaLcParenR"/>
            </a:pPr>
            <a:r>
              <a:rPr lang="lt-LT" sz="3800" dirty="0">
                <a:latin typeface="Arial" panose="020B0604020202020204" pitchFamily="34" charset="0"/>
                <a:cs typeface="Arial" panose="020B0604020202020204" pitchFamily="34" charset="0"/>
              </a:rPr>
              <a:t>0,2 V ir 4,6 V</a:t>
            </a:r>
          </a:p>
          <a:p>
            <a:pPr marL="514350" indent="-514350">
              <a:buFont typeface="+mj-lt"/>
              <a:buAutoNum type="alphaLcParenR"/>
            </a:pPr>
            <a:r>
              <a:rPr lang="lt-LT" sz="3800" dirty="0">
                <a:latin typeface="Arial" panose="020B0604020202020204" pitchFamily="34" charset="0"/>
                <a:cs typeface="Arial" panose="020B0604020202020204" pitchFamily="34" charset="0"/>
              </a:rPr>
              <a:t>0,4 V ir 4,6 V</a:t>
            </a:r>
          </a:p>
          <a:p>
            <a:pPr marL="514350" indent="-514350">
              <a:buFont typeface="+mj-lt"/>
              <a:buAutoNum type="alphaLcParenR"/>
            </a:pPr>
            <a:r>
              <a:rPr lang="lt-LT" sz="3800" dirty="0">
                <a:latin typeface="Arial" panose="020B0604020202020204" pitchFamily="34" charset="0"/>
                <a:cs typeface="Arial" panose="020B0604020202020204" pitchFamily="34" charset="0"/>
              </a:rPr>
              <a:t>0,4V ir 5,2 V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2BC06E7-9BFA-9BD0-97D8-7A5E81D01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73" t="51688" r="33568" b="41026"/>
          <a:stretch>
            <a:fillRect/>
          </a:stretch>
        </p:blipFill>
        <p:spPr bwMode="auto">
          <a:xfrm>
            <a:off x="6626932" y="3232292"/>
            <a:ext cx="3660068" cy="21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02099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12E25-8DFA-F7A0-296C-4AC86C1EC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sz="4000">
                <a:latin typeface="Arial" panose="020B0604020202020204" pitchFamily="34" charset="0"/>
                <a:cs typeface="Arial" panose="020B0604020202020204" pitchFamily="34" charset="0"/>
              </a:rPr>
              <a:t>9. Klausimas</a:t>
            </a:r>
            <a:endParaRPr lang="en-LT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A6FE58-70F7-67F9-FFBE-350818A1D9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t-LT" sz="3800" dirty="0">
                <a:latin typeface="Arial" panose="020B0604020202020204" pitchFamily="34" charset="0"/>
                <a:cs typeface="Arial" panose="020B0604020202020204" pitchFamily="34" charset="0"/>
              </a:rPr>
              <a:t>Koks yra įtampos matavimo vienetas? </a:t>
            </a:r>
          </a:p>
          <a:p>
            <a:pPr marL="0" indent="0">
              <a:buNone/>
            </a:pPr>
            <a:endParaRPr lang="lt-LT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lphaLcParenR"/>
            </a:pPr>
            <a:r>
              <a:rPr lang="lt-LT" sz="3800" dirty="0">
                <a:latin typeface="Arial" panose="020B0604020202020204" pitchFamily="34" charset="0"/>
                <a:cs typeface="Arial" panose="020B0604020202020204" pitchFamily="34" charset="0"/>
              </a:rPr>
              <a:t>Laipsnis</a:t>
            </a:r>
          </a:p>
          <a:p>
            <a:pPr marL="514350" indent="-514350">
              <a:buFont typeface="+mj-lt"/>
              <a:buAutoNum type="alphaLcParenR"/>
            </a:pPr>
            <a:r>
              <a:rPr lang="lt-LT" sz="3800" dirty="0">
                <a:latin typeface="Arial" panose="020B0604020202020204" pitchFamily="34" charset="0"/>
                <a:cs typeface="Arial" panose="020B0604020202020204" pitchFamily="34" charset="0"/>
              </a:rPr>
              <a:t>Amperas</a:t>
            </a:r>
          </a:p>
          <a:p>
            <a:pPr marL="514350" indent="-514350">
              <a:buFont typeface="+mj-lt"/>
              <a:buAutoNum type="alphaLcParenR"/>
            </a:pPr>
            <a:r>
              <a:rPr lang="lt-LT" sz="3800" dirty="0">
                <a:latin typeface="Arial" panose="020B0604020202020204" pitchFamily="34" charset="0"/>
                <a:cs typeface="Arial" panose="020B0604020202020204" pitchFamily="34" charset="0"/>
              </a:rPr>
              <a:t>Voltas</a:t>
            </a:r>
          </a:p>
          <a:p>
            <a:pPr marL="514350" indent="-514350">
              <a:buFont typeface="+mj-lt"/>
              <a:buAutoNum type="alphaLcParenR"/>
            </a:pPr>
            <a:r>
              <a:rPr lang="lt-LT" sz="3800" dirty="0">
                <a:latin typeface="Arial" panose="020B0604020202020204" pitchFamily="34" charset="0"/>
                <a:cs typeface="Arial" panose="020B0604020202020204" pitchFamily="34" charset="0"/>
              </a:rPr>
              <a:t>Omas</a:t>
            </a:r>
            <a:endParaRPr lang="en-LT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0084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101B5-CBFA-94DB-37D2-C56335779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sz="4000">
                <a:latin typeface="Arial" panose="020B0604020202020204" pitchFamily="34" charset="0"/>
                <a:cs typeface="Arial" panose="020B0604020202020204" pitchFamily="34" charset="0"/>
              </a:rPr>
              <a:t>10. Klausimas</a:t>
            </a:r>
            <a:endParaRPr lang="en-LT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0D6915E-2C66-878E-3C47-C095ADAC06C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t-LT" sz="3800" dirty="0">
                <a:latin typeface="Arial" panose="020B0604020202020204" pitchFamily="34" charset="0"/>
                <a:cs typeface="Arial" panose="020B0604020202020204" pitchFamily="34" charset="0"/>
              </a:rPr>
              <a:t>Koks yra srovės stiprio matavimo vienetas? </a:t>
            </a:r>
          </a:p>
          <a:p>
            <a:pPr marL="0" indent="0">
              <a:buNone/>
            </a:pPr>
            <a:endParaRPr lang="lt-LT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lphaLcParenR"/>
            </a:pPr>
            <a:r>
              <a:rPr lang="lt-LT" sz="3800" dirty="0">
                <a:latin typeface="Arial" panose="020B0604020202020204" pitchFamily="34" charset="0"/>
                <a:cs typeface="Arial" panose="020B0604020202020204" pitchFamily="34" charset="0"/>
              </a:rPr>
              <a:t>Voltas</a:t>
            </a:r>
          </a:p>
          <a:p>
            <a:pPr marL="514350" indent="-514350">
              <a:buFont typeface="+mj-lt"/>
              <a:buAutoNum type="alphaLcParenR"/>
            </a:pPr>
            <a:r>
              <a:rPr lang="lt-LT" sz="3800" dirty="0">
                <a:latin typeface="Arial" panose="020B0604020202020204" pitchFamily="34" charset="0"/>
                <a:cs typeface="Arial" panose="020B0604020202020204" pitchFamily="34" charset="0"/>
              </a:rPr>
              <a:t>Amperas</a:t>
            </a:r>
          </a:p>
          <a:p>
            <a:pPr marL="514350" indent="-514350">
              <a:buFont typeface="+mj-lt"/>
              <a:buAutoNum type="alphaLcParenR"/>
            </a:pPr>
            <a:r>
              <a:rPr lang="lt-LT" sz="3800" dirty="0">
                <a:latin typeface="Arial" panose="020B0604020202020204" pitchFamily="34" charset="0"/>
                <a:cs typeface="Arial" panose="020B0604020202020204" pitchFamily="34" charset="0"/>
              </a:rPr>
              <a:t>Laipsnis</a:t>
            </a:r>
          </a:p>
          <a:p>
            <a:pPr marL="514350" indent="-514350">
              <a:buFont typeface="+mj-lt"/>
              <a:buAutoNum type="alphaLcParenR"/>
            </a:pPr>
            <a:r>
              <a:rPr lang="lt-LT" sz="3800" dirty="0">
                <a:latin typeface="Arial" panose="020B0604020202020204" pitchFamily="34" charset="0"/>
                <a:cs typeface="Arial" panose="020B0604020202020204" pitchFamily="34" charset="0"/>
              </a:rPr>
              <a:t>Omas</a:t>
            </a:r>
            <a:endParaRPr lang="en-LT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4636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1E053-1CC8-78F5-8CBF-D910A4BD1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>
                <a:latin typeface="Arial" panose="020B0604020202020204" pitchFamily="34" charset="0"/>
                <a:cs typeface="Arial" panose="020B0604020202020204" pitchFamily="34" charset="0"/>
              </a:rPr>
              <a:t>Testo atsakymai</a:t>
            </a:r>
            <a:endParaRPr lang="en-L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71600-04AD-F416-E6F3-E06D017FCD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lt-LT" sz="2600" dirty="0"/>
              <a:t>C)</a:t>
            </a:r>
          </a:p>
          <a:p>
            <a:pPr marL="514350" indent="-514350">
              <a:buFont typeface="+mj-lt"/>
              <a:buAutoNum type="arabicPeriod"/>
            </a:pPr>
            <a:r>
              <a:rPr lang="lt-LT" sz="2600" dirty="0"/>
              <a:t>B)</a:t>
            </a:r>
          </a:p>
          <a:p>
            <a:pPr marL="514350" indent="-514350">
              <a:buFont typeface="+mj-lt"/>
              <a:buAutoNum type="arabicPeriod"/>
            </a:pPr>
            <a:r>
              <a:rPr lang="lt-LT" sz="2600" dirty="0"/>
              <a:t>C)</a:t>
            </a:r>
          </a:p>
          <a:p>
            <a:pPr marL="514350" indent="-514350">
              <a:buFont typeface="+mj-lt"/>
              <a:buAutoNum type="arabicPeriod"/>
            </a:pPr>
            <a:r>
              <a:rPr lang="lt-LT" sz="2600" dirty="0"/>
              <a:t>A)</a:t>
            </a:r>
          </a:p>
          <a:p>
            <a:pPr marL="514350" indent="-514350">
              <a:buFont typeface="+mj-lt"/>
              <a:buAutoNum type="arabicPeriod"/>
            </a:pPr>
            <a:r>
              <a:rPr lang="lt-LT" sz="2600" dirty="0"/>
              <a:t>C)</a:t>
            </a:r>
          </a:p>
          <a:p>
            <a:pPr marL="514350" indent="-514350">
              <a:buFont typeface="+mj-lt"/>
              <a:buAutoNum type="arabicPeriod"/>
            </a:pPr>
            <a:r>
              <a:rPr lang="lt-LT" sz="2600" dirty="0"/>
              <a:t>D)</a:t>
            </a:r>
          </a:p>
          <a:p>
            <a:pPr marL="514350" indent="-514350">
              <a:buFont typeface="+mj-lt"/>
              <a:buAutoNum type="arabicPeriod"/>
            </a:pPr>
            <a:r>
              <a:rPr lang="lt-LT" sz="2600" dirty="0"/>
              <a:t>B)</a:t>
            </a:r>
          </a:p>
          <a:p>
            <a:pPr marL="514350" indent="-514350">
              <a:buFont typeface="+mj-lt"/>
              <a:buAutoNum type="arabicPeriod"/>
            </a:pPr>
            <a:r>
              <a:rPr lang="lt-LT" sz="2600" dirty="0"/>
              <a:t>D)</a:t>
            </a:r>
          </a:p>
          <a:p>
            <a:pPr marL="514350" indent="-514350">
              <a:buFont typeface="+mj-lt"/>
              <a:buAutoNum type="arabicPeriod"/>
            </a:pPr>
            <a:r>
              <a:rPr lang="lt-LT" sz="2600" dirty="0"/>
              <a:t>C)</a:t>
            </a:r>
          </a:p>
          <a:p>
            <a:pPr marL="514350" indent="-514350">
              <a:buFont typeface="+mj-lt"/>
              <a:buAutoNum type="arabicPeriod"/>
            </a:pPr>
            <a:r>
              <a:rPr lang="lt-LT" sz="2600" dirty="0"/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28920591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14485-0E1A-7ED4-9E8F-F29A2E2BDD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5778" y="1545696"/>
            <a:ext cx="9144000" cy="2387600"/>
          </a:xfrm>
        </p:spPr>
        <p:txBody>
          <a:bodyPr>
            <a:normAutofit/>
          </a:bodyPr>
          <a:lstStyle/>
          <a:p>
            <a:r>
              <a:rPr lang="lt-LT" sz="4400">
                <a:latin typeface="Arial" panose="020B0604020202020204" pitchFamily="34" charset="0"/>
                <a:cs typeface="Arial" panose="020B0604020202020204" pitchFamily="34" charset="0"/>
              </a:rPr>
              <a:t>Atviri klausimai</a:t>
            </a:r>
            <a:endParaRPr lang="en-LT" sz="4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8299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28698-ABC4-B486-CB92-9EAFD27E8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sz="4000">
                <a:latin typeface="Arial" panose="020B0604020202020204" pitchFamily="34" charset="0"/>
                <a:cs typeface="Arial" panose="020B0604020202020204" pitchFamily="34" charset="0"/>
              </a:rPr>
              <a:t>1. Klausimas</a:t>
            </a:r>
            <a:endParaRPr lang="en-LT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B49A3-EAC4-D446-D328-FC3A26D7F0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42443"/>
            <a:ext cx="10515600" cy="3834519"/>
          </a:xfrm>
        </p:spPr>
        <p:txBody>
          <a:bodyPr>
            <a:normAutofit/>
          </a:bodyPr>
          <a:lstStyle/>
          <a:p>
            <a:r>
              <a:rPr lang="lt-LT" sz="3800">
                <a:latin typeface="Arial" panose="020B0604020202020204" pitchFamily="34" charset="0"/>
                <a:cs typeface="Arial" panose="020B0604020202020204" pitchFamily="34" charset="0"/>
              </a:rPr>
              <a:t>Kas buvo pirmas žmogus, kuris pavartojo terminą „</a:t>
            </a:r>
            <a:r>
              <a:rPr lang="lt-LT" sz="3800" i="1">
                <a:latin typeface="Arial" panose="020B0604020202020204" pitchFamily="34" charset="0"/>
                <a:cs typeface="Arial" panose="020B0604020202020204" pitchFamily="34" charset="0"/>
              </a:rPr>
              <a:t>Elektra” ? Kada?</a:t>
            </a:r>
            <a:endParaRPr lang="en-LT" sz="3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5593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9ABB0-B8DB-A681-DB6B-EA32E9216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>
                <a:latin typeface="Arial" panose="020B0604020202020204" pitchFamily="34" charset="0"/>
                <a:cs typeface="Arial" panose="020B0604020202020204" pitchFamily="34" charset="0"/>
              </a:rPr>
              <a:t>Darbo tikslas </a:t>
            </a:r>
            <a:endParaRPr lang="en-L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EE403-32BC-834B-1669-CC33EBFB1D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t-LT" sz="3800" dirty="0">
                <a:latin typeface="Arial" panose="020B0604020202020204" pitchFamily="34" charset="0"/>
                <a:cs typeface="Arial" panose="020B0604020202020204" pitchFamily="34" charset="0"/>
              </a:rPr>
              <a:t>Nustatyti ar įmanoma su vaisiais ir daržovėmis įžiebti lemputę?</a:t>
            </a:r>
            <a:endParaRPr lang="en-LT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5537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6936F-62FB-31DB-15F1-6100D7875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sz="4000">
                <a:latin typeface="Arial" panose="020B0604020202020204" pitchFamily="34" charset="0"/>
                <a:cs typeface="Arial" panose="020B0604020202020204" pitchFamily="34" charset="0"/>
              </a:rPr>
              <a:t>2. Klausimas</a:t>
            </a:r>
            <a:endParaRPr lang="en-LT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4504F-89A9-F25C-086B-6DE645F9D8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t-LT" sz="3800">
                <a:latin typeface="Arial" panose="020B0604020202020204" pitchFamily="34" charset="0"/>
                <a:cs typeface="Arial" panose="020B0604020202020204" pitchFamily="34" charset="0"/>
              </a:rPr>
              <a:t>Kas yra geriausias elektros laidininkas? Kodėl?</a:t>
            </a:r>
            <a:endParaRPr lang="en-LT" sz="3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7889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1BA5B-1D00-7F97-0449-6DEE200E2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sz="4000">
                <a:latin typeface="Arial" panose="020B0604020202020204" pitchFamily="34" charset="0"/>
                <a:cs typeface="Arial" panose="020B0604020202020204" pitchFamily="34" charset="0"/>
              </a:rPr>
              <a:t>3. Klausimas</a:t>
            </a:r>
            <a:endParaRPr lang="en-LT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E0FC81-0735-F2F0-548E-1B3489B4FE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t-LT" sz="3800">
                <a:latin typeface="Arial" panose="020B0604020202020204" pitchFamily="34" charset="0"/>
                <a:cs typeface="Arial" panose="020B0604020202020204" pitchFamily="34" charset="0"/>
              </a:rPr>
              <a:t>Kas yra geriausias elektros izoliatorius? Kodėl?</a:t>
            </a:r>
            <a:endParaRPr lang="en-LT" sz="3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1579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875CF-4865-7CE3-385E-EFC792888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sz="4000">
                <a:latin typeface="Arial" panose="020B0604020202020204" pitchFamily="34" charset="0"/>
                <a:cs typeface="Arial" panose="020B0604020202020204" pitchFamily="34" charset="0"/>
              </a:rPr>
              <a:t>4. Klausimas</a:t>
            </a:r>
            <a:endParaRPr lang="en-LT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127DF5F-08AB-2DC5-4767-15708CD373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t-LT" sz="3800" dirty="0">
                <a:latin typeface="Arial" panose="020B0604020202020204" pitchFamily="34" charset="0"/>
                <a:cs typeface="Arial" panose="020B0604020202020204" pitchFamily="34" charset="0"/>
              </a:rPr>
              <a:t>Kas pasiūlė srovės šaltinio polius pažymėti „+” ir „-“? Kada?</a:t>
            </a:r>
          </a:p>
        </p:txBody>
      </p:sp>
    </p:spTree>
    <p:extLst>
      <p:ext uri="{BB962C8B-B14F-4D97-AF65-F5344CB8AC3E}">
        <p14:creationId xmlns:p14="http://schemas.microsoft.com/office/powerpoint/2010/main" val="914318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421EF-6B2C-934D-4F93-EE618AD19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sz="4000">
                <a:latin typeface="Arial" panose="020B0604020202020204" pitchFamily="34" charset="0"/>
                <a:cs typeface="Arial" panose="020B0604020202020204" pitchFamily="34" charset="0"/>
              </a:rPr>
              <a:t>5. Klausimas</a:t>
            </a:r>
            <a:endParaRPr lang="en-LT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A15AA3-8FB9-A83C-CBF1-5F1BC4353E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t-LT" sz="3800" dirty="0">
                <a:latin typeface="Arial" panose="020B0604020202020204" pitchFamily="34" charset="0"/>
                <a:cs typeface="Arial" panose="020B0604020202020204" pitchFamily="34" charset="0"/>
              </a:rPr>
              <a:t>Kur ir kada buvo pastatyta pirmoji elektrinė Lietuvoje? </a:t>
            </a:r>
            <a:endParaRPr lang="en-LT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4984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34208-EF95-DD1F-FED7-84B32933D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sz="4000" dirty="0">
                <a:latin typeface="Arial" panose="020B0604020202020204" pitchFamily="34" charset="0"/>
                <a:cs typeface="Arial" panose="020B0604020202020204" pitchFamily="34" charset="0"/>
              </a:rPr>
              <a:t>Atvirų klausimų atsakymai</a:t>
            </a:r>
            <a:endParaRPr lang="en-LT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858B5E-4C5A-DD4F-E6D6-DC4D376259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lt-LT" dirty="0">
                <a:latin typeface="Arial" panose="020B0604020202020204" pitchFamily="34" charset="0"/>
                <a:cs typeface="Arial" panose="020B0604020202020204" pitchFamily="34" charset="0"/>
              </a:rPr>
              <a:t>Viljamas Gilbertas XVI amžiuje.</a:t>
            </a:r>
          </a:p>
          <a:p>
            <a:pPr marL="514350" indent="-514350">
              <a:buFont typeface="+mj-lt"/>
              <a:buAutoNum type="arabicPeriod"/>
            </a:pPr>
            <a:r>
              <a:rPr lang="lt-LT" dirty="0">
                <a:latin typeface="Arial" panose="020B0604020202020204" pitchFamily="34" charset="0"/>
                <a:cs typeface="Arial" panose="020B0604020202020204" pitchFamily="34" charset="0"/>
              </a:rPr>
              <a:t>Metalas, nes jame yra laisvųjų elektronų.</a:t>
            </a:r>
          </a:p>
          <a:p>
            <a:pPr marL="514350" indent="-514350">
              <a:buFont typeface="+mj-lt"/>
              <a:buAutoNum type="arabicPeriod"/>
            </a:pPr>
            <a:r>
              <a:rPr lang="lt-LT" dirty="0">
                <a:latin typeface="Arial" panose="020B0604020202020204" pitchFamily="34" charset="0"/>
                <a:cs typeface="Arial" panose="020B0604020202020204" pitchFamily="34" charset="0"/>
              </a:rPr>
              <a:t>Distiliuotas vanduo, nes neturi laisvųjų elektronų.</a:t>
            </a:r>
          </a:p>
          <a:p>
            <a:pPr marL="514350" indent="-514350">
              <a:buFont typeface="+mj-lt"/>
              <a:buAutoNum type="arabicPeriod"/>
            </a:pPr>
            <a:r>
              <a:rPr lang="lt-LT" dirty="0">
                <a:latin typeface="Arial" panose="020B0604020202020204" pitchFamily="34" charset="0"/>
                <a:cs typeface="Arial" panose="020B0604020202020204" pitchFamily="34" charset="0"/>
              </a:rPr>
              <a:t>XIX amžiuje. Fizikas Teodoras Grotus.</a:t>
            </a:r>
          </a:p>
          <a:p>
            <a:pPr marL="514350" indent="-514350">
              <a:buFont typeface="+mj-lt"/>
              <a:buAutoNum type="arabicPeriod"/>
            </a:pPr>
            <a:r>
              <a:rPr lang="lt-LT" dirty="0">
                <a:latin typeface="Arial" panose="020B0604020202020204" pitchFamily="34" charset="0"/>
                <a:cs typeface="Arial" panose="020B0604020202020204" pitchFamily="34" charset="0"/>
              </a:rPr>
              <a:t>XIX amžiuje. Rietave. Ją pastatė kunigaikštis Oginskis.</a:t>
            </a:r>
          </a:p>
          <a:p>
            <a:pPr marL="514350" indent="-514350">
              <a:buFont typeface="+mj-lt"/>
              <a:buAutoNum type="arabicPeriod"/>
            </a:pPr>
            <a:endParaRPr lang="lt-L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lt-L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8802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DC6B2-8664-2705-5650-61714B0CE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sz="4000" dirty="0">
                <a:latin typeface="Arial" panose="020B0604020202020204" pitchFamily="34" charset="0"/>
                <a:cs typeface="Arial" panose="020B0604020202020204" pitchFamily="34" charset="0"/>
              </a:rPr>
              <a:t>Naudota literatūra</a:t>
            </a:r>
            <a:endParaRPr lang="en-LT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7F7BA6-57E8-0D9A-2161-748F9EDDC5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/>
              <a:t>Vladas </a:t>
            </a:r>
            <a:r>
              <a:rPr lang="lt-LT" dirty="0" err="1"/>
              <a:t>Valentinavičius</a:t>
            </a:r>
            <a:r>
              <a:rPr lang="lt-LT" dirty="0"/>
              <a:t>, Fizika 7kl. 2003m.</a:t>
            </a:r>
          </a:p>
          <a:p>
            <a:r>
              <a:rPr lang="lt-LT" dirty="0">
                <a:hlinkClick r:id="rId2"/>
              </a:rPr>
              <a:t>https://www.mokslobaze.lt/elektrinis-laidumas-skirtinguose-vaisiuose-ir-darzovese.html</a:t>
            </a:r>
            <a:endParaRPr lang="lt-LT" dirty="0"/>
          </a:p>
          <a:p>
            <a:r>
              <a:rPr lang="lt-LT" dirty="0">
                <a:hlinkClick r:id="rId3"/>
              </a:rPr>
              <a:t>https://lt.wordssidekick.com/32476-why-do-some-fruits-and-vegetables-conduct-electricity</a:t>
            </a:r>
            <a:endParaRPr lang="lt-LT" dirty="0"/>
          </a:p>
          <a:p>
            <a:r>
              <a:rPr lang="lt-LT" dirty="0">
                <a:hlinkClick r:id="rId4"/>
              </a:rPr>
              <a:t>www.vle.lt</a:t>
            </a:r>
            <a:endParaRPr lang="lt-LT" dirty="0"/>
          </a:p>
          <a:p>
            <a:r>
              <a:rPr lang="lt-LT" dirty="0">
                <a:hlinkClick r:id="rId5"/>
              </a:rPr>
              <a:t>www.wikipedia.com</a:t>
            </a:r>
            <a:endParaRPr lang="lt-LT" dirty="0"/>
          </a:p>
          <a:p>
            <a:pPr marL="0" indent="0">
              <a:buNone/>
            </a:pPr>
            <a:endParaRPr lang="lt-LT" dirty="0"/>
          </a:p>
          <a:p>
            <a:endParaRPr lang="lt-LT" dirty="0"/>
          </a:p>
          <a:p>
            <a:endParaRPr lang="lt-LT" dirty="0"/>
          </a:p>
          <a:p>
            <a:endParaRPr lang="lt-LT" dirty="0"/>
          </a:p>
          <a:p>
            <a:endParaRPr lang="en-LT" dirty="0"/>
          </a:p>
        </p:txBody>
      </p:sp>
    </p:spTree>
    <p:extLst>
      <p:ext uri="{BB962C8B-B14F-4D97-AF65-F5344CB8AC3E}">
        <p14:creationId xmlns:p14="http://schemas.microsoft.com/office/powerpoint/2010/main" val="16086716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DBB15-2362-B2FD-A55F-C7FB68D59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>
                <a:latin typeface="Arial" panose="020B0604020202020204" pitchFamily="34" charset="0"/>
                <a:cs typeface="Arial" panose="020B0604020202020204" pitchFamily="34" charset="0"/>
              </a:rPr>
              <a:t>Hipotezė</a:t>
            </a:r>
            <a:endParaRPr lang="en-L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4096F-94A0-70D4-639B-9A79B6998E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t-LT" sz="3800" dirty="0">
                <a:latin typeface="Arial" panose="020B0604020202020204" pitchFamily="34" charset="0"/>
                <a:cs typeface="Arial" panose="020B0604020202020204" pitchFamily="34" charset="0"/>
              </a:rPr>
              <a:t>Manome, jog užteks apytiksliai 22 bulvių arba 4 pomidorų arba 4 citrinų arba 4 apelsinų, kad įžiebtume lemputę.</a:t>
            </a:r>
            <a:endParaRPr lang="en-LT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163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A4340-3827-F7BE-916D-E07671444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>
                <a:latin typeface="Arial" panose="020B0604020202020204" pitchFamily="34" charset="0"/>
                <a:cs typeface="Arial" panose="020B0604020202020204" pitchFamily="34" charset="0"/>
              </a:rPr>
              <a:t>Bandymo priemonės</a:t>
            </a:r>
            <a:endParaRPr lang="en-L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7D7A78-97E7-4080-0686-3811163FEB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t-LT" sz="3800" dirty="0">
                <a:latin typeface="Arial" panose="020B0604020202020204" pitchFamily="34" charset="0"/>
                <a:cs typeface="Arial" panose="020B0604020202020204" pitchFamily="34" charset="0"/>
              </a:rPr>
              <a:t>Citrinos, apelsinai, bulvės, pomidorai, lemputė, </a:t>
            </a:r>
            <a:r>
              <a:rPr lang="lt-LT" sz="3800" dirty="0" err="1">
                <a:latin typeface="Arial" panose="020B0604020202020204" pitchFamily="34" charset="0"/>
                <a:cs typeface="Arial" panose="020B0604020202020204" pitchFamily="34" charset="0"/>
              </a:rPr>
              <a:t>diodinė</a:t>
            </a:r>
            <a:r>
              <a:rPr lang="lt-LT" sz="3800" dirty="0">
                <a:latin typeface="Arial" panose="020B0604020202020204" pitchFamily="34" charset="0"/>
                <a:cs typeface="Arial" panose="020B0604020202020204" pitchFamily="34" charset="0"/>
              </a:rPr>
              <a:t> lemputė, laidai, </a:t>
            </a:r>
            <a:r>
              <a:rPr lang="lt-LT" sz="3800" dirty="0" err="1">
                <a:latin typeface="Arial" panose="020B0604020202020204" pitchFamily="34" charset="0"/>
                <a:cs typeface="Arial" panose="020B0604020202020204" pitchFamily="34" charset="0"/>
              </a:rPr>
              <a:t>ampermetras</a:t>
            </a:r>
            <a:r>
              <a:rPr lang="lt-LT" sz="3800" dirty="0">
                <a:latin typeface="Arial" panose="020B0604020202020204" pitchFamily="34" charset="0"/>
                <a:cs typeface="Arial" panose="020B0604020202020204" pitchFamily="34" charset="0"/>
              </a:rPr>
              <a:t>, voltmetras, varinė vielutė, cinkuoti vinys, variniai strypai, multimetras.</a:t>
            </a:r>
            <a:endParaRPr lang="en-LT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893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1100F-2B6D-8B2D-C20F-29D81B3EDA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32807"/>
            <a:ext cx="9144000" cy="2387600"/>
          </a:xfrm>
        </p:spPr>
        <p:txBody>
          <a:bodyPr>
            <a:normAutofit/>
          </a:bodyPr>
          <a:lstStyle/>
          <a:p>
            <a:r>
              <a:rPr lang="lt-LT" sz="4400">
                <a:latin typeface="Arial" panose="020B0604020202020204" pitchFamily="34" charset="0"/>
                <a:cs typeface="Arial" panose="020B0604020202020204" pitchFamily="34" charset="0"/>
              </a:rPr>
              <a:t>Bandymai</a:t>
            </a:r>
            <a:endParaRPr lang="en-LT" sz="4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3661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FB4A7B1-AF01-4C10-96D3-4BEE594198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C0F1C6-5770-546C-88E8-BF0193E0B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704" y="566928"/>
            <a:ext cx="4572000" cy="1161288"/>
          </a:xfrm>
        </p:spPr>
        <p:txBody>
          <a:bodyPr anchor="b">
            <a:normAutofit/>
          </a:bodyPr>
          <a:lstStyle/>
          <a:p>
            <a:r>
              <a:rPr lang="lt-LT" dirty="0">
                <a:latin typeface="Arial" panose="020B0604020202020204" pitchFamily="34" charset="0"/>
                <a:cs typeface="Arial" panose="020B0604020202020204" pitchFamily="34" charset="0"/>
              </a:rPr>
              <a:t>1.1. Bulvės</a:t>
            </a:r>
            <a:endParaRPr lang="en-L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E95049AE-4A83-846E-A9DD-A692B3B51A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61" r="-3" b="-3"/>
          <a:stretch/>
        </p:blipFill>
        <p:spPr>
          <a:xfrm>
            <a:off x="1052128" y="566929"/>
            <a:ext cx="2069041" cy="231014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1B4F5BB9-8D81-C15E-F692-53EC25271F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6676"/>
          <a:stretch/>
        </p:blipFill>
        <p:spPr>
          <a:xfrm>
            <a:off x="3758975" y="566929"/>
            <a:ext cx="2079400" cy="231014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133CA347-13AC-7DC4-04DC-8B431B289B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8054"/>
          <a:stretch/>
        </p:blipFill>
        <p:spPr>
          <a:xfrm>
            <a:off x="882609" y="3065665"/>
            <a:ext cx="5120105" cy="276281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17A8E7-208E-8F62-800D-27D1C05C9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5704" y="2057400"/>
            <a:ext cx="4572000" cy="3776472"/>
          </a:xfrm>
        </p:spPr>
        <p:txBody>
          <a:bodyPr>
            <a:normAutofit/>
          </a:bodyPr>
          <a:lstStyle/>
          <a:p>
            <a:r>
              <a:rPr lang="lt-LT" sz="2000" dirty="0">
                <a:latin typeface="Arial" panose="020B0604020202020204" pitchFamily="34" charset="0"/>
                <a:cs typeface="Arial" panose="020B0604020202020204" pitchFamily="34" charset="0"/>
              </a:rPr>
              <a:t>Pirmą kartą naudojome 22 bulves. Lemputės įžiebti nepavyko, nes jungėme paprastais laidais.</a:t>
            </a:r>
          </a:p>
          <a:p>
            <a:r>
              <a:rPr lang="lt-LT" sz="2000" dirty="0">
                <a:latin typeface="Arial" panose="020B0604020202020204" pitchFamily="34" charset="0"/>
                <a:cs typeface="Arial" panose="020B0604020202020204" pitchFamily="34" charset="0"/>
              </a:rPr>
              <a:t>Antrą kartą naudojome 9 bulves. Kiekvienoje bulvėje buvo varinis strypas ir cinkuota vinis. Lemputės vis tiek įžiebti nepavyko. Įtampą pasiekėme 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lt-LT" sz="2000" dirty="0">
                <a:latin typeface="Arial" panose="020B0604020202020204" pitchFamily="34" charset="0"/>
                <a:cs typeface="Arial" panose="020B0604020202020204" pitchFamily="34" charset="0"/>
              </a:rPr>
              <a:t>0,4V.</a:t>
            </a:r>
          </a:p>
          <a:p>
            <a:pPr marL="0" indent="0">
              <a:buNone/>
            </a:pPr>
            <a:endParaRPr lang="en-L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34744D3-B068-4646-83B8-525E6D15DF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6112341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5048A18-0381-485F-B557-E17906AE6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034272" y="3817404"/>
            <a:ext cx="54864" cy="457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44535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3062723-6941-4ABE-8146-AC6FA530BA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17859B3-4C91-478D-929D-BB6433F90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FF9E70-F236-E1D7-0F29-6D6B96CB3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0602"/>
            <a:ext cx="3093720" cy="1645920"/>
          </a:xfrm>
        </p:spPr>
        <p:txBody>
          <a:bodyPr>
            <a:normAutofit/>
          </a:bodyPr>
          <a:lstStyle/>
          <a:p>
            <a:r>
              <a:rPr lang="lt-LT" dirty="0">
                <a:latin typeface="Arial" panose="020B0604020202020204" pitchFamily="34" charset="0"/>
                <a:cs typeface="Arial" panose="020B0604020202020204" pitchFamily="34" charset="0"/>
              </a:rPr>
              <a:t>1.2. Bulvės</a:t>
            </a:r>
            <a:endParaRPr lang="en-L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39A94FE9-02ED-3E12-A6F4-F8F8D3FF4F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" r="3" b="3"/>
          <a:stretch/>
        </p:blipFill>
        <p:spPr>
          <a:xfrm>
            <a:off x="20" y="-13"/>
            <a:ext cx="2926060" cy="4005072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9505D64C-9493-D249-4892-6EBE98DE57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" r="1748" b="3"/>
          <a:stretch/>
        </p:blipFill>
        <p:spPr>
          <a:xfrm>
            <a:off x="3077487" y="8"/>
            <a:ext cx="2935224" cy="4005067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226A0E58-2E9D-B5A3-3062-7CEC23F231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0967"/>
          <a:stretch/>
        </p:blipFill>
        <p:spPr>
          <a:xfrm>
            <a:off x="6174474" y="13"/>
            <a:ext cx="2935224" cy="4005071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DFD9CB43-99A0-3D3A-C7ED-A00FA50631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3464"/>
          <a:stretch/>
        </p:blipFill>
        <p:spPr>
          <a:xfrm>
            <a:off x="9256776" y="-9"/>
            <a:ext cx="2935224" cy="400507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283FBD2-A663-469F-855C-06D86E3C1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A1279FC-7441-4E55-B082-2774E6316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411220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DDE575-F47E-EA7B-6574-72D7EE7FFE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0266" y="4440602"/>
            <a:ext cx="7104188" cy="1645920"/>
          </a:xfrm>
        </p:spPr>
        <p:txBody>
          <a:bodyPr anchor="ctr">
            <a:normAutofit/>
          </a:bodyPr>
          <a:lstStyle/>
          <a:p>
            <a:r>
              <a:rPr lang="lt-LT" sz="2000" dirty="0">
                <a:latin typeface="Arial" panose="020B0604020202020204" pitchFamily="34" charset="0"/>
                <a:cs typeface="Arial" panose="020B0604020202020204" pitchFamily="34" charset="0"/>
              </a:rPr>
              <a:t>Trečią kartą naudojome 4 bulves. Bulvėse buvo varinis strypas ir cinkuota vinis, tarpusavyje bulvės buvo sujungtos plona varine vielute. Lemputės įžiebti nepavyko.</a:t>
            </a:r>
            <a:endParaRPr lang="en-L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845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0">
            <a:extLst>
              <a:ext uri="{FF2B5EF4-FFF2-40B4-BE49-F238E27FC236}">
                <a16:creationId xmlns:a16="http://schemas.microsoft.com/office/drawing/2014/main" id="{5E39003D-C295-438B-92E5-BA8AB22F1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1351349-D8A6-43B2-82BD-D2B00AC916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61515" y="633619"/>
            <a:ext cx="4520912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C24787-DBFF-8251-0EFA-72397FDE2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0186" y="978408"/>
            <a:ext cx="3721608" cy="1106424"/>
          </a:xfrm>
        </p:spPr>
        <p:txBody>
          <a:bodyPr>
            <a:normAutofit/>
          </a:bodyPr>
          <a:lstStyle/>
          <a:p>
            <a:r>
              <a:rPr lang="lt-LT" dirty="0">
                <a:latin typeface="Arial" panose="020B0604020202020204" pitchFamily="34" charset="0"/>
                <a:cs typeface="Arial" panose="020B0604020202020204" pitchFamily="34" charset="0"/>
              </a:rPr>
              <a:t>2.1. Citrinos</a:t>
            </a:r>
            <a:endParaRPr lang="en-L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0217837A-E259-D152-6526-ED7E2017B4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54" b="1"/>
          <a:stretch/>
        </p:blipFill>
        <p:spPr>
          <a:xfrm>
            <a:off x="411479" y="634000"/>
            <a:ext cx="3785616" cy="5495544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02030508-E044-9B12-BE7D-A0EAA0DE85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3" r="-2" b="21129"/>
          <a:stretch/>
        </p:blipFill>
        <p:spPr>
          <a:xfrm>
            <a:off x="4363804" y="633619"/>
            <a:ext cx="2651760" cy="267919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9CAD0BD-370C-42DD-938F-4C24027CF2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97506" y="118153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2E536EC-D776-4DBA-ABA7-CCC72D7FC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29397" y="2185416"/>
            <a:ext cx="3666744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69ACEE1-FDCA-CE40-6993-5E5E1CBB7F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4" r="-2" b="21108"/>
          <a:stretch/>
        </p:blipFill>
        <p:spPr>
          <a:xfrm>
            <a:off x="4363804" y="3450352"/>
            <a:ext cx="2651760" cy="267919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28F00-DDBA-3D1B-7F07-15EE13EF34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0186" y="2368296"/>
            <a:ext cx="3721608" cy="3502152"/>
          </a:xfrm>
        </p:spPr>
        <p:txBody>
          <a:bodyPr>
            <a:normAutofit/>
          </a:bodyPr>
          <a:lstStyle/>
          <a:p>
            <a:r>
              <a:rPr lang="lt-LT" sz="2000" dirty="0">
                <a:latin typeface="Arial" panose="020B0604020202020204" pitchFamily="34" charset="0"/>
                <a:cs typeface="Arial" panose="020B0604020202020204" pitchFamily="34" charset="0"/>
              </a:rPr>
              <a:t>Pirmą kartą panaudojome 9 citrinas. Lemputės įžiebti nepavyko, nes jungėme paprastais laidais.</a:t>
            </a:r>
          </a:p>
          <a:p>
            <a:pPr marL="0" indent="0">
              <a:buNone/>
            </a:pPr>
            <a:endParaRPr lang="en-L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0029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767</Words>
  <Application>Microsoft Office PowerPoint</Application>
  <PresentationFormat>Plačiaekranė</PresentationFormat>
  <Paragraphs>158</Paragraphs>
  <Slides>35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3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Office Theme</vt:lpstr>
      <vt:lpstr>Ar įmanoma su įvairiais vaisiais ir daržovėmis įžiebti lemputę?</vt:lpstr>
      <vt:lpstr>Turinys:  </vt:lpstr>
      <vt:lpstr>Darbo tikslas </vt:lpstr>
      <vt:lpstr>Hipotezė</vt:lpstr>
      <vt:lpstr>Bandymo priemonės</vt:lpstr>
      <vt:lpstr>Bandymai</vt:lpstr>
      <vt:lpstr>1.1. Bulvės</vt:lpstr>
      <vt:lpstr>1.2. Bulvės</vt:lpstr>
      <vt:lpstr>2.1. Citrinos</vt:lpstr>
      <vt:lpstr>2.2. Citrinos</vt:lpstr>
      <vt:lpstr>3. Pomidorai</vt:lpstr>
      <vt:lpstr>4. Apelsinai</vt:lpstr>
      <vt:lpstr>5. Visi vaisiai ir daržovės</vt:lpstr>
      <vt:lpstr>Išvados</vt:lpstr>
      <vt:lpstr>Išvados</vt:lpstr>
      <vt:lpstr>Testas</vt:lpstr>
      <vt:lpstr>Klausimas</vt:lpstr>
      <vt:lpstr>2. Klausimas</vt:lpstr>
      <vt:lpstr>3. Klausimas</vt:lpstr>
      <vt:lpstr>4. Klausimas</vt:lpstr>
      <vt:lpstr>5. Klausimas</vt:lpstr>
      <vt:lpstr>6. Klausimas</vt:lpstr>
      <vt:lpstr>7. Klausimas</vt:lpstr>
      <vt:lpstr>8. Klausimas</vt:lpstr>
      <vt:lpstr>9. Klausimas</vt:lpstr>
      <vt:lpstr>10. Klausimas</vt:lpstr>
      <vt:lpstr>Testo atsakymai</vt:lpstr>
      <vt:lpstr>Atviri klausimai</vt:lpstr>
      <vt:lpstr>1. Klausimas</vt:lpstr>
      <vt:lpstr>2. Klausimas</vt:lpstr>
      <vt:lpstr>3. Klausimas</vt:lpstr>
      <vt:lpstr>4. Klausimas</vt:lpstr>
      <vt:lpstr>5. Klausimas</vt:lpstr>
      <vt:lpstr>Atvirų klausimų atsakymai</vt:lpstr>
      <vt:lpstr>Naudota literatūra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 įmanoma su įvairiais vaisiais ir daržovėmis įžiebti lemputę?</dc:title>
  <dc:creator>AINĖ MASLAUSKAITĖ</dc:creator>
  <cp:lastModifiedBy>Asta</cp:lastModifiedBy>
  <cp:revision>37</cp:revision>
  <dcterms:created xsi:type="dcterms:W3CDTF">2023-04-18T11:26:21Z</dcterms:created>
  <dcterms:modified xsi:type="dcterms:W3CDTF">2023-05-09T17:14:11Z</dcterms:modified>
</cp:coreProperties>
</file>