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85" r:id="rId4"/>
    <p:sldId id="386" r:id="rId5"/>
    <p:sldId id="260" r:id="rId6"/>
    <p:sldId id="388" r:id="rId7"/>
    <p:sldId id="258" r:id="rId8"/>
    <p:sldId id="281" r:id="rId9"/>
    <p:sldId id="273" r:id="rId10"/>
    <p:sldId id="267" r:id="rId11"/>
    <p:sldId id="268" r:id="rId12"/>
    <p:sldId id="272" r:id="rId13"/>
    <p:sldId id="394" r:id="rId14"/>
    <p:sldId id="403" r:id="rId15"/>
    <p:sldId id="405" r:id="rId16"/>
    <p:sldId id="401" r:id="rId17"/>
    <p:sldId id="385" r:id="rId18"/>
    <p:sldId id="373" r:id="rId19"/>
    <p:sldId id="264" r:id="rId20"/>
    <p:sldId id="365" r:id="rId21"/>
    <p:sldId id="265" r:id="rId22"/>
    <p:sldId id="375" r:id="rId23"/>
    <p:sldId id="266" r:id="rId24"/>
    <p:sldId id="377" r:id="rId25"/>
    <p:sldId id="380" r:id="rId26"/>
    <p:sldId id="379" r:id="rId27"/>
    <p:sldId id="381" r:id="rId28"/>
    <p:sldId id="384" r:id="rId29"/>
    <p:sldId id="391" r:id="rId30"/>
    <p:sldId id="392" r:id="rId31"/>
    <p:sldId id="406" r:id="rId32"/>
    <p:sldId id="397" r:id="rId33"/>
    <p:sldId id="400" r:id="rId34"/>
    <p:sldId id="399" r:id="rId35"/>
    <p:sldId id="393" r:id="rId36"/>
    <p:sldId id="407" r:id="rId37"/>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C16"/>
    <a:srgbClr val="0C788E"/>
    <a:srgbClr val="025198"/>
    <a:srgbClr val="000099"/>
    <a:srgbClr val="1C1C1C"/>
    <a:srgbClr val="660066"/>
    <a:srgbClr val="000058"/>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4652" autoAdjust="0"/>
  </p:normalViewPr>
  <p:slideViewPr>
    <p:cSldViewPr>
      <p:cViewPr varScale="1">
        <p:scale>
          <a:sx n="82" d="100"/>
          <a:sy n="82" d="100"/>
        </p:scale>
        <p:origin x="72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69F102-A3D3-8196-172C-1EE49D484D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68B470-437E-F36B-7942-B8B364431D3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6B6B6-9AD0-4DFA-AFE1-DC09FCA1CD37}" type="datetimeFigureOut">
              <a:rPr lang="en-US" smtClean="0"/>
              <a:t>5/9/2023</a:t>
            </a:fld>
            <a:endParaRPr lang="en-US"/>
          </a:p>
        </p:txBody>
      </p:sp>
      <p:sp>
        <p:nvSpPr>
          <p:cNvPr id="4" name="Slide Image Placeholder 3">
            <a:extLst>
              <a:ext uri="{FF2B5EF4-FFF2-40B4-BE49-F238E27FC236}">
                <a16:creationId xmlns:a16="http://schemas.microsoft.com/office/drawing/2014/main" id="{01F76B9A-11B9-ECA5-24B1-80F1264D2CA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EB2B576B-AEB2-D851-2321-D075DBD541A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D06A786-A635-398D-3D88-9D4AC7C3678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CD9DD6BC-7F4B-E2EE-DBD4-7B80001DD23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98443-7A0C-447F-BE5F-C2E99E6309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22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27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E0B86F4-B5D3-4C8B-8220-F7D0B4B660EE}"/>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67185525-E541-49E0-F122-CC0B65570523}"/>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114CF54D-3464-343F-57A7-BE1A78FC9BBD}"/>
              </a:ext>
            </a:extLst>
          </p:cNvPr>
          <p:cNvSpPr>
            <a:spLocks noGrp="1" noChangeArrowheads="1"/>
          </p:cNvSpPr>
          <p:nvPr>
            <p:ph type="sldNum" sz="quarter" idx="12"/>
          </p:nvPr>
        </p:nvSpPr>
        <p:spPr>
          <a:ln/>
        </p:spPr>
        <p:txBody>
          <a:bodyPr/>
          <a:lstStyle>
            <a:lvl1pPr>
              <a:defRPr/>
            </a:lvl1pPr>
          </a:lstStyle>
          <a:p>
            <a:pPr>
              <a:defRPr/>
            </a:pPr>
            <a:fld id="{3B31F33A-8943-40A5-8893-5538B5820E30}" type="slidenum">
              <a:rPr lang="es-ES" altLang="en-US"/>
              <a:pPr>
                <a:defRPr/>
              </a:pPr>
              <a:t>‹#›</a:t>
            </a:fld>
            <a:endParaRPr lang="es-ES" altLang="en-US"/>
          </a:p>
        </p:txBody>
      </p:sp>
    </p:spTree>
    <p:extLst>
      <p:ext uri="{BB962C8B-B14F-4D97-AF65-F5344CB8AC3E}">
        <p14:creationId xmlns:p14="http://schemas.microsoft.com/office/powerpoint/2010/main" val="3804531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8E180C-BD8D-5ED9-B967-89E3C45D0D46}"/>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98AE4164-7395-8700-3A0D-DD2FB8D9E584}"/>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7E7C748E-FB40-7D4D-A6A0-3693F3FB2E9D}"/>
              </a:ext>
            </a:extLst>
          </p:cNvPr>
          <p:cNvSpPr>
            <a:spLocks noGrp="1" noChangeArrowheads="1"/>
          </p:cNvSpPr>
          <p:nvPr>
            <p:ph type="sldNum" sz="quarter" idx="12"/>
          </p:nvPr>
        </p:nvSpPr>
        <p:spPr>
          <a:ln/>
        </p:spPr>
        <p:txBody>
          <a:bodyPr/>
          <a:lstStyle>
            <a:lvl1pPr>
              <a:defRPr/>
            </a:lvl1pPr>
          </a:lstStyle>
          <a:p>
            <a:pPr>
              <a:defRPr/>
            </a:pPr>
            <a:fld id="{F1477A94-58D2-49B0-B2A5-ED3F85C1DBE8}" type="slidenum">
              <a:rPr lang="es-ES" altLang="en-US"/>
              <a:pPr>
                <a:defRPr/>
              </a:pPr>
              <a:t>‹#›</a:t>
            </a:fld>
            <a:endParaRPr lang="es-ES" altLang="en-US"/>
          </a:p>
        </p:txBody>
      </p:sp>
    </p:spTree>
    <p:extLst>
      <p:ext uri="{BB962C8B-B14F-4D97-AF65-F5344CB8AC3E}">
        <p14:creationId xmlns:p14="http://schemas.microsoft.com/office/powerpoint/2010/main" val="2640584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C336B1-C1A2-C4BF-164C-D204363C74AB}"/>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5B64D861-8B52-3759-A522-AC9149D3C4AA}"/>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C8ACE122-926B-4331-E911-903971E04B8A}"/>
              </a:ext>
            </a:extLst>
          </p:cNvPr>
          <p:cNvSpPr>
            <a:spLocks noGrp="1" noChangeArrowheads="1"/>
          </p:cNvSpPr>
          <p:nvPr>
            <p:ph type="sldNum" sz="quarter" idx="12"/>
          </p:nvPr>
        </p:nvSpPr>
        <p:spPr>
          <a:ln/>
        </p:spPr>
        <p:txBody>
          <a:bodyPr/>
          <a:lstStyle>
            <a:lvl1pPr>
              <a:defRPr/>
            </a:lvl1pPr>
          </a:lstStyle>
          <a:p>
            <a:pPr>
              <a:defRPr/>
            </a:pPr>
            <a:fld id="{6B12B646-C367-48F8-99F3-7FE181457E9F}" type="slidenum">
              <a:rPr lang="es-ES" altLang="en-US"/>
              <a:pPr>
                <a:defRPr/>
              </a:pPr>
              <a:t>‹#›</a:t>
            </a:fld>
            <a:endParaRPr lang="es-ES" altLang="en-US"/>
          </a:p>
        </p:txBody>
      </p:sp>
    </p:spTree>
    <p:extLst>
      <p:ext uri="{BB962C8B-B14F-4D97-AF65-F5344CB8AC3E}">
        <p14:creationId xmlns:p14="http://schemas.microsoft.com/office/powerpoint/2010/main" val="3344301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D769EF-F721-4F54-A460-579B00658CB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60507388"/>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987BBB-4480-4272-8BA3-29A91D2FC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26841108"/>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486FBB-180C-4EDD-8437-6FAC2D268D6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61426603"/>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B1006C-0805-438B-A632-5361B154A73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16928764"/>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FFCD1-2EB2-4922-A84B-5C83F40DB22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54643732"/>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69CCB9E-1006-45C8-BC24-A0DEBBD73C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72556751"/>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0DDB6C-74A3-4244-89C8-3366485C6B4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77283608"/>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1972EC-64EC-421E-8892-9E6AC735AD1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7728394"/>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A32217-D005-2497-C56A-276AEA00910B}"/>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5FCBD188-5B71-870C-C030-D04A296BA8DF}"/>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0C21C046-7974-82AA-25AC-686E353556F0}"/>
              </a:ext>
            </a:extLst>
          </p:cNvPr>
          <p:cNvSpPr>
            <a:spLocks noGrp="1" noChangeArrowheads="1"/>
          </p:cNvSpPr>
          <p:nvPr>
            <p:ph type="sldNum" sz="quarter" idx="12"/>
          </p:nvPr>
        </p:nvSpPr>
        <p:spPr>
          <a:ln/>
        </p:spPr>
        <p:txBody>
          <a:bodyPr/>
          <a:lstStyle>
            <a:lvl1pPr>
              <a:defRPr/>
            </a:lvl1pPr>
          </a:lstStyle>
          <a:p>
            <a:pPr>
              <a:defRPr/>
            </a:pPr>
            <a:fld id="{A7E07095-59B4-493D-9432-7DCB35E63A67}" type="slidenum">
              <a:rPr lang="es-ES" altLang="en-US"/>
              <a:pPr>
                <a:defRPr/>
              </a:pPr>
              <a:t>‹#›</a:t>
            </a:fld>
            <a:endParaRPr lang="es-ES" altLang="en-US"/>
          </a:p>
        </p:txBody>
      </p:sp>
    </p:spTree>
    <p:extLst>
      <p:ext uri="{BB962C8B-B14F-4D97-AF65-F5344CB8AC3E}">
        <p14:creationId xmlns:p14="http://schemas.microsoft.com/office/powerpoint/2010/main" val="368202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8DB2DD-937D-4C7E-88EB-55A8085E914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22090465"/>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0C0EEF-3309-4132-B94E-C38059FB1BC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80377249"/>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372C6-3CB9-4CF2-BA9C-AAF0AE6BC47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57356291"/>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EEDA5D-C095-486D-84F2-897F1369A7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4159861"/>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8AC340-7E14-4D6B-B9EA-695564C92B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63416410"/>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6653B-A3A5-448C-8591-6B8A62019BA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78946077"/>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38588"/>
            <a:ext cx="8229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6FA5F-1936-4846-8B1D-E65F5E8CCE4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24404864"/>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C7A9990-C311-4A8E-BFB9-A0F8BF1FD66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42666492"/>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1FD057EF-8AD1-6364-D7E9-BE5A7923D75B}"/>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57D61B17-CA80-9590-E69D-B608F7CF5456}"/>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FA0AD60B-1501-2C67-5E9E-B5D9B467C113}"/>
              </a:ext>
            </a:extLst>
          </p:cNvPr>
          <p:cNvSpPr>
            <a:spLocks noGrp="1" noChangeArrowheads="1"/>
          </p:cNvSpPr>
          <p:nvPr>
            <p:ph type="sldNum" sz="quarter" idx="12"/>
          </p:nvPr>
        </p:nvSpPr>
        <p:spPr>
          <a:ln/>
        </p:spPr>
        <p:txBody>
          <a:bodyPr/>
          <a:lstStyle>
            <a:lvl1pPr>
              <a:defRPr/>
            </a:lvl1pPr>
          </a:lstStyle>
          <a:p>
            <a:pPr>
              <a:defRPr/>
            </a:pPr>
            <a:fld id="{22DB753E-973A-4E7D-A027-D6E0A0023DC4}" type="slidenum">
              <a:rPr lang="es-ES" altLang="en-US"/>
              <a:pPr>
                <a:defRPr/>
              </a:pPr>
              <a:t>‹#›</a:t>
            </a:fld>
            <a:endParaRPr lang="es-ES" altLang="en-US"/>
          </a:p>
        </p:txBody>
      </p:sp>
    </p:spTree>
    <p:extLst>
      <p:ext uri="{BB962C8B-B14F-4D97-AF65-F5344CB8AC3E}">
        <p14:creationId xmlns:p14="http://schemas.microsoft.com/office/powerpoint/2010/main" val="237223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EBB839-448C-2715-2ACE-362002C045CB}"/>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CDD5CF16-DF5E-8DE8-032E-39999F72ED67}"/>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77AC3060-8957-1C6F-60A9-73FEC85C5EC1}"/>
              </a:ext>
            </a:extLst>
          </p:cNvPr>
          <p:cNvSpPr>
            <a:spLocks noGrp="1" noChangeArrowheads="1"/>
          </p:cNvSpPr>
          <p:nvPr>
            <p:ph type="sldNum" sz="quarter" idx="12"/>
          </p:nvPr>
        </p:nvSpPr>
        <p:spPr>
          <a:ln/>
        </p:spPr>
        <p:txBody>
          <a:bodyPr/>
          <a:lstStyle>
            <a:lvl1pPr>
              <a:defRPr/>
            </a:lvl1pPr>
          </a:lstStyle>
          <a:p>
            <a:pPr>
              <a:defRPr/>
            </a:pPr>
            <a:fld id="{84FB4777-FB75-45DC-B62B-9AC1738D8355}" type="slidenum">
              <a:rPr lang="es-ES" altLang="en-US"/>
              <a:pPr>
                <a:defRPr/>
              </a:pPr>
              <a:t>‹#›</a:t>
            </a:fld>
            <a:endParaRPr lang="es-ES" altLang="en-US"/>
          </a:p>
        </p:txBody>
      </p:sp>
    </p:spTree>
    <p:extLst>
      <p:ext uri="{BB962C8B-B14F-4D97-AF65-F5344CB8AC3E}">
        <p14:creationId xmlns:p14="http://schemas.microsoft.com/office/powerpoint/2010/main" val="55221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FDCD54-2EAA-AA56-24B7-26AA4793EC20}"/>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a:extLst>
              <a:ext uri="{FF2B5EF4-FFF2-40B4-BE49-F238E27FC236}">
                <a16:creationId xmlns:a16="http://schemas.microsoft.com/office/drawing/2014/main" id="{C6B1827B-7E7A-5634-FA2C-86DA1BB6542E}"/>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a:extLst>
              <a:ext uri="{FF2B5EF4-FFF2-40B4-BE49-F238E27FC236}">
                <a16:creationId xmlns:a16="http://schemas.microsoft.com/office/drawing/2014/main" id="{519ADF9F-280A-E12C-AAFA-5244D90C6D3C}"/>
              </a:ext>
            </a:extLst>
          </p:cNvPr>
          <p:cNvSpPr>
            <a:spLocks noGrp="1" noChangeArrowheads="1"/>
          </p:cNvSpPr>
          <p:nvPr>
            <p:ph type="sldNum" sz="quarter" idx="12"/>
          </p:nvPr>
        </p:nvSpPr>
        <p:spPr>
          <a:ln/>
        </p:spPr>
        <p:txBody>
          <a:bodyPr/>
          <a:lstStyle>
            <a:lvl1pPr>
              <a:defRPr/>
            </a:lvl1pPr>
          </a:lstStyle>
          <a:p>
            <a:pPr>
              <a:defRPr/>
            </a:pPr>
            <a:fld id="{6A8E4F49-D149-45B4-A8DD-117EE86A1D21}" type="slidenum">
              <a:rPr lang="es-ES" altLang="en-US"/>
              <a:pPr>
                <a:defRPr/>
              </a:pPr>
              <a:t>‹#›</a:t>
            </a:fld>
            <a:endParaRPr lang="es-ES" altLang="en-US"/>
          </a:p>
        </p:txBody>
      </p:sp>
    </p:spTree>
    <p:extLst>
      <p:ext uri="{BB962C8B-B14F-4D97-AF65-F5344CB8AC3E}">
        <p14:creationId xmlns:p14="http://schemas.microsoft.com/office/powerpoint/2010/main" val="363315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A90F4B-96D0-F293-CF5C-7BC4762A43E4}"/>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a:extLst>
              <a:ext uri="{FF2B5EF4-FFF2-40B4-BE49-F238E27FC236}">
                <a16:creationId xmlns:a16="http://schemas.microsoft.com/office/drawing/2014/main" id="{BDC44B09-8ABA-81BC-2631-94241A2D1D57}"/>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a:extLst>
              <a:ext uri="{FF2B5EF4-FFF2-40B4-BE49-F238E27FC236}">
                <a16:creationId xmlns:a16="http://schemas.microsoft.com/office/drawing/2014/main" id="{BE4683AA-7DC4-1535-A2F6-76F967063A4F}"/>
              </a:ext>
            </a:extLst>
          </p:cNvPr>
          <p:cNvSpPr>
            <a:spLocks noGrp="1" noChangeArrowheads="1"/>
          </p:cNvSpPr>
          <p:nvPr>
            <p:ph type="sldNum" sz="quarter" idx="12"/>
          </p:nvPr>
        </p:nvSpPr>
        <p:spPr>
          <a:ln/>
        </p:spPr>
        <p:txBody>
          <a:bodyPr/>
          <a:lstStyle>
            <a:lvl1pPr>
              <a:defRPr/>
            </a:lvl1pPr>
          </a:lstStyle>
          <a:p>
            <a:pPr>
              <a:defRPr/>
            </a:pPr>
            <a:fld id="{592C804F-4B0B-4259-9B82-15FDEB296BB2}" type="slidenum">
              <a:rPr lang="es-ES" altLang="en-US"/>
              <a:pPr>
                <a:defRPr/>
              </a:pPr>
              <a:t>‹#›</a:t>
            </a:fld>
            <a:endParaRPr lang="es-ES" altLang="en-US"/>
          </a:p>
        </p:txBody>
      </p:sp>
    </p:spTree>
    <p:extLst>
      <p:ext uri="{BB962C8B-B14F-4D97-AF65-F5344CB8AC3E}">
        <p14:creationId xmlns:p14="http://schemas.microsoft.com/office/powerpoint/2010/main" val="1435510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7C34A9-82A4-F438-D255-F6E14186EDF3}"/>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a:extLst>
              <a:ext uri="{FF2B5EF4-FFF2-40B4-BE49-F238E27FC236}">
                <a16:creationId xmlns:a16="http://schemas.microsoft.com/office/drawing/2014/main" id="{9883492E-A469-39AE-F494-885283416751}"/>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a:extLst>
              <a:ext uri="{FF2B5EF4-FFF2-40B4-BE49-F238E27FC236}">
                <a16:creationId xmlns:a16="http://schemas.microsoft.com/office/drawing/2014/main" id="{F7535B4B-D5AE-00DD-F848-09FF5B2E455E}"/>
              </a:ext>
            </a:extLst>
          </p:cNvPr>
          <p:cNvSpPr>
            <a:spLocks noGrp="1" noChangeArrowheads="1"/>
          </p:cNvSpPr>
          <p:nvPr>
            <p:ph type="sldNum" sz="quarter" idx="12"/>
          </p:nvPr>
        </p:nvSpPr>
        <p:spPr>
          <a:ln/>
        </p:spPr>
        <p:txBody>
          <a:bodyPr/>
          <a:lstStyle>
            <a:lvl1pPr>
              <a:defRPr/>
            </a:lvl1pPr>
          </a:lstStyle>
          <a:p>
            <a:pPr>
              <a:defRPr/>
            </a:pPr>
            <a:fld id="{1FCDE889-2322-4497-A753-840A783728D4}" type="slidenum">
              <a:rPr lang="es-ES" altLang="en-US"/>
              <a:pPr>
                <a:defRPr/>
              </a:pPr>
              <a:t>‹#›</a:t>
            </a:fld>
            <a:endParaRPr lang="es-ES" altLang="en-US"/>
          </a:p>
        </p:txBody>
      </p:sp>
    </p:spTree>
    <p:extLst>
      <p:ext uri="{BB962C8B-B14F-4D97-AF65-F5344CB8AC3E}">
        <p14:creationId xmlns:p14="http://schemas.microsoft.com/office/powerpoint/2010/main" val="3516472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65335A1-100D-3AC2-D42D-2C99CB1A33C8}"/>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228B7F6A-BB1E-3A21-575B-2F89C2304941}"/>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E49BF18A-C5EF-0474-C7C6-7AE13DAC4010}"/>
              </a:ext>
            </a:extLst>
          </p:cNvPr>
          <p:cNvSpPr>
            <a:spLocks noGrp="1" noChangeArrowheads="1"/>
          </p:cNvSpPr>
          <p:nvPr>
            <p:ph type="sldNum" sz="quarter" idx="12"/>
          </p:nvPr>
        </p:nvSpPr>
        <p:spPr>
          <a:ln/>
        </p:spPr>
        <p:txBody>
          <a:bodyPr/>
          <a:lstStyle>
            <a:lvl1pPr>
              <a:defRPr/>
            </a:lvl1pPr>
          </a:lstStyle>
          <a:p>
            <a:pPr>
              <a:defRPr/>
            </a:pPr>
            <a:fld id="{40428E1C-0CE2-43A1-90E9-4B4FD7A7AA0E}" type="slidenum">
              <a:rPr lang="es-ES" altLang="en-US"/>
              <a:pPr>
                <a:defRPr/>
              </a:pPr>
              <a:t>‹#›</a:t>
            </a:fld>
            <a:endParaRPr lang="es-ES" altLang="en-US"/>
          </a:p>
        </p:txBody>
      </p:sp>
    </p:spTree>
    <p:extLst>
      <p:ext uri="{BB962C8B-B14F-4D97-AF65-F5344CB8AC3E}">
        <p14:creationId xmlns:p14="http://schemas.microsoft.com/office/powerpoint/2010/main" val="393494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3110E1D-2812-EEAF-CD4F-CEC133627472}"/>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C8DAD649-FB7B-A63F-5D91-EF08C639C0EC}"/>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1C87A49A-0D29-D23D-20F4-84C4F5A8F361}"/>
              </a:ext>
            </a:extLst>
          </p:cNvPr>
          <p:cNvSpPr>
            <a:spLocks noGrp="1" noChangeArrowheads="1"/>
          </p:cNvSpPr>
          <p:nvPr>
            <p:ph type="sldNum" sz="quarter" idx="12"/>
          </p:nvPr>
        </p:nvSpPr>
        <p:spPr>
          <a:ln/>
        </p:spPr>
        <p:txBody>
          <a:bodyPr/>
          <a:lstStyle>
            <a:lvl1pPr>
              <a:defRPr/>
            </a:lvl1pPr>
          </a:lstStyle>
          <a:p>
            <a:pPr>
              <a:defRPr/>
            </a:pPr>
            <a:fld id="{C5B42F60-57F2-42BB-B60E-8B62F4C6505E}" type="slidenum">
              <a:rPr lang="es-ES" altLang="en-US"/>
              <a:pPr>
                <a:defRPr/>
              </a:pPr>
              <a:t>‹#›</a:t>
            </a:fld>
            <a:endParaRPr lang="es-ES" altLang="en-US"/>
          </a:p>
        </p:txBody>
      </p:sp>
    </p:spTree>
    <p:extLst>
      <p:ext uri="{BB962C8B-B14F-4D97-AF65-F5344CB8AC3E}">
        <p14:creationId xmlns:p14="http://schemas.microsoft.com/office/powerpoint/2010/main" val="141412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1ABFD80-BB6E-BC9B-70E0-672511B41C5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A39A4A2A-F2F7-02CC-EDF3-7D7BEA70CAC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33212C8C-7F0E-A6C9-81AA-F374473FA34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a:p>
        </p:txBody>
      </p:sp>
      <p:sp>
        <p:nvSpPr>
          <p:cNvPr id="1029" name="Rectangle 5">
            <a:extLst>
              <a:ext uri="{FF2B5EF4-FFF2-40B4-BE49-F238E27FC236}">
                <a16:creationId xmlns:a16="http://schemas.microsoft.com/office/drawing/2014/main" id="{948B7372-D6F0-4609-672B-2EF6319783B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a:p>
        </p:txBody>
      </p:sp>
      <p:sp>
        <p:nvSpPr>
          <p:cNvPr id="1030" name="Rectangle 6">
            <a:extLst>
              <a:ext uri="{FF2B5EF4-FFF2-40B4-BE49-F238E27FC236}">
                <a16:creationId xmlns:a16="http://schemas.microsoft.com/office/drawing/2014/main" id="{118192B2-5274-54C6-CDDB-8FE251F478E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4FD27F5-2670-4BC7-8B8D-6E5FECD5A005}"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8228304-1E2B-4843-8F2D-F7403F2F9202}"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099880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pu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het.colorado.edu/sims/html/circuit-construction-kit-dc/latest/circuit-construction-kit-dc_all.html"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9.gif"/><Relationship Id="rId7" Type="http://schemas.openxmlformats.org/officeDocument/2006/relationships/slide" Target="slide24.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slide" Target="slide30.xml"/><Relationship Id="rId5" Type="http://schemas.openxmlformats.org/officeDocument/2006/relationships/slide" Target="slide26.xml"/><Relationship Id="rId10" Type="http://schemas.openxmlformats.org/officeDocument/2006/relationships/image" Target="../media/image7.png"/><Relationship Id="rId4" Type="http://schemas.openxmlformats.org/officeDocument/2006/relationships/slide" Target="slide28.xml"/><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5.xml"/><Relationship Id="rId7" Type="http://schemas.openxmlformats.org/officeDocument/2006/relationships/slide" Target="slide1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34.xml"/><Relationship Id="rId5" Type="http://schemas.openxmlformats.org/officeDocument/2006/relationships/slide" Target="slide3.xml"/><Relationship Id="rId10" Type="http://schemas.openxmlformats.org/officeDocument/2006/relationships/image" Target="../media/image6.emf"/><Relationship Id="rId4" Type="http://schemas.openxmlformats.org/officeDocument/2006/relationships/image" Target="../media/image4.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3.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slide" Target="slide1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12"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7.xml"/><Relationship Id="rId11" Type="http://schemas.openxmlformats.org/officeDocument/2006/relationships/slide" Target="slide17.xml"/><Relationship Id="rId10" Type="http://schemas.openxmlformats.org/officeDocument/2006/relationships/image" Target="../media/image42.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3.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4.png"/><Relationship Id="rId12"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17.xml"/><Relationship Id="rId11" Type="http://schemas.openxmlformats.org/officeDocument/2006/relationships/slide" Target="slide17.xml"/><Relationship Id="rId10" Type="http://schemas.openxmlformats.org/officeDocument/2006/relationships/image" Target="../media/image46.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3.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370.png"/><Relationship Id="rId7"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slide" Target="slide17.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slide" Target="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het.colorado.edu/sims/html/circuit-construction-kit-dc/latest/circuit-construction-kit-dc_all.html" TargetMode="External"/><Relationship Id="rId2" Type="http://schemas.openxmlformats.org/officeDocument/2006/relationships/hyperlink" Target="https://www.wikipedia.org/" TargetMode="External"/><Relationship Id="rId1" Type="http://schemas.openxmlformats.org/officeDocument/2006/relationships/slideLayout" Target="../slideLayouts/slideLayout2.xml"/><Relationship Id="rId4" Type="http://schemas.openxmlformats.org/officeDocument/2006/relationships/hyperlink" Target="https://www.15min.lt/verslas/naujiena/mokslas-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lt.wikipedia.org/wiki/Sausio_20" TargetMode="External"/><Relationship Id="rId7" Type="http://schemas.openxmlformats.org/officeDocument/2006/relationships/image" Target="../media/image17.png"/><Relationship Id="rId2" Type="http://schemas.openxmlformats.org/officeDocument/2006/relationships/hyperlink" Target="https://lt.wikipedia.org/wiki/1775" TargetMode="External"/><Relationship Id="rId1" Type="http://schemas.openxmlformats.org/officeDocument/2006/relationships/slideLayout" Target="../slideLayouts/slideLayout2.xml"/><Relationship Id="rId6" Type="http://schemas.openxmlformats.org/officeDocument/2006/relationships/hyperlink" Target="https://lt.wikipedia.org/wiki/Bir%C5%BEelio_10" TargetMode="External"/><Relationship Id="rId5" Type="http://schemas.openxmlformats.org/officeDocument/2006/relationships/hyperlink" Target="https://lt.wikipedia.org/wiki/1836" TargetMode="External"/><Relationship Id="rId4" Type="http://schemas.openxmlformats.org/officeDocument/2006/relationships/hyperlink" Target="https://lt.wikipedia.org/wiki/Lionas" TargetMode="Externa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10">
            <a:extLst>
              <a:ext uri="{FF2B5EF4-FFF2-40B4-BE49-F238E27FC236}">
                <a16:creationId xmlns:a16="http://schemas.microsoft.com/office/drawing/2014/main" id="{4F640EAE-BE17-C672-7434-1B5E120B426B}"/>
              </a:ext>
            </a:extLst>
          </p:cNvPr>
          <p:cNvSpPr>
            <a:spLocks noGrp="1" noChangeArrowheads="1"/>
          </p:cNvSpPr>
          <p:nvPr>
            <p:ph type="ctrTitle"/>
          </p:nvPr>
        </p:nvSpPr>
        <p:spPr>
          <a:xfrm>
            <a:off x="323528" y="620688"/>
            <a:ext cx="5184775" cy="544513"/>
          </a:xfrm>
        </p:spPr>
        <p:txBody>
          <a:bodyPr anchor="ctr"/>
          <a:lstStyle/>
          <a:p>
            <a:pPr algn="l" eaLnBrk="1" hangingPunct="1"/>
            <a:br>
              <a:rPr lang="lt-LT" altLang="en-US" sz="3600" b="1" dirty="0">
                <a:solidFill>
                  <a:schemeClr val="bg1"/>
                </a:solidFill>
              </a:rPr>
            </a:br>
            <a:br>
              <a:rPr lang="lt-LT" altLang="en-US" sz="3600" b="1" dirty="0">
                <a:solidFill>
                  <a:schemeClr val="bg1"/>
                </a:solidFill>
              </a:rPr>
            </a:br>
            <a:r>
              <a:rPr lang="lt-LT" altLang="en-US" sz="3600" b="1" dirty="0">
                <a:solidFill>
                  <a:schemeClr val="bg1"/>
                </a:solidFill>
              </a:rPr>
              <a:t>Grinkiškio Jono Poderio gimnazija</a:t>
            </a:r>
            <a:br>
              <a:rPr lang="es-ES" altLang="en-US" sz="3600" b="1" dirty="0">
                <a:solidFill>
                  <a:schemeClr val="bg1"/>
                </a:solidFill>
              </a:rPr>
            </a:br>
            <a:br>
              <a:rPr lang="lt-LT" altLang="en-US" sz="3600" b="1" dirty="0">
                <a:solidFill>
                  <a:schemeClr val="bg1"/>
                </a:solidFill>
              </a:rPr>
            </a:br>
            <a:r>
              <a:rPr lang="lt-LT" altLang="en-US" sz="3600" b="1" dirty="0">
                <a:solidFill>
                  <a:schemeClr val="bg1"/>
                </a:solidFill>
              </a:rPr>
              <a:t>Elektros srovės stipris</a:t>
            </a:r>
            <a:endParaRPr lang="es-ES" altLang="en-US" sz="3600" b="1" dirty="0">
              <a:solidFill>
                <a:schemeClr val="bg1"/>
              </a:solidFill>
            </a:endParaRPr>
          </a:p>
        </p:txBody>
      </p:sp>
      <p:sp>
        <p:nvSpPr>
          <p:cNvPr id="2051" name="Rectangle 122">
            <a:extLst>
              <a:ext uri="{FF2B5EF4-FFF2-40B4-BE49-F238E27FC236}">
                <a16:creationId xmlns:a16="http://schemas.microsoft.com/office/drawing/2014/main" id="{30F066C4-DE45-F5B8-2655-380F229883FB}"/>
              </a:ext>
            </a:extLst>
          </p:cNvPr>
          <p:cNvSpPr>
            <a:spLocks noChangeArrowheads="1"/>
          </p:cNvSpPr>
          <p:nvPr/>
        </p:nvSpPr>
        <p:spPr bwMode="auto">
          <a:xfrm>
            <a:off x="2195513" y="5949950"/>
            <a:ext cx="5184775"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n-US" sz="1800" b="1" dirty="0">
              <a:solidFill>
                <a:schemeClr val="bg1"/>
              </a:solidFill>
            </a:endParaRPr>
          </a:p>
        </p:txBody>
      </p:sp>
      <p:sp>
        <p:nvSpPr>
          <p:cNvPr id="2" name="TextBox 1">
            <a:extLst>
              <a:ext uri="{FF2B5EF4-FFF2-40B4-BE49-F238E27FC236}">
                <a16:creationId xmlns:a16="http://schemas.microsoft.com/office/drawing/2014/main" id="{613C0701-00C1-2A06-0D7B-B78E64C41804}"/>
              </a:ext>
            </a:extLst>
          </p:cNvPr>
          <p:cNvSpPr txBox="1"/>
          <p:nvPr/>
        </p:nvSpPr>
        <p:spPr>
          <a:xfrm>
            <a:off x="2483768" y="5301208"/>
            <a:ext cx="6408712" cy="707886"/>
          </a:xfrm>
          <a:prstGeom prst="rect">
            <a:avLst/>
          </a:prstGeom>
          <a:noFill/>
        </p:spPr>
        <p:txBody>
          <a:bodyPr wrap="square" rtlCol="0">
            <a:spAutoFit/>
          </a:bodyPr>
          <a:lstStyle/>
          <a:p>
            <a:r>
              <a:rPr lang="lt-LT" sz="2000" dirty="0">
                <a:solidFill>
                  <a:schemeClr val="bg1"/>
                </a:solidFill>
              </a:rPr>
              <a:t>Darbą atliko: Samanta Žviedrytė ir Arnas Mižutavičius</a:t>
            </a:r>
          </a:p>
          <a:p>
            <a:r>
              <a:rPr lang="lt-LT" sz="2000" dirty="0">
                <a:solidFill>
                  <a:schemeClr val="bg1"/>
                </a:solidFill>
              </a:rPr>
              <a:t>Mokytoja: Erika Dzežulskienė</a:t>
            </a:r>
            <a:endParaRPr lang="en-US" sz="2000" dirty="0">
              <a:solidFill>
                <a:schemeClr val="bg1"/>
              </a:solidFill>
            </a:endParaRPr>
          </a:p>
        </p:txBody>
      </p:sp>
      <p:sp>
        <p:nvSpPr>
          <p:cNvPr id="3" name="TextBox 2">
            <a:extLst>
              <a:ext uri="{FF2B5EF4-FFF2-40B4-BE49-F238E27FC236}">
                <a16:creationId xmlns:a16="http://schemas.microsoft.com/office/drawing/2014/main" id="{BFCF2D22-3258-4982-67AB-0CB30063A444}"/>
              </a:ext>
            </a:extLst>
          </p:cNvPr>
          <p:cNvSpPr txBox="1"/>
          <p:nvPr/>
        </p:nvSpPr>
        <p:spPr>
          <a:xfrm>
            <a:off x="2195513" y="4077072"/>
            <a:ext cx="2376487" cy="461665"/>
          </a:xfrm>
          <a:prstGeom prst="rect">
            <a:avLst/>
          </a:prstGeom>
          <a:noFill/>
        </p:spPr>
        <p:txBody>
          <a:bodyPr wrap="square" rtlCol="0">
            <a:spAutoFit/>
          </a:bodyPr>
          <a:lstStyle/>
          <a:p>
            <a:r>
              <a:rPr lang="lt-LT" sz="2400" b="1" dirty="0">
                <a:solidFill>
                  <a:schemeClr val="bg1"/>
                </a:solidFill>
              </a:rPr>
              <a:t>2023 m</a:t>
            </a:r>
            <a:endParaRPr lang="en-US" sz="24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1D0A3AC-8F38-92CF-33FB-33B12DBFF502}"/>
              </a:ext>
            </a:extLst>
          </p:cNvPr>
          <p:cNvSpPr>
            <a:spLocks noGrp="1" noChangeArrowheads="1"/>
          </p:cNvSpPr>
          <p:nvPr>
            <p:ph type="title"/>
          </p:nvPr>
        </p:nvSpPr>
        <p:spPr/>
        <p:txBody>
          <a:bodyPr/>
          <a:lstStyle/>
          <a:p>
            <a:pPr eaLnBrk="1" hangingPunct="1"/>
            <a:r>
              <a:rPr lang="en-US" altLang="lt-LT" dirty="0"/>
              <a:t>A. M. </a:t>
            </a:r>
            <a:r>
              <a:rPr lang="en-US" altLang="lt-LT" dirty="0" err="1"/>
              <a:t>Amperas</a:t>
            </a:r>
            <a:endParaRPr lang="en-US" altLang="lt-LT" dirty="0"/>
          </a:p>
        </p:txBody>
      </p:sp>
      <p:sp>
        <p:nvSpPr>
          <p:cNvPr id="5" name="Turinio vietos rezervavimo ženklas 4">
            <a:extLst>
              <a:ext uri="{FF2B5EF4-FFF2-40B4-BE49-F238E27FC236}">
                <a16:creationId xmlns:a16="http://schemas.microsoft.com/office/drawing/2014/main" id="{BC1A59F1-4F82-DB05-8ADE-356F478D2FC7}"/>
              </a:ext>
            </a:extLst>
          </p:cNvPr>
          <p:cNvSpPr>
            <a:spLocks noGrp="1"/>
          </p:cNvSpPr>
          <p:nvPr>
            <p:ph idx="1"/>
          </p:nvPr>
        </p:nvSpPr>
        <p:spPr>
          <a:xfrm>
            <a:off x="603891" y="1340768"/>
            <a:ext cx="5800711" cy="4176464"/>
          </a:xfrm>
        </p:spPr>
        <p:txBody>
          <a:bodyPr/>
          <a:lstStyle/>
          <a:p>
            <a:pPr algn="l"/>
            <a:r>
              <a:rPr lang="lt-LT" sz="1800" dirty="0">
                <a:latin typeface="Open Sans" panose="020B0606030504020204" pitchFamily="34" charset="0"/>
              </a:rPr>
              <a:t>Amperas suformulavo elektros srovės sąveikos taisyklę.  Ištyrė, kad tarp dviejų paraleliniu laidininkų kuriuose teka vienoda kryptinė elektros srovė prisitraukia laidai, o jeigu skirtingom atstumia laidus.  Amperas išrado magnetinį efektą. Pateikė kiekybinį dviejų srovės elementų sąveikos dėsnį. Išrado komutatorių, elektromagnetinį telegrafą.</a:t>
            </a:r>
            <a:endParaRPr lang="fr-FR" altLang="en-US" sz="1800" dirty="0">
              <a:latin typeface="Open Sans" panose="020B0606030504020204" pitchFamily="34" charset="0"/>
            </a:endParaRPr>
          </a:p>
          <a:p>
            <a:r>
              <a:rPr lang="lt-LT" altLang="en-US" sz="1800" dirty="0">
                <a:latin typeface="Open Sans" panose="020B0606030504020204" pitchFamily="34" charset="0"/>
              </a:rPr>
              <a:t>Amperas pateikė kiekybinį dviejų srovės elementų sąveikos dėsnį</a:t>
            </a:r>
            <a:r>
              <a:rPr lang="en-US" altLang="en-US" sz="1800" dirty="0">
                <a:latin typeface="Open Sans" panose="020B0606030504020204" pitchFamily="34" charset="0"/>
              </a:rPr>
              <a:t>.</a:t>
            </a:r>
          </a:p>
          <a:p>
            <a:r>
              <a:rPr lang="lt-LT" altLang="en-US" sz="1800" dirty="0">
                <a:latin typeface="Open Sans" panose="020B0606030504020204" pitchFamily="34" charset="0"/>
              </a:rPr>
              <a:t>ištyrė magnetizmo teoriją</a:t>
            </a:r>
            <a:r>
              <a:rPr lang="en-US" altLang="en-US" sz="1800" dirty="0">
                <a:latin typeface="Open Sans" panose="020B0606030504020204" pitchFamily="34" charset="0"/>
              </a:rPr>
              <a:t>.</a:t>
            </a:r>
            <a:endParaRPr lang="lt-LT" sz="1800" dirty="0">
              <a:latin typeface="Open Sans" panose="020B0606030504020204" pitchFamily="34" charset="0"/>
            </a:endParaRPr>
          </a:p>
          <a:p>
            <a:pPr>
              <a:defRPr/>
            </a:pPr>
            <a:r>
              <a:rPr lang="lt-LT" sz="1800" dirty="0">
                <a:latin typeface="Open Sans" panose="020B0606030504020204" pitchFamily="34" charset="0"/>
              </a:rPr>
              <a:t>1822 m. Amperas išrado </a:t>
            </a:r>
            <a:r>
              <a:rPr lang="en-US" sz="1800" dirty="0">
                <a:latin typeface="Open Sans" panose="020B0606030504020204" pitchFamily="34" charset="0"/>
              </a:rPr>
              <a:t>e</a:t>
            </a:r>
            <a:r>
              <a:rPr lang="lt-LT" sz="1800" dirty="0">
                <a:latin typeface="Open Sans" panose="020B0606030504020204" pitchFamily="34" charset="0"/>
              </a:rPr>
              <a:t>lektrinės ritės magnetinį efektą  – solenoido</a:t>
            </a:r>
            <a:r>
              <a:rPr lang="en-US" sz="1800" dirty="0">
                <a:latin typeface="Open Sans" panose="020B0606030504020204" pitchFamily="34" charset="0"/>
              </a:rPr>
              <a:t>.</a:t>
            </a:r>
          </a:p>
          <a:p>
            <a:pPr>
              <a:defRPr/>
            </a:pPr>
            <a:r>
              <a:rPr lang="lt-LT" sz="1800" dirty="0">
                <a:latin typeface="Open Sans" panose="020B0606030504020204" pitchFamily="34" charset="0"/>
              </a:rPr>
              <a:t>išrado komutatorių, elektromagnetinį telegrafą.</a:t>
            </a:r>
            <a:endParaRPr lang="en-US" sz="1800" dirty="0">
              <a:solidFill>
                <a:srgbClr val="202122"/>
              </a:solidFill>
            </a:endParaRPr>
          </a:p>
          <a:p>
            <a:pPr marL="285750" indent="-285750">
              <a:buFont typeface="Arial" panose="020B0604020202020204" pitchFamily="34" charset="0"/>
              <a:buChar char="•"/>
              <a:defRPr/>
            </a:pPr>
            <a:r>
              <a:rPr lang="en-US" sz="1800" dirty="0" err="1">
                <a:solidFill>
                  <a:srgbClr val="202122"/>
                </a:solidFill>
              </a:rPr>
              <a:t>Šio</a:t>
            </a:r>
            <a:r>
              <a:rPr lang="en-US" sz="1800" dirty="0">
                <a:solidFill>
                  <a:srgbClr val="202122"/>
                </a:solidFill>
              </a:rPr>
              <a:t> </a:t>
            </a:r>
            <a:r>
              <a:rPr lang="en-US" sz="1800" dirty="0" err="1">
                <a:solidFill>
                  <a:srgbClr val="202122"/>
                </a:solidFill>
              </a:rPr>
              <a:t>mokslininko</a:t>
            </a:r>
            <a:r>
              <a:rPr lang="en-US" sz="1800" dirty="0">
                <a:solidFill>
                  <a:srgbClr val="202122"/>
                </a:solidFill>
              </a:rPr>
              <a:t> </a:t>
            </a:r>
            <a:r>
              <a:rPr lang="en-US" sz="1800" dirty="0" err="1">
                <a:solidFill>
                  <a:srgbClr val="202122"/>
                </a:solidFill>
              </a:rPr>
              <a:t>vardu</a:t>
            </a:r>
            <a:r>
              <a:rPr lang="en-US" sz="1800" dirty="0">
                <a:solidFill>
                  <a:srgbClr val="202122"/>
                </a:solidFill>
              </a:rPr>
              <a:t> </a:t>
            </a:r>
            <a:r>
              <a:rPr lang="en-US" sz="1800" dirty="0" err="1">
                <a:solidFill>
                  <a:srgbClr val="202122"/>
                </a:solidFill>
              </a:rPr>
              <a:t>elektros</a:t>
            </a:r>
            <a:r>
              <a:rPr lang="en-US" sz="1800" dirty="0">
                <a:solidFill>
                  <a:srgbClr val="202122"/>
                </a:solidFill>
              </a:rPr>
              <a:t> </a:t>
            </a:r>
            <a:r>
              <a:rPr lang="en-US" sz="1800" dirty="0" err="1">
                <a:solidFill>
                  <a:srgbClr val="202122"/>
                </a:solidFill>
              </a:rPr>
              <a:t>srovės</a:t>
            </a:r>
            <a:r>
              <a:rPr lang="en-US" sz="1800" dirty="0">
                <a:solidFill>
                  <a:srgbClr val="202122"/>
                </a:solidFill>
              </a:rPr>
              <a:t> </a:t>
            </a:r>
            <a:r>
              <a:rPr lang="en-US" sz="1800" dirty="0" err="1">
                <a:solidFill>
                  <a:srgbClr val="202122"/>
                </a:solidFill>
              </a:rPr>
              <a:t>stipris</a:t>
            </a:r>
            <a:r>
              <a:rPr lang="en-US" sz="1800" dirty="0">
                <a:solidFill>
                  <a:srgbClr val="202122"/>
                </a:solidFill>
              </a:rPr>
              <a:t> </a:t>
            </a:r>
            <a:r>
              <a:rPr lang="en-US" sz="1800" dirty="0" err="1">
                <a:solidFill>
                  <a:srgbClr val="202122"/>
                </a:solidFill>
              </a:rPr>
              <a:t>vadinamas</a:t>
            </a:r>
            <a:r>
              <a:rPr lang="en-US" sz="1800" dirty="0">
                <a:solidFill>
                  <a:srgbClr val="202122"/>
                </a:solidFill>
              </a:rPr>
              <a:t> ,,</a:t>
            </a:r>
            <a:r>
              <a:rPr lang="en-US" sz="1800" dirty="0" err="1">
                <a:solidFill>
                  <a:srgbClr val="202122"/>
                </a:solidFill>
              </a:rPr>
              <a:t>amperais</a:t>
            </a:r>
            <a:r>
              <a:rPr lang="en-US" sz="1800" dirty="0">
                <a:solidFill>
                  <a:srgbClr val="202122"/>
                </a:solidFill>
              </a:rPr>
              <a:t>’’, o </a:t>
            </a:r>
            <a:r>
              <a:rPr lang="en-US" sz="1800" dirty="0" err="1">
                <a:solidFill>
                  <a:srgbClr val="202122"/>
                </a:solidFill>
              </a:rPr>
              <a:t>matavimo</a:t>
            </a:r>
            <a:r>
              <a:rPr lang="en-US" sz="1800" dirty="0">
                <a:solidFill>
                  <a:srgbClr val="202122"/>
                </a:solidFill>
              </a:rPr>
              <a:t> </a:t>
            </a:r>
            <a:r>
              <a:rPr lang="en-US" sz="1800" dirty="0" err="1">
                <a:solidFill>
                  <a:srgbClr val="202122"/>
                </a:solidFill>
              </a:rPr>
              <a:t>prietaisas</a:t>
            </a:r>
            <a:r>
              <a:rPr lang="en-US" sz="1800" dirty="0">
                <a:solidFill>
                  <a:srgbClr val="202122"/>
                </a:solidFill>
              </a:rPr>
              <a:t> ,,</a:t>
            </a:r>
            <a:r>
              <a:rPr lang="en-US" sz="1800" dirty="0" err="1">
                <a:solidFill>
                  <a:srgbClr val="202122"/>
                </a:solidFill>
              </a:rPr>
              <a:t>ampermetras</a:t>
            </a:r>
            <a:r>
              <a:rPr lang="en-US" sz="1800" dirty="0">
                <a:solidFill>
                  <a:srgbClr val="202122"/>
                </a:solidFill>
              </a:rPr>
              <a:t>’’</a:t>
            </a:r>
            <a:endParaRPr lang="lt-LT" sz="1800" dirty="0">
              <a:solidFill>
                <a:srgbClr val="202122"/>
              </a:solidFill>
            </a:endParaRPr>
          </a:p>
          <a:p>
            <a:pPr marL="285750" indent="-285750">
              <a:buFont typeface="Arial" panose="020B0604020202020204" pitchFamily="34" charset="0"/>
              <a:buChar char="•"/>
              <a:defRPr/>
            </a:pPr>
            <a:endParaRPr lang="en-US" sz="1800" dirty="0">
              <a:solidFill>
                <a:srgbClr val="202122"/>
              </a:solidFill>
            </a:endParaRPr>
          </a:p>
          <a:p>
            <a:pPr marL="3657600" lvl="8" indent="0">
              <a:buFont typeface="Arial" panose="020B0604020202020204" pitchFamily="34" charset="0"/>
              <a:buNone/>
              <a:defRPr/>
            </a:pPr>
            <a:endParaRPr lang="lt-LT" dirty="0"/>
          </a:p>
        </p:txBody>
      </p:sp>
      <p:pic>
        <p:nvPicPr>
          <p:cNvPr id="2" name="Picture 1">
            <a:extLst>
              <a:ext uri="{FF2B5EF4-FFF2-40B4-BE49-F238E27FC236}">
                <a16:creationId xmlns:a16="http://schemas.microsoft.com/office/drawing/2014/main" id="{A7F5A545-2A0C-CADF-9ABE-C545B8A1FA78}"/>
              </a:ext>
            </a:extLst>
          </p:cNvPr>
          <p:cNvPicPr>
            <a:picLocks noChangeAspect="1"/>
          </p:cNvPicPr>
          <p:nvPr/>
        </p:nvPicPr>
        <p:blipFill>
          <a:blip r:embed="rId2"/>
          <a:stretch>
            <a:fillRect/>
          </a:stretch>
        </p:blipFill>
        <p:spPr>
          <a:xfrm>
            <a:off x="6040197" y="1124744"/>
            <a:ext cx="3861048" cy="3861048"/>
          </a:xfrm>
          <a:prstGeom prst="rect">
            <a:avLst/>
          </a:prstGeom>
        </p:spPr>
      </p:pic>
      <p:pic>
        <p:nvPicPr>
          <p:cNvPr id="3" name="Picture 2" descr="http://www.lkc.sk/assets/images/home-button.png">
            <a:hlinkClick r:id="rId3" action="ppaction://hlinksldjump"/>
            <a:extLst>
              <a:ext uri="{FF2B5EF4-FFF2-40B4-BE49-F238E27FC236}">
                <a16:creationId xmlns:a16="http://schemas.microsoft.com/office/drawing/2014/main" id="{ED343581-AD15-6053-D975-3989037237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721" y="5517232"/>
            <a:ext cx="882432" cy="886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E2CFE35-A0A8-ABF7-49F3-C003DDA474C0}"/>
              </a:ext>
            </a:extLst>
          </p:cNvPr>
          <p:cNvSpPr>
            <a:spLocks noGrp="1" noChangeArrowheads="1"/>
          </p:cNvSpPr>
          <p:nvPr>
            <p:ph type="title"/>
          </p:nvPr>
        </p:nvSpPr>
        <p:spPr>
          <a:xfrm>
            <a:off x="914400" y="1196752"/>
            <a:ext cx="8229600" cy="1143000"/>
          </a:xfrm>
        </p:spPr>
        <p:txBody>
          <a:bodyPr/>
          <a:lstStyle/>
          <a:p>
            <a:pPr eaLnBrk="1" hangingPunct="1"/>
            <a:r>
              <a:rPr lang="en-US" altLang="lt-LT" dirty="0" err="1"/>
              <a:t>Praktikoje</a:t>
            </a:r>
            <a:r>
              <a:rPr lang="en-US" altLang="lt-LT" dirty="0"/>
              <a:t> </a:t>
            </a:r>
            <a:r>
              <a:rPr lang="en-US" altLang="lt-LT" dirty="0" err="1"/>
              <a:t>naudojami</a:t>
            </a:r>
            <a:r>
              <a:rPr lang="en-US" altLang="lt-LT" dirty="0"/>
              <a:t> </a:t>
            </a:r>
            <a:r>
              <a:rPr lang="en-US" altLang="lt-LT" dirty="0" err="1"/>
              <a:t>matavimo</a:t>
            </a:r>
            <a:r>
              <a:rPr lang="en-US" altLang="lt-LT" dirty="0"/>
              <a:t> </a:t>
            </a:r>
            <a:r>
              <a:rPr lang="en-US" altLang="lt-LT" dirty="0" err="1"/>
              <a:t>vienetai</a:t>
            </a:r>
            <a:endParaRPr lang="en-US" altLang="lt-LT" dirty="0"/>
          </a:p>
        </p:txBody>
      </p:sp>
      <p:pic>
        <p:nvPicPr>
          <p:cNvPr id="7" name="Content Placeholder 6">
            <a:extLst>
              <a:ext uri="{FF2B5EF4-FFF2-40B4-BE49-F238E27FC236}">
                <a16:creationId xmlns:a16="http://schemas.microsoft.com/office/drawing/2014/main" id="{EAD2361B-A1BE-9ACF-11D8-DAAC51BCB4E8}"/>
              </a:ext>
            </a:extLst>
          </p:cNvPr>
          <p:cNvPicPr>
            <a:picLocks noGrp="1" noChangeAspect="1"/>
          </p:cNvPicPr>
          <p:nvPr>
            <p:ph idx="1"/>
          </p:nvPr>
        </p:nvPicPr>
        <p:blipFill rotWithShape="1">
          <a:blip r:embed="rId2"/>
          <a:srcRect l="7422" t="31432" r="31513" b="42540"/>
          <a:stretch/>
        </p:blipFill>
        <p:spPr bwMode="auto">
          <a:xfrm>
            <a:off x="266515" y="3068960"/>
            <a:ext cx="8610970" cy="2064538"/>
          </a:xfrm>
          <a:prstGeom prst="rect">
            <a:avLst/>
          </a:prstGeom>
          <a:ln>
            <a:noFill/>
          </a:ln>
          <a:extLst>
            <a:ext uri="{53640926-AAD7-44D8-BBD7-CCE9431645EC}">
              <a14:shadowObscured xmlns:a14="http://schemas.microsoft.com/office/drawing/2010/main"/>
            </a:ext>
          </a:extLst>
        </p:spPr>
      </p:pic>
      <p:pic>
        <p:nvPicPr>
          <p:cNvPr id="2" name="Picture 2" descr="http://www.lkc.sk/assets/images/home-button.png">
            <a:hlinkClick r:id="rId3" action="ppaction://hlinksldjump"/>
            <a:extLst>
              <a:ext uri="{FF2B5EF4-FFF2-40B4-BE49-F238E27FC236}">
                <a16:creationId xmlns:a16="http://schemas.microsoft.com/office/drawing/2014/main" id="{3C317199-2F23-7353-0443-D6D8F92090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5053" y="5517232"/>
            <a:ext cx="882432" cy="886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912B-37B0-64C0-57FD-6865D100DDF6}"/>
              </a:ext>
            </a:extLst>
          </p:cNvPr>
          <p:cNvSpPr>
            <a:spLocks noGrp="1"/>
          </p:cNvSpPr>
          <p:nvPr>
            <p:ph type="title"/>
          </p:nvPr>
        </p:nvSpPr>
        <p:spPr>
          <a:xfrm>
            <a:off x="395536" y="0"/>
            <a:ext cx="8229600" cy="1143000"/>
          </a:xfrm>
        </p:spPr>
        <p:txBody>
          <a:bodyPr/>
          <a:lstStyle/>
          <a:p>
            <a:r>
              <a:rPr lang="lt-LT" dirty="0"/>
              <a:t>Praktinis darbas</a:t>
            </a:r>
            <a:endParaRPr lang="en-US" dirty="0"/>
          </a:p>
        </p:txBody>
      </p:sp>
      <p:sp>
        <p:nvSpPr>
          <p:cNvPr id="3" name="Content Placeholder 2">
            <a:extLst>
              <a:ext uri="{FF2B5EF4-FFF2-40B4-BE49-F238E27FC236}">
                <a16:creationId xmlns:a16="http://schemas.microsoft.com/office/drawing/2014/main" id="{A6C484E7-25D6-D922-E0A3-F3F5FCAA9546}"/>
              </a:ext>
            </a:extLst>
          </p:cNvPr>
          <p:cNvSpPr>
            <a:spLocks noGrp="1"/>
          </p:cNvSpPr>
          <p:nvPr>
            <p:ph idx="1"/>
          </p:nvPr>
        </p:nvSpPr>
        <p:spPr>
          <a:xfrm>
            <a:off x="494472" y="816645"/>
            <a:ext cx="8229600" cy="1974950"/>
          </a:xfrm>
        </p:spPr>
        <p:txBody>
          <a:bodyPr/>
          <a:lstStyle/>
          <a:p>
            <a:pPr marL="0" indent="0" algn="ctr">
              <a:buNone/>
            </a:pPr>
            <a:r>
              <a:rPr lang="lt-LT" sz="3600" dirty="0"/>
              <a:t>Elektros srovės stiprio matavimas</a:t>
            </a:r>
            <a:endParaRPr lang="en-US" sz="3600" dirty="0"/>
          </a:p>
        </p:txBody>
      </p:sp>
      <p:sp>
        <p:nvSpPr>
          <p:cNvPr id="5" name="TextBox 4">
            <a:extLst>
              <a:ext uri="{FF2B5EF4-FFF2-40B4-BE49-F238E27FC236}">
                <a16:creationId xmlns:a16="http://schemas.microsoft.com/office/drawing/2014/main" id="{30BEDA36-77D5-FC3F-DCB6-89A9B01244FE}"/>
              </a:ext>
            </a:extLst>
          </p:cNvPr>
          <p:cNvSpPr txBox="1"/>
          <p:nvPr/>
        </p:nvSpPr>
        <p:spPr>
          <a:xfrm>
            <a:off x="765203" y="1591266"/>
            <a:ext cx="8280920" cy="1200329"/>
          </a:xfrm>
          <a:prstGeom prst="rect">
            <a:avLst/>
          </a:prstGeom>
          <a:noFill/>
        </p:spPr>
        <p:txBody>
          <a:bodyPr wrap="square">
            <a:spAutoFit/>
          </a:bodyPr>
          <a:lstStyle/>
          <a:p>
            <a:r>
              <a:rPr lang="lt-LT" b="1" dirty="0"/>
              <a:t>Darbo tikslas:                                        Darbo priemonės:</a:t>
            </a:r>
          </a:p>
          <a:p>
            <a:r>
              <a:rPr lang="lt-LT" dirty="0"/>
              <a:t>Ampermetru išmatuoti              	      Galvinė baterija, mokyklinis </a:t>
            </a:r>
          </a:p>
          <a:p>
            <a:r>
              <a:rPr lang="lt-LT" dirty="0"/>
              <a:t>elektros srovės stiprį.                              Ampermetras, multimetras, jungiklis, </a:t>
            </a:r>
          </a:p>
          <a:p>
            <a:r>
              <a:rPr lang="lt-LT" dirty="0"/>
              <a:t>                                                                elektros lemputė, jungiamieji, laidai. </a:t>
            </a:r>
            <a:endParaRPr lang="en-US" dirty="0"/>
          </a:p>
        </p:txBody>
      </p:sp>
      <p:graphicFrame>
        <p:nvGraphicFramePr>
          <p:cNvPr id="6" name="Lentelė 3">
            <a:extLst>
              <a:ext uri="{FF2B5EF4-FFF2-40B4-BE49-F238E27FC236}">
                <a16:creationId xmlns:a16="http://schemas.microsoft.com/office/drawing/2014/main" id="{C7AF1E31-AD9F-ABC3-96A4-FF9C5EEF0CD7}"/>
              </a:ext>
            </a:extLst>
          </p:cNvPr>
          <p:cNvGraphicFramePr>
            <a:graphicFrameLocks noGrp="1"/>
          </p:cNvGraphicFramePr>
          <p:nvPr>
            <p:extLst>
              <p:ext uri="{D42A27DB-BD31-4B8C-83A1-F6EECF244321}">
                <p14:modId xmlns:p14="http://schemas.microsoft.com/office/powerpoint/2010/main" val="2490376419"/>
              </p:ext>
            </p:extLst>
          </p:nvPr>
        </p:nvGraphicFramePr>
        <p:xfrm>
          <a:off x="469815" y="3065598"/>
          <a:ext cx="4462659" cy="2576468"/>
        </p:xfrm>
        <a:graphic>
          <a:graphicData uri="http://schemas.openxmlformats.org/drawingml/2006/table">
            <a:tbl>
              <a:tblPr firstRow="1" bandRow="1">
                <a:tableStyleId>{5940675A-B579-460E-94D1-54222C63F5DA}</a:tableStyleId>
              </a:tblPr>
              <a:tblGrid>
                <a:gridCol w="796463">
                  <a:extLst>
                    <a:ext uri="{9D8B030D-6E8A-4147-A177-3AD203B41FA5}">
                      <a16:colId xmlns:a16="http://schemas.microsoft.com/office/drawing/2014/main" val="3102853863"/>
                    </a:ext>
                  </a:extLst>
                </a:gridCol>
                <a:gridCol w="1446576">
                  <a:extLst>
                    <a:ext uri="{9D8B030D-6E8A-4147-A177-3AD203B41FA5}">
                      <a16:colId xmlns:a16="http://schemas.microsoft.com/office/drawing/2014/main" val="2668012489"/>
                    </a:ext>
                  </a:extLst>
                </a:gridCol>
                <a:gridCol w="923042">
                  <a:extLst>
                    <a:ext uri="{9D8B030D-6E8A-4147-A177-3AD203B41FA5}">
                      <a16:colId xmlns:a16="http://schemas.microsoft.com/office/drawing/2014/main" val="3371560977"/>
                    </a:ext>
                  </a:extLst>
                </a:gridCol>
                <a:gridCol w="1070771">
                  <a:extLst>
                    <a:ext uri="{9D8B030D-6E8A-4147-A177-3AD203B41FA5}">
                      <a16:colId xmlns:a16="http://schemas.microsoft.com/office/drawing/2014/main" val="3474994500"/>
                    </a:ext>
                  </a:extLst>
                </a:gridCol>
                <a:gridCol w="225807">
                  <a:extLst>
                    <a:ext uri="{9D8B030D-6E8A-4147-A177-3AD203B41FA5}">
                      <a16:colId xmlns:a16="http://schemas.microsoft.com/office/drawing/2014/main" val="3395863677"/>
                    </a:ext>
                  </a:extLst>
                </a:gridCol>
              </a:tblGrid>
              <a:tr h="721202">
                <a:tc>
                  <a:txBody>
                    <a:bodyPr/>
                    <a:lstStyle/>
                    <a:p>
                      <a:r>
                        <a:rPr lang="lt-LT" sz="1400" kern="1200" dirty="0">
                          <a:solidFill>
                            <a:schemeClr val="tx1"/>
                          </a:solidFill>
                          <a:latin typeface="+mn-lt"/>
                          <a:ea typeface="+mn-ea"/>
                          <a:cs typeface="+mn-cs"/>
                        </a:rPr>
                        <a:t>Bandymo Nr.</a:t>
                      </a:r>
                    </a:p>
                  </a:txBody>
                  <a:tcPr marL="91451" marR="91451" marT="45707" marB="45707"/>
                </a:tc>
                <a:tc>
                  <a:txBody>
                    <a:bodyPr/>
                    <a:lstStyle/>
                    <a:p>
                      <a:r>
                        <a:rPr lang="lt-LT" sz="1400" kern="1200" dirty="0">
                          <a:solidFill>
                            <a:schemeClr val="tx1"/>
                          </a:solidFill>
                          <a:latin typeface="+mn-lt"/>
                          <a:ea typeface="+mn-ea"/>
                          <a:cs typeface="+mn-cs"/>
                        </a:rPr>
                        <a:t>Ampermetro įjungimo vieta</a:t>
                      </a:r>
                    </a:p>
                  </a:txBody>
                  <a:tcPr marL="91451" marR="91451" marT="45707" marB="45707"/>
                </a:tc>
                <a:tc>
                  <a:txBody>
                    <a:bodyPr/>
                    <a:lstStyle/>
                    <a:p>
                      <a:r>
                        <a:rPr lang="lt-LT" sz="1400" kern="1200" dirty="0">
                          <a:solidFill>
                            <a:schemeClr val="tx1"/>
                          </a:solidFill>
                          <a:latin typeface="+mn-lt"/>
                          <a:ea typeface="+mn-ea"/>
                          <a:cs typeface="+mn-cs"/>
                        </a:rPr>
                        <a:t>Elektros srovės stipris</a:t>
                      </a:r>
                    </a:p>
                  </a:txBody>
                  <a:tcPr marL="91451" marR="91451" marT="45707" marB="45707"/>
                </a:tc>
                <a:tc>
                  <a:txBody>
                    <a:bodyPr/>
                    <a:lstStyle/>
                    <a:p>
                      <a:r>
                        <a:rPr lang="lt-LT" sz="1400" dirty="0"/>
                        <a:t>Matavimo paklaida</a:t>
                      </a:r>
                    </a:p>
                  </a:txBody>
                  <a:tcPr marL="91451" marR="91451" marT="45707" marB="45707">
                    <a:lnR w="12700" cmpd="sng">
                      <a:noFill/>
                    </a:lnR>
                    <a:lnB w="12700" cap="flat" cmpd="sng" algn="ctr">
                      <a:solidFill>
                        <a:schemeClr val="tx1"/>
                      </a:solidFill>
                      <a:prstDash val="solid"/>
                      <a:round/>
                      <a:headEnd type="none" w="med" len="med"/>
                      <a:tailEnd type="none" w="med" len="med"/>
                    </a:lnB>
                  </a:tcPr>
                </a:tc>
                <a:tc>
                  <a:txBody>
                    <a:bodyPr/>
                    <a:lstStyle/>
                    <a:p>
                      <a:endParaRPr lang="lt-LT" sz="1800" dirty="0"/>
                    </a:p>
                  </a:txBody>
                  <a:tcPr marL="91451" marR="91451" marT="45707" marB="45707">
                    <a:lnL w="12700" cmpd="sng">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6474534"/>
                  </a:ext>
                </a:extLst>
              </a:tr>
              <a:tr h="585972">
                <a:tc>
                  <a:txBody>
                    <a:bodyPr/>
                    <a:lstStyle/>
                    <a:p>
                      <a:pPr algn="ctr"/>
                      <a:r>
                        <a:rPr lang="lt-LT" sz="1400" dirty="0"/>
                        <a:t>1</a:t>
                      </a:r>
                    </a:p>
                  </a:txBody>
                  <a:tcPr marL="91451" marR="91451" marT="45707" marB="45707"/>
                </a:tc>
                <a:tc>
                  <a:txBody>
                    <a:bodyPr/>
                    <a:lstStyle/>
                    <a:p>
                      <a:r>
                        <a:rPr lang="lt-LT" sz="1100" dirty="0"/>
                        <a:t>Tarp neigiamo šaltinio poliaus ir jungtuko</a:t>
                      </a:r>
                    </a:p>
                  </a:txBody>
                  <a:tcPr marL="91451" marR="91451" marT="45707" marB="45707"/>
                </a:tc>
                <a:tc>
                  <a:txBody>
                    <a:bodyPr/>
                    <a:lstStyle/>
                    <a:p>
                      <a:endParaRPr lang="lt-LT" sz="1800" dirty="0"/>
                    </a:p>
                  </a:txBody>
                  <a:tcPr marL="91451" marR="91451" marT="45707" marB="45707"/>
                </a:tc>
                <a:tc>
                  <a:txBody>
                    <a:bodyPr/>
                    <a:lstStyle/>
                    <a:p>
                      <a:endParaRPr lang="lt-LT" sz="1800" dirty="0"/>
                    </a:p>
                  </a:txBody>
                  <a:tcPr marL="91451" marR="91451" marT="45707" marB="45707">
                    <a:lnR w="12700" cmpd="sng">
                      <a:noFill/>
                    </a:lnR>
                    <a:lnT w="12700" cap="flat" cmpd="sng" algn="ctr">
                      <a:solidFill>
                        <a:schemeClr val="tx1"/>
                      </a:solidFill>
                      <a:prstDash val="solid"/>
                      <a:round/>
                      <a:headEnd type="none" w="med" len="med"/>
                      <a:tailEnd type="none" w="med" len="med"/>
                    </a:lnT>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665063"/>
                  </a:ext>
                </a:extLst>
              </a:tr>
              <a:tr h="746013">
                <a:tc>
                  <a:txBody>
                    <a:bodyPr/>
                    <a:lstStyle/>
                    <a:p>
                      <a:pPr algn="ctr"/>
                      <a:r>
                        <a:rPr lang="lt-LT" sz="1400" dirty="0"/>
                        <a:t>2</a:t>
                      </a:r>
                    </a:p>
                  </a:txBody>
                  <a:tcPr marL="91451" marR="91451" marT="45707" marB="45707"/>
                </a:tc>
                <a:tc>
                  <a:txBody>
                    <a:bodyPr/>
                    <a:lstStyle/>
                    <a:p>
                      <a:r>
                        <a:rPr lang="lt-LT" sz="1100" dirty="0"/>
                        <a:t>Tarp teigiamojo srovės šaltinio poliaus ir lemputės</a:t>
                      </a:r>
                    </a:p>
                  </a:txBody>
                  <a:tcPr marL="91451" marR="91451" marT="45707" marB="45707"/>
                </a:tc>
                <a:tc>
                  <a:txBody>
                    <a:bodyPr/>
                    <a:lstStyle/>
                    <a:p>
                      <a:endParaRPr lang="lt-LT" sz="1800" dirty="0"/>
                    </a:p>
                  </a:txBody>
                  <a:tcPr marL="91451" marR="91451" marT="45707" marB="45707"/>
                </a:tc>
                <a:tc>
                  <a:txBody>
                    <a:bodyPr/>
                    <a:lstStyle/>
                    <a:p>
                      <a:endParaRPr lang="lt-LT" sz="1800" dirty="0"/>
                    </a:p>
                  </a:txBody>
                  <a:tcPr marL="91451" marR="91451" marT="45707" marB="45707">
                    <a:lnR w="12700" cmpd="sng">
                      <a:noFill/>
                    </a:lnR>
                    <a:lnB w="12700" cap="flat" cmpd="sng" algn="ctr">
                      <a:solidFill>
                        <a:schemeClr val="tx1"/>
                      </a:solidFill>
                      <a:prstDash val="solid"/>
                      <a:round/>
                      <a:headEnd type="none" w="med" len="med"/>
                      <a:tailEnd type="none" w="med" len="med"/>
                    </a:lnB>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112439"/>
                  </a:ext>
                </a:extLst>
              </a:tr>
              <a:tr h="504627">
                <a:tc>
                  <a:txBody>
                    <a:bodyPr/>
                    <a:lstStyle/>
                    <a:p>
                      <a:pPr algn="ctr"/>
                      <a:r>
                        <a:rPr lang="lt-LT" sz="1400" dirty="0"/>
                        <a:t>3</a:t>
                      </a:r>
                    </a:p>
                  </a:txBody>
                  <a:tcPr marL="91451" marR="91451" marT="45707" marB="45707"/>
                </a:tc>
                <a:tc>
                  <a:txBody>
                    <a:bodyPr/>
                    <a:lstStyle/>
                    <a:p>
                      <a:r>
                        <a:rPr lang="lt-LT" sz="1100" kern="1200" dirty="0">
                          <a:solidFill>
                            <a:schemeClr val="tx1"/>
                          </a:solidFill>
                          <a:latin typeface="+mn-lt"/>
                          <a:ea typeface="+mn-ea"/>
                          <a:cs typeface="+mn-cs"/>
                        </a:rPr>
                        <a:t>Tarp lemputės ir jungiklio</a:t>
                      </a:r>
                    </a:p>
                  </a:txBody>
                  <a:tcPr marL="91451" marR="91451" marT="45707" marB="45707"/>
                </a:tc>
                <a:tc>
                  <a:txBody>
                    <a:bodyPr/>
                    <a:lstStyle/>
                    <a:p>
                      <a:endParaRPr lang="lt-LT" sz="1800" dirty="0"/>
                    </a:p>
                  </a:txBody>
                  <a:tcPr marL="91451" marR="91451" marT="45707" marB="45707"/>
                </a:tc>
                <a:tc>
                  <a:txBody>
                    <a:bodyPr/>
                    <a:lstStyle/>
                    <a:p>
                      <a:endParaRPr lang="lt-LT" sz="1800" dirty="0"/>
                    </a:p>
                  </a:txBody>
                  <a:tcPr marL="91451" marR="91451" marT="45707" marB="45707">
                    <a:lnR w="12700" cmpd="sng">
                      <a:noFill/>
                    </a:lnR>
                    <a:lnT w="12700" cap="flat" cmpd="sng" algn="ctr">
                      <a:solidFill>
                        <a:schemeClr val="tx1"/>
                      </a:solidFill>
                      <a:prstDash val="solid"/>
                      <a:round/>
                      <a:headEnd type="none" w="med" len="med"/>
                      <a:tailEnd type="none" w="med" len="med"/>
                    </a:lnT>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64777420"/>
                  </a:ext>
                </a:extLst>
              </a:tr>
            </a:tbl>
          </a:graphicData>
        </a:graphic>
      </p:graphicFrame>
      <p:pic>
        <p:nvPicPr>
          <p:cNvPr id="7" name="Picture 6">
            <a:extLst>
              <a:ext uri="{FF2B5EF4-FFF2-40B4-BE49-F238E27FC236}">
                <a16:creationId xmlns:a16="http://schemas.microsoft.com/office/drawing/2014/main" id="{019BE6F2-2996-7523-578A-D69DAB99B9D5}"/>
              </a:ext>
            </a:extLst>
          </p:cNvPr>
          <p:cNvPicPr>
            <a:picLocks noChangeAspect="1"/>
          </p:cNvPicPr>
          <p:nvPr/>
        </p:nvPicPr>
        <p:blipFill>
          <a:blip r:embed="rId2"/>
          <a:stretch>
            <a:fillRect/>
          </a:stretch>
        </p:blipFill>
        <p:spPr>
          <a:xfrm>
            <a:off x="4879623" y="3566216"/>
            <a:ext cx="4462659" cy="1591194"/>
          </a:xfrm>
          <a:prstGeom prst="rect">
            <a:avLst/>
          </a:prstGeom>
        </p:spPr>
      </p:pic>
      <p:pic>
        <p:nvPicPr>
          <p:cNvPr id="4" name="Picture 2" descr="http://www.lkc.sk/assets/images/home-button.png">
            <a:hlinkClick r:id="rId3" action="ppaction://hlinksldjump"/>
            <a:extLst>
              <a:ext uri="{FF2B5EF4-FFF2-40B4-BE49-F238E27FC236}">
                <a16:creationId xmlns:a16="http://schemas.microsoft.com/office/drawing/2014/main" id="{A036BE5D-A1B8-7D0A-1837-F98016A107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5488937"/>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60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0680-942C-F294-3BD5-6701C8210BFD}"/>
              </a:ext>
            </a:extLst>
          </p:cNvPr>
          <p:cNvSpPr>
            <a:spLocks noGrp="1"/>
          </p:cNvSpPr>
          <p:nvPr>
            <p:ph type="title"/>
          </p:nvPr>
        </p:nvSpPr>
        <p:spPr/>
        <p:txBody>
          <a:bodyPr/>
          <a:lstStyle/>
          <a:p>
            <a:r>
              <a:rPr lang="lt-LT" dirty="0"/>
              <a:t>Darbo eiga:</a:t>
            </a:r>
            <a:endParaRPr lang="en-US" dirty="0"/>
          </a:p>
        </p:txBody>
      </p:sp>
      <p:pic>
        <p:nvPicPr>
          <p:cNvPr id="5" name="Content Placeholder 4">
            <a:extLst>
              <a:ext uri="{FF2B5EF4-FFF2-40B4-BE49-F238E27FC236}">
                <a16:creationId xmlns:a16="http://schemas.microsoft.com/office/drawing/2014/main" id="{A9AFDBB8-D7D4-20DC-F303-9287DED332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00808"/>
            <a:ext cx="4512501" cy="3384376"/>
          </a:xfrm>
        </p:spPr>
      </p:pic>
      <p:pic>
        <p:nvPicPr>
          <p:cNvPr id="6" name="Picture 5">
            <a:extLst>
              <a:ext uri="{FF2B5EF4-FFF2-40B4-BE49-F238E27FC236}">
                <a16:creationId xmlns:a16="http://schemas.microsoft.com/office/drawing/2014/main" id="{80D7AA6D-EC3E-42C0-2277-D26BB86CF0B3}"/>
              </a:ext>
            </a:extLst>
          </p:cNvPr>
          <p:cNvPicPr>
            <a:picLocks noChangeAspect="1"/>
          </p:cNvPicPr>
          <p:nvPr/>
        </p:nvPicPr>
        <p:blipFill>
          <a:blip r:embed="rId3"/>
          <a:stretch>
            <a:fillRect/>
          </a:stretch>
        </p:blipFill>
        <p:spPr>
          <a:xfrm>
            <a:off x="4512501" y="1700808"/>
            <a:ext cx="4412980" cy="3384376"/>
          </a:xfrm>
          <a:prstGeom prst="rect">
            <a:avLst/>
          </a:prstGeom>
        </p:spPr>
      </p:pic>
      <p:pic>
        <p:nvPicPr>
          <p:cNvPr id="3" name="Picture 2" descr="http://www.lkc.sk/assets/images/home-button.png">
            <a:hlinkClick r:id="rId4" action="ppaction://hlinksldjump"/>
            <a:extLst>
              <a:ext uri="{FF2B5EF4-FFF2-40B4-BE49-F238E27FC236}">
                <a16:creationId xmlns:a16="http://schemas.microsoft.com/office/drawing/2014/main" id="{6BB8BE90-0A52-3D95-053C-E0729B6232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3171" y="5371397"/>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780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DA27-D9D0-2B1A-0E68-207B5F523D14}"/>
              </a:ext>
            </a:extLst>
          </p:cNvPr>
          <p:cNvSpPr>
            <a:spLocks noGrp="1"/>
          </p:cNvSpPr>
          <p:nvPr>
            <p:ph type="title"/>
          </p:nvPr>
        </p:nvSpPr>
        <p:spPr>
          <a:xfrm>
            <a:off x="914400" y="692696"/>
            <a:ext cx="8229600" cy="1143000"/>
          </a:xfrm>
        </p:spPr>
        <p:txBody>
          <a:bodyPr/>
          <a:lstStyle/>
          <a:p>
            <a:r>
              <a:rPr lang="lt-LT" dirty="0"/>
              <a:t>Gautus duomenis surašėmė į lentelę</a:t>
            </a:r>
            <a:endParaRPr lang="en-US" dirty="0"/>
          </a:p>
        </p:txBody>
      </p:sp>
      <mc:AlternateContent xmlns:mc="http://schemas.openxmlformats.org/markup-compatibility/2006" xmlns:a14="http://schemas.microsoft.com/office/drawing/2010/main">
        <mc:Choice Requires="a14">
          <p:graphicFrame>
            <p:nvGraphicFramePr>
              <p:cNvPr id="11" name="Lentelė 3">
                <a:extLst>
                  <a:ext uri="{FF2B5EF4-FFF2-40B4-BE49-F238E27FC236}">
                    <a16:creationId xmlns:a16="http://schemas.microsoft.com/office/drawing/2014/main" id="{240F7277-EA02-0F03-5F57-AA028BE04F71}"/>
                  </a:ext>
                </a:extLst>
              </p:cNvPr>
              <p:cNvGraphicFramePr>
                <a:graphicFrameLocks noGrp="1"/>
              </p:cNvGraphicFramePr>
              <p:nvPr>
                <p:extLst>
                  <p:ext uri="{D42A27DB-BD31-4B8C-83A1-F6EECF244321}">
                    <p14:modId xmlns:p14="http://schemas.microsoft.com/office/powerpoint/2010/main" val="522014333"/>
                  </p:ext>
                </p:extLst>
              </p:nvPr>
            </p:nvGraphicFramePr>
            <p:xfrm>
              <a:off x="683568" y="2075045"/>
              <a:ext cx="8064896" cy="3139957"/>
            </p:xfrm>
            <a:graphic>
              <a:graphicData uri="http://schemas.openxmlformats.org/drawingml/2006/table">
                <a:tbl>
                  <a:tblPr firstRow="1" bandRow="1">
                    <a:tableStyleId>{5940675A-B579-460E-94D1-54222C63F5DA}</a:tableStyleId>
                  </a:tblPr>
                  <a:tblGrid>
                    <a:gridCol w="648071">
                      <a:extLst>
                        <a:ext uri="{9D8B030D-6E8A-4147-A177-3AD203B41FA5}">
                          <a16:colId xmlns:a16="http://schemas.microsoft.com/office/drawing/2014/main" val="3102853863"/>
                        </a:ext>
                      </a:extLst>
                    </a:gridCol>
                    <a:gridCol w="1656184">
                      <a:extLst>
                        <a:ext uri="{9D8B030D-6E8A-4147-A177-3AD203B41FA5}">
                          <a16:colId xmlns:a16="http://schemas.microsoft.com/office/drawing/2014/main" val="2668012489"/>
                        </a:ext>
                      </a:extLst>
                    </a:gridCol>
                    <a:gridCol w="3384377">
                      <a:extLst>
                        <a:ext uri="{9D8B030D-6E8A-4147-A177-3AD203B41FA5}">
                          <a16:colId xmlns:a16="http://schemas.microsoft.com/office/drawing/2014/main" val="3371560977"/>
                        </a:ext>
                      </a:extLst>
                    </a:gridCol>
                    <a:gridCol w="2152234">
                      <a:extLst>
                        <a:ext uri="{9D8B030D-6E8A-4147-A177-3AD203B41FA5}">
                          <a16:colId xmlns:a16="http://schemas.microsoft.com/office/drawing/2014/main" val="3474994500"/>
                        </a:ext>
                      </a:extLst>
                    </a:gridCol>
                    <a:gridCol w="224030">
                      <a:extLst>
                        <a:ext uri="{9D8B030D-6E8A-4147-A177-3AD203B41FA5}">
                          <a16:colId xmlns:a16="http://schemas.microsoft.com/office/drawing/2014/main" val="3395863677"/>
                        </a:ext>
                      </a:extLst>
                    </a:gridCol>
                  </a:tblGrid>
                  <a:tr h="823555">
                    <a:tc>
                      <a:txBody>
                        <a:bodyPr/>
                        <a:lstStyle/>
                        <a:p>
                          <a:r>
                            <a:rPr lang="lt-LT" sz="1400" kern="1200" dirty="0">
                              <a:solidFill>
                                <a:schemeClr val="tx1"/>
                              </a:solidFill>
                              <a:latin typeface="+mn-lt"/>
                              <a:ea typeface="+mn-ea"/>
                              <a:cs typeface="+mn-cs"/>
                            </a:rPr>
                            <a:t>Bandymo Nr.</a:t>
                          </a:r>
                        </a:p>
                      </a:txBody>
                      <a:tcPr marL="91451" marR="91451" marT="45707" marB="45707"/>
                    </a:tc>
                    <a:tc>
                      <a:txBody>
                        <a:bodyPr/>
                        <a:lstStyle/>
                        <a:p>
                          <a:r>
                            <a:rPr lang="lt-LT" sz="1400" kern="1200" dirty="0">
                              <a:solidFill>
                                <a:schemeClr val="tx1"/>
                              </a:solidFill>
                              <a:latin typeface="+mn-lt"/>
                              <a:ea typeface="+mn-ea"/>
                              <a:cs typeface="+mn-cs"/>
                            </a:rPr>
                            <a:t>Ampermetro įjungimo vieta</a:t>
                          </a:r>
                        </a:p>
                      </a:txBody>
                      <a:tcPr marL="91451" marR="91451" marT="45707" marB="45707"/>
                    </a:tc>
                    <a:tc>
                      <a:txBody>
                        <a:bodyPr/>
                        <a:lstStyle/>
                        <a:p>
                          <a:r>
                            <a:rPr lang="lt-LT" sz="1400" kern="1200" dirty="0">
                              <a:solidFill>
                                <a:schemeClr val="tx1"/>
                              </a:solidFill>
                              <a:latin typeface="+mn-lt"/>
                              <a:ea typeface="+mn-ea"/>
                              <a:cs typeface="+mn-cs"/>
                            </a:rPr>
                            <a:t>Grandinės              Elektros srovės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400" kern="1200" dirty="0">
                              <a:solidFill>
                                <a:schemeClr val="tx1"/>
                              </a:solidFill>
                              <a:latin typeface="+mn-lt"/>
                              <a:ea typeface="+mn-ea"/>
                              <a:cs typeface="+mn-cs"/>
                            </a:rPr>
                            <a:t>                                     stipris</a:t>
                          </a:r>
                        </a:p>
                        <a:p>
                          <a:r>
                            <a:rPr lang="lt-LT" sz="1400" kern="1200" dirty="0">
                              <a:solidFill>
                                <a:schemeClr val="tx1"/>
                              </a:solidFill>
                              <a:latin typeface="+mn-lt"/>
                              <a:ea typeface="+mn-ea"/>
                              <a:cs typeface="+mn-cs"/>
                            </a:rPr>
                            <a:t> schema</a:t>
                          </a:r>
                        </a:p>
                      </a:txBody>
                      <a:tcPr marL="91451" marR="91451" marT="45707" marB="45707"/>
                    </a:tc>
                    <a:tc>
                      <a:txBody>
                        <a:bodyPr/>
                        <a:lstStyle/>
                        <a:p>
                          <a:r>
                            <a:rPr lang="lt-LT" sz="1400" dirty="0"/>
                            <a:t>Matavimo paklaida</a:t>
                          </a:r>
                        </a:p>
                      </a:txBody>
                      <a:tcPr marL="91451" marR="91451" marT="45707" marB="45707">
                        <a:lnR w="12700" cmpd="sng">
                          <a:noFill/>
                        </a:lnR>
                        <a:lnB w="12700" cap="flat" cmpd="sng" algn="ctr">
                          <a:solidFill>
                            <a:schemeClr val="tx1"/>
                          </a:solidFill>
                          <a:prstDash val="solid"/>
                          <a:round/>
                          <a:headEnd type="none" w="med" len="med"/>
                          <a:tailEnd type="none" w="med" len="med"/>
                        </a:lnB>
                      </a:tcPr>
                    </a:tc>
                    <a:tc>
                      <a:txBody>
                        <a:bodyPr/>
                        <a:lstStyle/>
                        <a:p>
                          <a:endParaRPr lang="lt-LT" sz="1800" dirty="0"/>
                        </a:p>
                      </a:txBody>
                      <a:tcPr marL="91451" marR="91451" marT="45707" marB="45707">
                        <a:lnL w="12700" cmpd="sng">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6474534"/>
                      </a:ext>
                    </a:extLst>
                  </a:tr>
                  <a:tr h="669133">
                    <a:tc>
                      <a:txBody>
                        <a:bodyPr/>
                        <a:lstStyle/>
                        <a:p>
                          <a:pPr algn="ctr"/>
                          <a:r>
                            <a:rPr lang="lt-LT" sz="1400" dirty="0"/>
                            <a:t>1</a:t>
                          </a:r>
                        </a:p>
                      </a:txBody>
                      <a:tcPr marL="91451" marR="91451" marT="45707" marB="45707"/>
                    </a:tc>
                    <a:tc>
                      <a:txBody>
                        <a:bodyPr/>
                        <a:lstStyle/>
                        <a:p>
                          <a:r>
                            <a:rPr lang="lt-LT" sz="1400" dirty="0"/>
                            <a:t>Tarp neigiamo šaltinio poliaus ir jungtuko</a:t>
                          </a:r>
                        </a:p>
                      </a:txBody>
                      <a:tcPr marL="91451" marR="91451" marT="45707" marB="45707"/>
                    </a:tc>
                    <a:tc>
                      <a:txBody>
                        <a:bodyPr/>
                        <a:lstStyle/>
                        <a:p>
                          <a:pPr algn="ctr"/>
                          <a:r>
                            <a:rPr lang="lt-LT" sz="1800" dirty="0"/>
                            <a:t>              1,4 A</a:t>
                          </a:r>
                        </a:p>
                      </a:txBody>
                      <a:tcPr marL="91451" marR="91451" marT="45707" marB="45707"/>
                    </a:tc>
                    <a:tc>
                      <a:txBody>
                        <a:bodyPr/>
                        <a:lstStyle/>
                        <a:p>
                          <a:pPr/>
                          <a14:m>
                            <m:oMathPara xmlns:m="http://schemas.openxmlformats.org/officeDocument/2006/math">
                              <m:oMathParaPr>
                                <m:jc m:val="centerGroup"/>
                              </m:oMathParaPr>
                              <m:oMath xmlns:m="http://schemas.openxmlformats.org/officeDocument/2006/math">
                                <m:r>
                                  <a:rPr lang="lt-LT" sz="1800" i="1" smtClean="0">
                                    <a:latin typeface="Cambria Math" panose="02040503050406030204" pitchFamily="18" charset="0"/>
                                    <a:ea typeface="Cambria Math" panose="02040503050406030204" pitchFamily="18" charset="0"/>
                                  </a:rPr>
                                  <m:t>±</m:t>
                                </m:r>
                                <m:r>
                                  <a:rPr lang="lt-LT" sz="1800" b="0" i="1" smtClean="0">
                                    <a:latin typeface="Cambria Math" panose="02040503050406030204" pitchFamily="18" charset="0"/>
                                    <a:ea typeface="Cambria Math" panose="02040503050406030204" pitchFamily="18" charset="0"/>
                                  </a:rPr>
                                  <m:t>0,05 </m:t>
                                </m:r>
                                <m:r>
                                  <a:rPr lang="lt-LT" sz="1800" b="0" i="1" smtClean="0">
                                    <a:latin typeface="Cambria Math" panose="02040503050406030204" pitchFamily="18" charset="0"/>
                                    <a:ea typeface="Cambria Math" panose="02040503050406030204" pitchFamily="18" charset="0"/>
                                  </a:rPr>
                                  <m:t>𝐴</m:t>
                                </m:r>
                              </m:oMath>
                            </m:oMathPara>
                          </a14:m>
                          <a:endParaRPr lang="lt-LT" sz="1800" dirty="0"/>
                        </a:p>
                      </a:txBody>
                      <a:tcPr marL="91451" marR="91451" marT="45707" marB="45707">
                        <a:lnR w="12700" cmpd="sng">
                          <a:noFill/>
                        </a:lnR>
                        <a:lnT w="12700" cap="flat" cmpd="sng" algn="ctr">
                          <a:solidFill>
                            <a:schemeClr val="tx1"/>
                          </a:solidFill>
                          <a:prstDash val="solid"/>
                          <a:round/>
                          <a:headEnd type="none" w="med" len="med"/>
                          <a:tailEnd type="none" w="med" len="med"/>
                        </a:lnT>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665063"/>
                      </a:ext>
                    </a:extLst>
                  </a:tr>
                  <a:tr h="839902">
                    <a:tc>
                      <a:txBody>
                        <a:bodyPr/>
                        <a:lstStyle/>
                        <a:p>
                          <a:pPr algn="ctr"/>
                          <a:r>
                            <a:rPr lang="lt-LT" sz="1400" dirty="0"/>
                            <a:t>2</a:t>
                          </a:r>
                        </a:p>
                      </a:txBody>
                      <a:tcPr marL="91451" marR="91451" marT="45707" marB="45707"/>
                    </a:tc>
                    <a:tc>
                      <a:txBody>
                        <a:bodyPr/>
                        <a:lstStyle/>
                        <a:p>
                          <a:r>
                            <a:rPr lang="lt-LT" sz="1400" dirty="0"/>
                            <a:t>Tarp teigiamojo srovės šaltinio poliaus ir lemputės</a:t>
                          </a:r>
                        </a:p>
                      </a:txBody>
                      <a:tcPr marL="91451" marR="91451" marT="45707" marB="45707"/>
                    </a:tc>
                    <a:tc>
                      <a:txBody>
                        <a:bodyPr/>
                        <a:lstStyle/>
                        <a:p>
                          <a:pPr algn="ctr"/>
                          <a:r>
                            <a:rPr lang="lt-LT" sz="1800" dirty="0"/>
                            <a:t>             1,4 A</a:t>
                          </a:r>
                        </a:p>
                        <a:p>
                          <a:pPr algn="ctr"/>
                          <a:endParaRPr lang="lt-LT" sz="1800" dirty="0"/>
                        </a:p>
                      </a:txBody>
                      <a:tcPr marL="91451" marR="91451" marT="45707" marB="45707"/>
                    </a:tc>
                    <a:tc>
                      <a:txBody>
                        <a:bodyPr/>
                        <a:lstStyle/>
                        <a:p>
                          <a:r>
                            <a:rPr lang="lt-LT" sz="1800" dirty="0"/>
                            <a:t>         ±0,05 𝐴</a:t>
                          </a:r>
                        </a:p>
                        <a:p>
                          <a:endParaRPr lang="lt-LT" sz="1800" dirty="0"/>
                        </a:p>
                      </a:txBody>
                      <a:tcPr marL="91451" marR="91451" marT="45707" marB="45707">
                        <a:lnR w="12700" cmpd="sng">
                          <a:noFill/>
                        </a:lnR>
                        <a:lnB w="12700" cap="flat" cmpd="sng" algn="ctr">
                          <a:solidFill>
                            <a:schemeClr val="tx1"/>
                          </a:solidFill>
                          <a:prstDash val="solid"/>
                          <a:round/>
                          <a:headEnd type="none" w="med" len="med"/>
                          <a:tailEnd type="none" w="med" len="med"/>
                        </a:lnB>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112439"/>
                      </a:ext>
                    </a:extLst>
                  </a:tr>
                  <a:tr h="628867">
                    <a:tc>
                      <a:txBody>
                        <a:bodyPr/>
                        <a:lstStyle/>
                        <a:p>
                          <a:pPr algn="ctr"/>
                          <a:r>
                            <a:rPr lang="lt-LT" sz="1400" dirty="0"/>
                            <a:t>3</a:t>
                          </a:r>
                        </a:p>
                      </a:txBody>
                      <a:tcPr marL="91451" marR="91451" marT="45707" marB="45707"/>
                    </a:tc>
                    <a:tc>
                      <a:txBody>
                        <a:bodyPr/>
                        <a:lstStyle/>
                        <a:p>
                          <a:r>
                            <a:rPr lang="lt-LT" sz="1400" kern="1200" dirty="0">
                              <a:solidFill>
                                <a:schemeClr val="tx1"/>
                              </a:solidFill>
                              <a:latin typeface="+mn-lt"/>
                              <a:ea typeface="+mn-ea"/>
                              <a:cs typeface="+mn-cs"/>
                            </a:rPr>
                            <a:t>Tarp lemputės ir jungiklio</a:t>
                          </a:r>
                        </a:p>
                      </a:txBody>
                      <a:tcPr marL="91451" marR="91451" marT="45707" marB="45707"/>
                    </a:tc>
                    <a:tc>
                      <a:txBody>
                        <a:bodyPr/>
                        <a:lstStyle/>
                        <a:p>
                          <a:pPr algn="ctr"/>
                          <a:r>
                            <a:rPr lang="lt-LT" sz="1800" dirty="0"/>
                            <a:t>            1,4 A</a:t>
                          </a:r>
                        </a:p>
                        <a:p>
                          <a:pPr algn="ctr"/>
                          <a:endParaRPr lang="lt-LT" sz="1800" dirty="0"/>
                        </a:p>
                      </a:txBody>
                      <a:tcPr marL="91451" marR="91451" marT="45707" marB="45707"/>
                    </a:tc>
                    <a:tc>
                      <a:txBody>
                        <a:bodyPr/>
                        <a:lstStyle/>
                        <a:p>
                          <a:r>
                            <a:rPr lang="lt-LT" sz="1800" dirty="0"/>
                            <a:t>         ±0,05 𝐴</a:t>
                          </a:r>
                        </a:p>
                        <a:p>
                          <a:endParaRPr lang="lt-LT" sz="1800" dirty="0"/>
                        </a:p>
                      </a:txBody>
                      <a:tcPr marL="91451" marR="91451" marT="45707" marB="45707">
                        <a:lnR w="12700" cmpd="sng">
                          <a:noFill/>
                        </a:lnR>
                        <a:lnT w="12700" cap="flat" cmpd="sng" algn="ctr">
                          <a:solidFill>
                            <a:schemeClr val="tx1"/>
                          </a:solidFill>
                          <a:prstDash val="solid"/>
                          <a:round/>
                          <a:headEnd type="none" w="med" len="med"/>
                          <a:tailEnd type="none" w="med" len="med"/>
                        </a:lnT>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64777420"/>
                      </a:ext>
                    </a:extLst>
                  </a:tr>
                </a:tbl>
              </a:graphicData>
            </a:graphic>
          </p:graphicFrame>
        </mc:Choice>
        <mc:Fallback xmlns="">
          <p:graphicFrame>
            <p:nvGraphicFramePr>
              <p:cNvPr id="11" name="Lentelė 3">
                <a:extLst>
                  <a:ext uri="{FF2B5EF4-FFF2-40B4-BE49-F238E27FC236}">
                    <a16:creationId xmlns:a16="http://schemas.microsoft.com/office/drawing/2014/main" id="{240F7277-EA02-0F03-5F57-AA028BE04F71}"/>
                  </a:ext>
                </a:extLst>
              </p:cNvPr>
              <p:cNvGraphicFramePr>
                <a:graphicFrameLocks noGrp="1"/>
              </p:cNvGraphicFramePr>
              <p:nvPr>
                <p:extLst>
                  <p:ext uri="{D42A27DB-BD31-4B8C-83A1-F6EECF244321}">
                    <p14:modId xmlns:p14="http://schemas.microsoft.com/office/powerpoint/2010/main" val="522014333"/>
                  </p:ext>
                </p:extLst>
              </p:nvPr>
            </p:nvGraphicFramePr>
            <p:xfrm>
              <a:off x="683568" y="2075045"/>
              <a:ext cx="8064896" cy="3139957"/>
            </p:xfrm>
            <a:graphic>
              <a:graphicData uri="http://schemas.openxmlformats.org/drawingml/2006/table">
                <a:tbl>
                  <a:tblPr firstRow="1" bandRow="1">
                    <a:tableStyleId>{5940675A-B579-460E-94D1-54222C63F5DA}</a:tableStyleId>
                  </a:tblPr>
                  <a:tblGrid>
                    <a:gridCol w="648071">
                      <a:extLst>
                        <a:ext uri="{9D8B030D-6E8A-4147-A177-3AD203B41FA5}">
                          <a16:colId xmlns:a16="http://schemas.microsoft.com/office/drawing/2014/main" val="3102853863"/>
                        </a:ext>
                      </a:extLst>
                    </a:gridCol>
                    <a:gridCol w="1656184">
                      <a:extLst>
                        <a:ext uri="{9D8B030D-6E8A-4147-A177-3AD203B41FA5}">
                          <a16:colId xmlns:a16="http://schemas.microsoft.com/office/drawing/2014/main" val="2668012489"/>
                        </a:ext>
                      </a:extLst>
                    </a:gridCol>
                    <a:gridCol w="3384377">
                      <a:extLst>
                        <a:ext uri="{9D8B030D-6E8A-4147-A177-3AD203B41FA5}">
                          <a16:colId xmlns:a16="http://schemas.microsoft.com/office/drawing/2014/main" val="3371560977"/>
                        </a:ext>
                      </a:extLst>
                    </a:gridCol>
                    <a:gridCol w="2152234">
                      <a:extLst>
                        <a:ext uri="{9D8B030D-6E8A-4147-A177-3AD203B41FA5}">
                          <a16:colId xmlns:a16="http://schemas.microsoft.com/office/drawing/2014/main" val="3474994500"/>
                        </a:ext>
                      </a:extLst>
                    </a:gridCol>
                    <a:gridCol w="224030">
                      <a:extLst>
                        <a:ext uri="{9D8B030D-6E8A-4147-A177-3AD203B41FA5}">
                          <a16:colId xmlns:a16="http://schemas.microsoft.com/office/drawing/2014/main" val="3395863677"/>
                        </a:ext>
                      </a:extLst>
                    </a:gridCol>
                  </a:tblGrid>
                  <a:tr h="823555">
                    <a:tc>
                      <a:txBody>
                        <a:bodyPr/>
                        <a:lstStyle/>
                        <a:p>
                          <a:r>
                            <a:rPr lang="lt-LT" sz="1400" kern="1200" dirty="0">
                              <a:solidFill>
                                <a:schemeClr val="tx1"/>
                              </a:solidFill>
                              <a:latin typeface="+mn-lt"/>
                              <a:ea typeface="+mn-ea"/>
                              <a:cs typeface="+mn-cs"/>
                            </a:rPr>
                            <a:t>Bandymo Nr.</a:t>
                          </a:r>
                        </a:p>
                      </a:txBody>
                      <a:tcPr marL="91451" marR="91451" marT="45707" marB="45707"/>
                    </a:tc>
                    <a:tc>
                      <a:txBody>
                        <a:bodyPr/>
                        <a:lstStyle/>
                        <a:p>
                          <a:r>
                            <a:rPr lang="lt-LT" sz="1400" kern="1200" dirty="0">
                              <a:solidFill>
                                <a:schemeClr val="tx1"/>
                              </a:solidFill>
                              <a:latin typeface="+mn-lt"/>
                              <a:ea typeface="+mn-ea"/>
                              <a:cs typeface="+mn-cs"/>
                            </a:rPr>
                            <a:t>Ampermetro įjungimo vieta</a:t>
                          </a:r>
                        </a:p>
                      </a:txBody>
                      <a:tcPr marL="91451" marR="91451" marT="45707" marB="45707"/>
                    </a:tc>
                    <a:tc>
                      <a:txBody>
                        <a:bodyPr/>
                        <a:lstStyle/>
                        <a:p>
                          <a:r>
                            <a:rPr lang="lt-LT" sz="1400" kern="1200" dirty="0">
                              <a:solidFill>
                                <a:schemeClr val="tx1"/>
                              </a:solidFill>
                              <a:latin typeface="+mn-lt"/>
                              <a:ea typeface="+mn-ea"/>
                              <a:cs typeface="+mn-cs"/>
                            </a:rPr>
                            <a:t>Grandinės              Elektros srovės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400" kern="1200" dirty="0">
                              <a:solidFill>
                                <a:schemeClr val="tx1"/>
                              </a:solidFill>
                              <a:latin typeface="+mn-lt"/>
                              <a:ea typeface="+mn-ea"/>
                              <a:cs typeface="+mn-cs"/>
                            </a:rPr>
                            <a:t>                                     stipris</a:t>
                          </a:r>
                        </a:p>
                        <a:p>
                          <a:r>
                            <a:rPr lang="lt-LT" sz="1400" kern="1200" dirty="0">
                              <a:solidFill>
                                <a:schemeClr val="tx1"/>
                              </a:solidFill>
                              <a:latin typeface="+mn-lt"/>
                              <a:ea typeface="+mn-ea"/>
                              <a:cs typeface="+mn-cs"/>
                            </a:rPr>
                            <a:t> schema</a:t>
                          </a:r>
                        </a:p>
                      </a:txBody>
                      <a:tcPr marL="91451" marR="91451" marT="45707" marB="45707"/>
                    </a:tc>
                    <a:tc>
                      <a:txBody>
                        <a:bodyPr/>
                        <a:lstStyle/>
                        <a:p>
                          <a:r>
                            <a:rPr lang="lt-LT" sz="1400" dirty="0"/>
                            <a:t>Matavimo paklaida</a:t>
                          </a:r>
                        </a:p>
                      </a:txBody>
                      <a:tcPr marL="91451" marR="91451" marT="45707" marB="45707">
                        <a:lnR w="12700" cmpd="sng">
                          <a:noFill/>
                        </a:lnR>
                        <a:lnB w="12700" cap="flat" cmpd="sng" algn="ctr">
                          <a:solidFill>
                            <a:schemeClr val="tx1"/>
                          </a:solidFill>
                          <a:prstDash val="solid"/>
                          <a:round/>
                          <a:headEnd type="none" w="med" len="med"/>
                          <a:tailEnd type="none" w="med" len="med"/>
                        </a:lnB>
                      </a:tcPr>
                    </a:tc>
                    <a:tc>
                      <a:txBody>
                        <a:bodyPr/>
                        <a:lstStyle/>
                        <a:p>
                          <a:endParaRPr lang="lt-LT" sz="1800" dirty="0"/>
                        </a:p>
                      </a:txBody>
                      <a:tcPr marL="91451" marR="91451" marT="45707" marB="45707">
                        <a:lnL w="12700" cmpd="sng">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6474534"/>
                      </a:ext>
                    </a:extLst>
                  </a:tr>
                  <a:tr h="731494">
                    <a:tc>
                      <a:txBody>
                        <a:bodyPr/>
                        <a:lstStyle/>
                        <a:p>
                          <a:pPr algn="ctr"/>
                          <a:r>
                            <a:rPr lang="lt-LT" sz="1400" dirty="0"/>
                            <a:t>1</a:t>
                          </a:r>
                        </a:p>
                      </a:txBody>
                      <a:tcPr marL="91451" marR="91451" marT="45707" marB="45707"/>
                    </a:tc>
                    <a:tc>
                      <a:txBody>
                        <a:bodyPr/>
                        <a:lstStyle/>
                        <a:p>
                          <a:r>
                            <a:rPr lang="lt-LT" sz="1400" dirty="0"/>
                            <a:t>Tarp neigiamo šaltinio poliaus ir jungtuko</a:t>
                          </a:r>
                        </a:p>
                      </a:txBody>
                      <a:tcPr marL="91451" marR="91451" marT="45707" marB="45707"/>
                    </a:tc>
                    <a:tc>
                      <a:txBody>
                        <a:bodyPr/>
                        <a:lstStyle/>
                        <a:p>
                          <a:pPr algn="ctr"/>
                          <a:r>
                            <a:rPr lang="lt-LT" sz="1800" dirty="0"/>
                            <a:t>              1,4 A</a:t>
                          </a:r>
                        </a:p>
                      </a:txBody>
                      <a:tcPr marL="91451" marR="91451" marT="45707" marB="45707"/>
                    </a:tc>
                    <a:tc>
                      <a:txBody>
                        <a:bodyPr/>
                        <a:lstStyle/>
                        <a:p>
                          <a:endParaRPr lang="en-US"/>
                        </a:p>
                      </a:txBody>
                      <a:tcPr marL="91451" marR="91451" marT="45707" marB="45707">
                        <a:lnR w="12700" cmpd="sng">
                          <a:noFill/>
                        </a:lnR>
                        <a:lnT w="12700" cap="flat" cmpd="sng" algn="ctr">
                          <a:solidFill>
                            <a:schemeClr val="tx1"/>
                          </a:solidFill>
                          <a:prstDash val="solid"/>
                          <a:round/>
                          <a:headEnd type="none" w="med" len="med"/>
                          <a:tailEnd type="none" w="med" len="med"/>
                        </a:lnT>
                        <a:blipFill>
                          <a:blip r:embed="rId2"/>
                          <a:stretch>
                            <a:fillRect l="-264873" t="-112397" r="-11048" b="-216529"/>
                          </a:stretch>
                        </a:blipFill>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665063"/>
                      </a:ext>
                    </a:extLst>
                  </a:tr>
                  <a:tr h="944854">
                    <a:tc>
                      <a:txBody>
                        <a:bodyPr/>
                        <a:lstStyle/>
                        <a:p>
                          <a:pPr algn="ctr"/>
                          <a:r>
                            <a:rPr lang="lt-LT" sz="1400" dirty="0"/>
                            <a:t>2</a:t>
                          </a:r>
                        </a:p>
                      </a:txBody>
                      <a:tcPr marL="91451" marR="91451" marT="45707" marB="45707"/>
                    </a:tc>
                    <a:tc>
                      <a:txBody>
                        <a:bodyPr/>
                        <a:lstStyle/>
                        <a:p>
                          <a:r>
                            <a:rPr lang="lt-LT" sz="1400" dirty="0"/>
                            <a:t>Tarp teigiamojo srovės šaltinio poliaus ir lemputės</a:t>
                          </a:r>
                        </a:p>
                      </a:txBody>
                      <a:tcPr marL="91451" marR="91451" marT="45707" marB="45707"/>
                    </a:tc>
                    <a:tc>
                      <a:txBody>
                        <a:bodyPr/>
                        <a:lstStyle/>
                        <a:p>
                          <a:pPr algn="ctr"/>
                          <a:r>
                            <a:rPr lang="lt-LT" sz="1800" dirty="0"/>
                            <a:t>             1,4 A</a:t>
                          </a:r>
                        </a:p>
                        <a:p>
                          <a:pPr algn="ctr"/>
                          <a:endParaRPr lang="lt-LT" sz="1800" dirty="0"/>
                        </a:p>
                      </a:txBody>
                      <a:tcPr marL="91451" marR="91451" marT="45707" marB="45707"/>
                    </a:tc>
                    <a:tc>
                      <a:txBody>
                        <a:bodyPr/>
                        <a:lstStyle/>
                        <a:p>
                          <a:r>
                            <a:rPr lang="lt-LT" sz="1800" dirty="0"/>
                            <a:t>         ±0,05 𝐴</a:t>
                          </a:r>
                        </a:p>
                        <a:p>
                          <a:endParaRPr lang="lt-LT" sz="1800" dirty="0"/>
                        </a:p>
                      </a:txBody>
                      <a:tcPr marL="91451" marR="91451" marT="45707" marB="45707">
                        <a:lnR w="12700" cmpd="sng">
                          <a:noFill/>
                        </a:lnR>
                        <a:lnB w="12700" cap="flat" cmpd="sng" algn="ctr">
                          <a:solidFill>
                            <a:schemeClr val="tx1"/>
                          </a:solidFill>
                          <a:prstDash val="solid"/>
                          <a:round/>
                          <a:headEnd type="none" w="med" len="med"/>
                          <a:tailEnd type="none" w="med" len="med"/>
                        </a:lnB>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112439"/>
                      </a:ext>
                    </a:extLst>
                  </a:tr>
                  <a:tr h="640054">
                    <a:tc>
                      <a:txBody>
                        <a:bodyPr/>
                        <a:lstStyle/>
                        <a:p>
                          <a:pPr algn="ctr"/>
                          <a:r>
                            <a:rPr lang="lt-LT" sz="1400" dirty="0"/>
                            <a:t>3</a:t>
                          </a:r>
                        </a:p>
                      </a:txBody>
                      <a:tcPr marL="91451" marR="91451" marT="45707" marB="45707"/>
                    </a:tc>
                    <a:tc>
                      <a:txBody>
                        <a:bodyPr/>
                        <a:lstStyle/>
                        <a:p>
                          <a:r>
                            <a:rPr lang="lt-LT" sz="1400" kern="1200" dirty="0">
                              <a:solidFill>
                                <a:schemeClr val="tx1"/>
                              </a:solidFill>
                              <a:latin typeface="+mn-lt"/>
                              <a:ea typeface="+mn-ea"/>
                              <a:cs typeface="+mn-cs"/>
                            </a:rPr>
                            <a:t>Tarp lemputės ir jungiklio</a:t>
                          </a:r>
                        </a:p>
                      </a:txBody>
                      <a:tcPr marL="91451" marR="91451" marT="45707" marB="45707"/>
                    </a:tc>
                    <a:tc>
                      <a:txBody>
                        <a:bodyPr/>
                        <a:lstStyle/>
                        <a:p>
                          <a:pPr algn="ctr"/>
                          <a:r>
                            <a:rPr lang="lt-LT" sz="1800" dirty="0"/>
                            <a:t>            1,4 A</a:t>
                          </a:r>
                        </a:p>
                        <a:p>
                          <a:pPr algn="ctr"/>
                          <a:endParaRPr lang="lt-LT" sz="1800" dirty="0"/>
                        </a:p>
                      </a:txBody>
                      <a:tcPr marL="91451" marR="91451" marT="45707" marB="45707"/>
                    </a:tc>
                    <a:tc>
                      <a:txBody>
                        <a:bodyPr/>
                        <a:lstStyle/>
                        <a:p>
                          <a:r>
                            <a:rPr lang="lt-LT" sz="1800" dirty="0"/>
                            <a:t>         ±0,05 𝐴</a:t>
                          </a:r>
                        </a:p>
                        <a:p>
                          <a:endParaRPr lang="lt-LT" sz="1800" dirty="0"/>
                        </a:p>
                      </a:txBody>
                      <a:tcPr marL="91451" marR="91451" marT="45707" marB="45707">
                        <a:lnR w="12700" cmpd="sng">
                          <a:noFill/>
                        </a:lnR>
                        <a:lnT w="12700" cap="flat" cmpd="sng" algn="ctr">
                          <a:solidFill>
                            <a:schemeClr val="tx1"/>
                          </a:solidFill>
                          <a:prstDash val="solid"/>
                          <a:round/>
                          <a:headEnd type="none" w="med" len="med"/>
                          <a:tailEnd type="none" w="med" len="med"/>
                        </a:lnT>
                      </a:tcPr>
                    </a:tc>
                    <a:tc>
                      <a:txBody>
                        <a:bodyPr/>
                        <a:lstStyle/>
                        <a:p>
                          <a:endParaRPr lang="lt-LT" sz="1800" dirty="0"/>
                        </a:p>
                      </a:txBody>
                      <a:tcPr marL="91451" marR="91451" marT="45707" marB="45707">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64777420"/>
                      </a:ext>
                    </a:extLst>
                  </a:tr>
                </a:tbl>
              </a:graphicData>
            </a:graphic>
          </p:graphicFrame>
        </mc:Fallback>
      </mc:AlternateContent>
      <p:cxnSp>
        <p:nvCxnSpPr>
          <p:cNvPr id="23" name="Straight Connector 22">
            <a:extLst>
              <a:ext uri="{FF2B5EF4-FFF2-40B4-BE49-F238E27FC236}">
                <a16:creationId xmlns:a16="http://schemas.microsoft.com/office/drawing/2014/main" id="{949779F9-6C44-6364-69E5-7E5709D3EAA5}"/>
              </a:ext>
            </a:extLst>
          </p:cNvPr>
          <p:cNvCxnSpPr/>
          <p:nvPr/>
        </p:nvCxnSpPr>
        <p:spPr>
          <a:xfrm>
            <a:off x="4355976" y="2060848"/>
            <a:ext cx="0" cy="3168352"/>
          </a:xfrm>
          <a:prstGeom prst="line">
            <a:avLst/>
          </a:prstGeom>
          <a:ln/>
        </p:spPr>
        <p:style>
          <a:lnRef idx="2">
            <a:schemeClr val="dk1"/>
          </a:lnRef>
          <a:fillRef idx="0">
            <a:schemeClr val="dk1"/>
          </a:fillRef>
          <a:effectRef idx="1">
            <a:schemeClr val="dk1"/>
          </a:effectRef>
          <a:fontRef idx="minor">
            <a:schemeClr val="tx1"/>
          </a:fontRef>
        </p:style>
      </p:cxnSp>
      <p:pic>
        <p:nvPicPr>
          <p:cNvPr id="26" name="Picture 25">
            <a:extLst>
              <a:ext uri="{FF2B5EF4-FFF2-40B4-BE49-F238E27FC236}">
                <a16:creationId xmlns:a16="http://schemas.microsoft.com/office/drawing/2014/main" id="{352DD3E1-5A00-7B4C-2004-82D8725FBA8E}"/>
              </a:ext>
            </a:extLst>
          </p:cNvPr>
          <p:cNvPicPr>
            <a:picLocks noChangeAspect="1"/>
          </p:cNvPicPr>
          <p:nvPr/>
        </p:nvPicPr>
        <p:blipFill rotWithShape="1">
          <a:blip r:embed="rId3"/>
          <a:srcRect l="16952" t="28490" r="55769" b="35803"/>
          <a:stretch/>
        </p:blipFill>
        <p:spPr bwMode="auto">
          <a:xfrm>
            <a:off x="3203848" y="3717032"/>
            <a:ext cx="867746" cy="638998"/>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53F43821-AD04-073A-BCE0-AD28C2636FE5}"/>
              </a:ext>
            </a:extLst>
          </p:cNvPr>
          <p:cNvPicPr>
            <a:picLocks noChangeAspect="1"/>
          </p:cNvPicPr>
          <p:nvPr/>
        </p:nvPicPr>
        <p:blipFill rotWithShape="1">
          <a:blip r:embed="rId4"/>
          <a:srcRect l="6197" t="36344" r="67593" b="26686"/>
          <a:stretch/>
        </p:blipFill>
        <p:spPr bwMode="auto">
          <a:xfrm>
            <a:off x="3281044" y="4595379"/>
            <a:ext cx="770825" cy="611507"/>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606DC744-F962-3F79-7044-65534C997DD2}"/>
              </a:ext>
            </a:extLst>
          </p:cNvPr>
          <p:cNvPicPr>
            <a:picLocks noChangeAspect="1"/>
          </p:cNvPicPr>
          <p:nvPr/>
        </p:nvPicPr>
        <p:blipFill rotWithShape="1">
          <a:blip r:embed="rId5"/>
          <a:srcRect l="5984" t="36980" r="67165" b="29085"/>
          <a:stretch/>
        </p:blipFill>
        <p:spPr bwMode="auto">
          <a:xfrm>
            <a:off x="3236416" y="2916166"/>
            <a:ext cx="860082" cy="611507"/>
          </a:xfrm>
          <a:prstGeom prst="rect">
            <a:avLst/>
          </a:prstGeom>
          <a:ln>
            <a:noFill/>
          </a:ln>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49EB49CF-5767-59AD-7601-4A6BA51E24FF}"/>
              </a:ext>
            </a:extLst>
          </p:cNvPr>
          <p:cNvSpPr txBox="1"/>
          <p:nvPr/>
        </p:nvSpPr>
        <p:spPr>
          <a:xfrm>
            <a:off x="1331640" y="5445224"/>
            <a:ext cx="5976662" cy="369332"/>
          </a:xfrm>
          <a:prstGeom prst="rect">
            <a:avLst/>
          </a:prstGeom>
          <a:noFill/>
        </p:spPr>
        <p:txBody>
          <a:bodyPr wrap="square" rtlCol="0">
            <a:spAutoFit/>
          </a:bodyPr>
          <a:lstStyle/>
          <a:p>
            <a:r>
              <a:rPr lang="lt-LT" dirty="0"/>
              <a:t>Išvada: Elektros srovės stipris grandinėje visur vienodas</a:t>
            </a:r>
            <a:endParaRPr lang="en-US" dirty="0"/>
          </a:p>
        </p:txBody>
      </p:sp>
      <p:pic>
        <p:nvPicPr>
          <p:cNvPr id="3" name="Picture 2" descr="http://www.lkc.sk/assets/images/home-button.png">
            <a:hlinkClick r:id="rId6" action="ppaction://hlinksldjump"/>
            <a:extLst>
              <a:ext uri="{FF2B5EF4-FFF2-40B4-BE49-F238E27FC236}">
                <a16:creationId xmlns:a16="http://schemas.microsoft.com/office/drawing/2014/main" id="{6805E365-BEB7-55B9-795C-278CA84365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8384" y="5498773"/>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452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EE4B-82C3-79AA-01E7-34F1AF5DE24F}"/>
              </a:ext>
            </a:extLst>
          </p:cNvPr>
          <p:cNvSpPr>
            <a:spLocks noGrp="1"/>
          </p:cNvSpPr>
          <p:nvPr>
            <p:ph type="title"/>
          </p:nvPr>
        </p:nvSpPr>
        <p:spPr/>
        <p:txBody>
          <a:bodyPr/>
          <a:lstStyle/>
          <a:p>
            <a:r>
              <a:rPr lang="lt-LT" sz="2800" dirty="0"/>
              <a:t>Pabandėmė srovės siprį išmatuoti naudojant multimetrą</a:t>
            </a:r>
            <a:endParaRPr lang="en-US" sz="2800" dirty="0"/>
          </a:p>
        </p:txBody>
      </p:sp>
      <p:pic>
        <p:nvPicPr>
          <p:cNvPr id="17" name="Content Placeholder 16">
            <a:extLst>
              <a:ext uri="{FF2B5EF4-FFF2-40B4-BE49-F238E27FC236}">
                <a16:creationId xmlns:a16="http://schemas.microsoft.com/office/drawing/2014/main" id="{64C1C965-540F-7299-E2FF-B70EEE716F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473963"/>
            <a:ext cx="5904656" cy="4428492"/>
          </a:xfrm>
        </p:spPr>
      </p:pic>
      <p:sp>
        <p:nvSpPr>
          <p:cNvPr id="18" name="TextBox 17">
            <a:extLst>
              <a:ext uri="{FF2B5EF4-FFF2-40B4-BE49-F238E27FC236}">
                <a16:creationId xmlns:a16="http://schemas.microsoft.com/office/drawing/2014/main" id="{0B8A2A2D-55F6-6745-95CD-8161E88E7D23}"/>
              </a:ext>
            </a:extLst>
          </p:cNvPr>
          <p:cNvSpPr txBox="1"/>
          <p:nvPr/>
        </p:nvSpPr>
        <p:spPr>
          <a:xfrm>
            <a:off x="1619672" y="5851785"/>
            <a:ext cx="6552728" cy="923330"/>
          </a:xfrm>
          <a:prstGeom prst="rect">
            <a:avLst/>
          </a:prstGeom>
          <a:noFill/>
        </p:spPr>
        <p:txBody>
          <a:bodyPr wrap="square" rtlCol="0">
            <a:spAutoFit/>
          </a:bodyPr>
          <a:lstStyle/>
          <a:p>
            <a:r>
              <a:rPr lang="lt-LT" dirty="0"/>
              <a:t>Išvada: Pasitvirtino anksčiau gauta išvada.</a:t>
            </a:r>
          </a:p>
          <a:p>
            <a:r>
              <a:rPr lang="lt-LT" dirty="0"/>
              <a:t>Matuojant skaitmenine priemone gavome šiek tiek tikslesnius duomenis</a:t>
            </a:r>
            <a:endParaRPr lang="en-US" dirty="0"/>
          </a:p>
        </p:txBody>
      </p:sp>
      <p:pic>
        <p:nvPicPr>
          <p:cNvPr id="3" name="Picture 2" descr="http://www.lkc.sk/assets/images/home-button.png">
            <a:hlinkClick r:id="rId3" action="ppaction://hlinksldjump"/>
            <a:extLst>
              <a:ext uri="{FF2B5EF4-FFF2-40B4-BE49-F238E27FC236}">
                <a16:creationId xmlns:a16="http://schemas.microsoft.com/office/drawing/2014/main" id="{5AB56AD7-90B4-14DB-76A8-D52CE2CEBF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9216" y="5459361"/>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2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7021-9B32-61AA-3B5A-20B23925DF2B}"/>
              </a:ext>
            </a:extLst>
          </p:cNvPr>
          <p:cNvSpPr>
            <a:spLocks noGrp="1"/>
          </p:cNvSpPr>
          <p:nvPr>
            <p:ph type="title"/>
          </p:nvPr>
        </p:nvSpPr>
        <p:spPr/>
        <p:txBody>
          <a:bodyPr/>
          <a:lstStyle/>
          <a:p>
            <a:r>
              <a:rPr lang="lt-LT" sz="2400" dirty="0"/>
              <a:t>Ir dar kartą pabandėme atlikti matavimus naudojant skaitmenines priemones. </a:t>
            </a:r>
            <a:endParaRPr lang="en-US" sz="2400" dirty="0"/>
          </a:p>
        </p:txBody>
      </p:sp>
      <p:pic>
        <p:nvPicPr>
          <p:cNvPr id="4" name="Content Placeholder 3">
            <a:hlinkClick r:id="rId2"/>
            <a:extLst>
              <a:ext uri="{FF2B5EF4-FFF2-40B4-BE49-F238E27FC236}">
                <a16:creationId xmlns:a16="http://schemas.microsoft.com/office/drawing/2014/main" id="{B68BC572-E57F-BA44-6CAF-0548BE4426B5}"/>
              </a:ext>
            </a:extLst>
          </p:cNvPr>
          <p:cNvPicPr>
            <a:picLocks noGrp="1" noChangeAspect="1"/>
          </p:cNvPicPr>
          <p:nvPr>
            <p:ph idx="1"/>
          </p:nvPr>
        </p:nvPicPr>
        <p:blipFill>
          <a:blip r:embed="rId3"/>
          <a:stretch>
            <a:fillRect/>
          </a:stretch>
        </p:blipFill>
        <p:spPr>
          <a:xfrm>
            <a:off x="0" y="1730050"/>
            <a:ext cx="9144000" cy="5127949"/>
          </a:xfrm>
          <a:prstGeom prst="rect">
            <a:avLst/>
          </a:prstGeom>
        </p:spPr>
      </p:pic>
      <p:sp>
        <p:nvSpPr>
          <p:cNvPr id="3" name="TextBox 2">
            <a:extLst>
              <a:ext uri="{FF2B5EF4-FFF2-40B4-BE49-F238E27FC236}">
                <a16:creationId xmlns:a16="http://schemas.microsoft.com/office/drawing/2014/main" id="{C8D0D47E-6CE0-CC9D-3496-DB86B7F6EC50}"/>
              </a:ext>
            </a:extLst>
          </p:cNvPr>
          <p:cNvSpPr txBox="1"/>
          <p:nvPr/>
        </p:nvSpPr>
        <p:spPr>
          <a:xfrm>
            <a:off x="1115616" y="1730050"/>
            <a:ext cx="6408712" cy="461665"/>
          </a:xfrm>
          <a:prstGeom prst="rect">
            <a:avLst/>
          </a:prstGeom>
          <a:noFill/>
        </p:spPr>
        <p:txBody>
          <a:bodyPr wrap="square" rtlCol="0">
            <a:spAutoFit/>
          </a:bodyPr>
          <a:lstStyle/>
          <a:p>
            <a:r>
              <a:rPr lang="lt-LT" sz="2400" dirty="0"/>
              <a:t>Kviečiame ir Jus tai padaryti.</a:t>
            </a:r>
            <a:endParaRPr lang="en-US" sz="2400" dirty="0"/>
          </a:p>
        </p:txBody>
      </p:sp>
      <p:pic>
        <p:nvPicPr>
          <p:cNvPr id="5" name="Picture 2" descr="http://www.lkc.sk/assets/images/home-button.png">
            <a:hlinkClick r:id="rId4" action="ppaction://hlinksldjump"/>
            <a:extLst>
              <a:ext uri="{FF2B5EF4-FFF2-40B4-BE49-F238E27FC236}">
                <a16:creationId xmlns:a16="http://schemas.microsoft.com/office/drawing/2014/main" id="{0EAC688C-4256-3E36-9C79-4D8040AAC9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2" y="5877272"/>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24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55">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187624" y="3931615"/>
            <a:ext cx="17589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3843536" y="4557703"/>
            <a:ext cx="18478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7">
            <a:hlinkClick r:id="rId5"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6317028" y="3940503"/>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5">
            <a:hlinkClick r:id="rId6"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6300192" y="1673529"/>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7">
            <a:hlinkClick r:id="rId7"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3995936" y="2372265"/>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7">
            <a:hlinkClick r:id="rId8"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112624" y="1485448"/>
            <a:ext cx="16637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lkc.sk/assets/images/home-button.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8843" y="5733256"/>
            <a:ext cx="882432" cy="8861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164226D-224B-70B4-FAF0-21BB8481FD30}"/>
              </a:ext>
            </a:extLst>
          </p:cNvPr>
          <p:cNvSpPr txBox="1"/>
          <p:nvPr/>
        </p:nvSpPr>
        <p:spPr>
          <a:xfrm>
            <a:off x="1513731" y="476672"/>
            <a:ext cx="6226621" cy="830997"/>
          </a:xfrm>
          <a:prstGeom prst="rect">
            <a:avLst/>
          </a:prstGeom>
          <a:noFill/>
        </p:spPr>
        <p:txBody>
          <a:bodyPr wrap="square" rtlCol="0">
            <a:spAutoFit/>
          </a:bodyPr>
          <a:lstStyle/>
          <a:p>
            <a:r>
              <a:rPr lang="lt-LT" sz="4800" dirty="0">
                <a:solidFill>
                  <a:schemeClr val="bg1">
                    <a:lumMod val="95000"/>
                  </a:schemeClr>
                </a:solidFill>
              </a:rPr>
              <a:t>Uždavinių sprendimas</a:t>
            </a:r>
            <a:endParaRPr lang="en-US" sz="4800" dirty="0">
              <a:solidFill>
                <a:schemeClr val="bg1">
                  <a:lumMod val="95000"/>
                </a:schemeClr>
              </a:solidFill>
            </a:endParaRPr>
          </a:p>
        </p:txBody>
      </p:sp>
      <p:sp>
        <p:nvSpPr>
          <p:cNvPr id="4" name="Rectangle: Rounded Corners 3">
            <a:hlinkClick r:id="rId11" action="ppaction://hlinksldjump"/>
            <a:extLst>
              <a:ext uri="{FF2B5EF4-FFF2-40B4-BE49-F238E27FC236}">
                <a16:creationId xmlns:a16="http://schemas.microsoft.com/office/drawing/2014/main" id="{4FCBA56E-0925-53B7-3863-10B7A2843306}"/>
              </a:ext>
            </a:extLst>
          </p:cNvPr>
          <p:cNvSpPr/>
          <p:nvPr/>
        </p:nvSpPr>
        <p:spPr>
          <a:xfrm>
            <a:off x="5538986" y="6076746"/>
            <a:ext cx="2088232" cy="60916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dirty="0"/>
              <a:t>Testas</a:t>
            </a:r>
            <a:endParaRPr lang="en-US" sz="3200" dirty="0"/>
          </a:p>
        </p:txBody>
      </p:sp>
    </p:spTree>
    <p:extLst>
      <p:ext uri="{BB962C8B-B14F-4D97-AF65-F5344CB8AC3E}">
        <p14:creationId xmlns:p14="http://schemas.microsoft.com/office/powerpoint/2010/main" val="3646054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 calcmode="lin" valueType="num">
                                      <p:cBhvr>
                                        <p:cTn id="8" dur="500"/>
                                        <p:tgtEl>
                                          <p:spTgt spid="3"/>
                                        </p:tgtEl>
                                        <p:attrNameLst>
                                          <p:attrName>style.rotation</p:attrName>
                                        </p:attrNameLst>
                                      </p:cBhvr>
                                      <p:tavLst>
                                        <p:tav tm="0">
                                          <p:val>
                                            <p:fltVal val="0"/>
                                          </p:val>
                                        </p:tav>
                                        <p:tav tm="100000">
                                          <p:val>
                                            <p:fltVal val="90"/>
                                          </p:val>
                                        </p:tav>
                                      </p:tavLst>
                                    </p:anim>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500"/>
                                        <p:tgtEl>
                                          <p:spTgt spid="11"/>
                                        </p:tgtEl>
                                        <p:attrNameLst>
                                          <p:attrName>ppt_w</p:attrName>
                                        </p:attrNameLst>
                                      </p:cBhvr>
                                      <p:tavLst>
                                        <p:tav tm="0">
                                          <p:val>
                                            <p:strVal val="ppt_w"/>
                                          </p:val>
                                        </p:tav>
                                        <p:tav tm="100000">
                                          <p:val>
                                            <p:fltVal val="0"/>
                                          </p:val>
                                        </p:tav>
                                      </p:tavLst>
                                    </p:anim>
                                    <p:anim calcmode="lin" valueType="num">
                                      <p:cBhvr>
                                        <p:cTn id="16" dur="500"/>
                                        <p:tgtEl>
                                          <p:spTgt spid="11"/>
                                        </p:tgtEl>
                                        <p:attrNameLst>
                                          <p:attrName>ppt_h</p:attrName>
                                        </p:attrNameLst>
                                      </p:cBhvr>
                                      <p:tavLst>
                                        <p:tav tm="0">
                                          <p:val>
                                            <p:strVal val="ppt_h"/>
                                          </p:val>
                                        </p:tav>
                                        <p:tav tm="100000">
                                          <p:val>
                                            <p:fltVal val="0"/>
                                          </p:val>
                                        </p:tav>
                                      </p:tavLst>
                                    </p:anim>
                                    <p:anim calcmode="lin" valueType="num">
                                      <p:cBhvr>
                                        <p:cTn id="17" dur="500"/>
                                        <p:tgtEl>
                                          <p:spTgt spid="11"/>
                                        </p:tgtEl>
                                        <p:attrNameLst>
                                          <p:attrName>style.rotation</p:attrName>
                                        </p:attrNameLst>
                                      </p:cBhvr>
                                      <p:tavLst>
                                        <p:tav tm="0">
                                          <p:val>
                                            <p:fltVal val="0"/>
                                          </p:val>
                                        </p:tav>
                                        <p:tav tm="100000">
                                          <p:val>
                                            <p:fltVal val="90"/>
                                          </p:val>
                                        </p:tav>
                                      </p:tavLst>
                                    </p:anim>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2"/>
                                        </p:tgtEl>
                                        <p:attrNameLst>
                                          <p:attrName>ppt_w</p:attrName>
                                        </p:attrNameLst>
                                      </p:cBhvr>
                                      <p:tavLst>
                                        <p:tav tm="0">
                                          <p:val>
                                            <p:strVal val="ppt_w"/>
                                          </p:val>
                                        </p:tav>
                                        <p:tav tm="100000">
                                          <p:val>
                                            <p:fltVal val="0"/>
                                          </p:val>
                                        </p:tav>
                                      </p:tavLst>
                                    </p:anim>
                                    <p:anim calcmode="lin" valueType="num">
                                      <p:cBhvr>
                                        <p:cTn id="25" dur="1000"/>
                                        <p:tgtEl>
                                          <p:spTgt spid="2"/>
                                        </p:tgtEl>
                                        <p:attrNameLst>
                                          <p:attrName>ppt_h</p:attrName>
                                        </p:attrNameLst>
                                      </p:cBhvr>
                                      <p:tavLst>
                                        <p:tav tm="0">
                                          <p:val>
                                            <p:strVal val="ppt_h"/>
                                          </p:val>
                                        </p:tav>
                                        <p:tav tm="100000">
                                          <p:val>
                                            <p:fltVal val="0"/>
                                          </p:val>
                                        </p:tav>
                                      </p:tavLst>
                                    </p:anim>
                                    <p:anim calcmode="lin" valueType="num">
                                      <p:cBhvr>
                                        <p:cTn id="26" dur="1000"/>
                                        <p:tgtEl>
                                          <p:spTgt spid="2"/>
                                        </p:tgtEl>
                                        <p:attrNameLst>
                                          <p:attrName>style.rotation</p:attrName>
                                        </p:attrNameLst>
                                      </p:cBhvr>
                                      <p:tavLst>
                                        <p:tav tm="0">
                                          <p:val>
                                            <p:fltVal val="0"/>
                                          </p:val>
                                        </p:tav>
                                        <p:tav tm="100000">
                                          <p:val>
                                            <p:fltVal val="90"/>
                                          </p:val>
                                        </p:tav>
                                      </p:tavLst>
                                    </p:anim>
                                    <p:animEffect transition="out" filter="fade">
                                      <p:cBhvr>
                                        <p:cTn id="27" dur="1000"/>
                                        <p:tgtEl>
                                          <p:spTgt spid="2"/>
                                        </p:tgtEl>
                                      </p:cBhvr>
                                    </p:animEffect>
                                    <p:set>
                                      <p:cBhvr>
                                        <p:cTn id="28"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anim calcmode="lin" valueType="num">
                                      <p:cBhvr>
                                        <p:cTn id="44" dur="500"/>
                                        <p:tgtEl>
                                          <p:spTgt spid="8"/>
                                        </p:tgtEl>
                                        <p:attrNameLst>
                                          <p:attrName>style.rotation</p:attrName>
                                        </p:attrNameLst>
                                      </p:cBhvr>
                                      <p:tavLst>
                                        <p:tav tm="0">
                                          <p:val>
                                            <p:fltVal val="0"/>
                                          </p:val>
                                        </p:tav>
                                        <p:tav tm="100000">
                                          <p:val>
                                            <p:fltVal val="90"/>
                                          </p:val>
                                        </p:tav>
                                      </p:tavLst>
                                    </p:anim>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7"/>
                                        </p:tgtEl>
                                        <p:attrNameLst>
                                          <p:attrName>ppt_w</p:attrName>
                                        </p:attrNameLst>
                                      </p:cBhvr>
                                      <p:tavLst>
                                        <p:tav tm="0">
                                          <p:val>
                                            <p:strVal val="ppt_w"/>
                                          </p:val>
                                        </p:tav>
                                        <p:tav tm="100000">
                                          <p:val>
                                            <p:fltVal val="0"/>
                                          </p:val>
                                        </p:tav>
                                      </p:tavLst>
                                    </p:anim>
                                    <p:anim calcmode="lin" valueType="num">
                                      <p:cBhvr>
                                        <p:cTn id="52" dur="1000"/>
                                        <p:tgtEl>
                                          <p:spTgt spid="7"/>
                                        </p:tgtEl>
                                        <p:attrNameLst>
                                          <p:attrName>ppt_h</p:attrName>
                                        </p:attrNameLst>
                                      </p:cBhvr>
                                      <p:tavLst>
                                        <p:tav tm="0">
                                          <p:val>
                                            <p:strVal val="ppt_h"/>
                                          </p:val>
                                        </p:tav>
                                        <p:tav tm="100000">
                                          <p:val>
                                            <p:fltVal val="0"/>
                                          </p:val>
                                        </p:tav>
                                      </p:tavLst>
                                    </p:anim>
                                    <p:anim calcmode="lin" valueType="num">
                                      <p:cBhvr>
                                        <p:cTn id="53" dur="1000"/>
                                        <p:tgtEl>
                                          <p:spTgt spid="7"/>
                                        </p:tgtEl>
                                        <p:attrNameLst>
                                          <p:attrName>style.rotation</p:attrName>
                                        </p:attrNameLst>
                                      </p:cBhvr>
                                      <p:tavLst>
                                        <p:tav tm="0">
                                          <p:val>
                                            <p:fltVal val="0"/>
                                          </p:val>
                                        </p:tav>
                                        <p:tav tm="100000">
                                          <p:val>
                                            <p:fltVal val="90"/>
                                          </p:val>
                                        </p:tav>
                                      </p:tavLst>
                                    </p:anim>
                                    <p:animEffect transition="out" filter="fade">
                                      <p:cBhvr>
                                        <p:cTn id="54" dur="1000"/>
                                        <p:tgtEl>
                                          <p:spTgt spid="7"/>
                                        </p:tgtEl>
                                      </p:cBhvr>
                                    </p:animEffect>
                                    <p:set>
                                      <p:cBhvr>
                                        <p:cTn id="5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C84E20-4AF9-4728-2768-8E684C44928B}"/>
              </a:ext>
            </a:extLst>
          </p:cNvPr>
          <p:cNvSpPr>
            <a:spLocks noGrp="1"/>
          </p:cNvSpPr>
          <p:nvPr>
            <p:ph idx="1"/>
          </p:nvPr>
        </p:nvSpPr>
        <p:spPr>
          <a:xfrm>
            <a:off x="460040" y="1340768"/>
            <a:ext cx="8229600" cy="4525963"/>
          </a:xfrm>
        </p:spPr>
        <p:txBody>
          <a:bodyPr/>
          <a:lstStyle/>
          <a:p>
            <a:pPr marL="0" indent="0">
              <a:buNone/>
            </a:pPr>
            <a:endParaRPr lang="lt-LT" dirty="0"/>
          </a:p>
          <a:p>
            <a:pPr marL="0" indent="0">
              <a:buNone/>
            </a:pPr>
            <a:r>
              <a:rPr lang="lt-LT" dirty="0"/>
              <a:t>Koks elektros srovės stipris teka grandine, jei per 5min prateka 300C elektros krūvis?</a:t>
            </a:r>
          </a:p>
          <a:p>
            <a:endParaRPr lang="en-US" dirty="0"/>
          </a:p>
        </p:txBody>
      </p:sp>
      <p:pic>
        <p:nvPicPr>
          <p:cNvPr id="8" name="Picture 7">
            <a:hlinkClick r:id="rId2" action="ppaction://hlinksldjump"/>
            <a:extLst>
              <a:ext uri="{FF2B5EF4-FFF2-40B4-BE49-F238E27FC236}">
                <a16:creationId xmlns:a16="http://schemas.microsoft.com/office/drawing/2014/main" id="{A2DE6E8D-7597-7DA9-5743-F8D7B0EBC402}"/>
              </a:ext>
            </a:extLst>
          </p:cNvPr>
          <p:cNvPicPr>
            <a:picLocks noChangeAspect="1"/>
          </p:cNvPicPr>
          <p:nvPr/>
        </p:nvPicPr>
        <p:blipFill>
          <a:blip r:embed="rId3"/>
          <a:stretch>
            <a:fillRect/>
          </a:stretch>
        </p:blipFill>
        <p:spPr>
          <a:xfrm>
            <a:off x="6084168" y="5670217"/>
            <a:ext cx="860209" cy="863248"/>
          </a:xfrm>
          <a:prstGeom prst="rect">
            <a:avLst/>
          </a:prstGeom>
        </p:spPr>
      </p:pic>
      <p:pic>
        <p:nvPicPr>
          <p:cNvPr id="10" name="Picture 9">
            <a:hlinkClick r:id="rId4" action="ppaction://hlinksldjump"/>
            <a:extLst>
              <a:ext uri="{FF2B5EF4-FFF2-40B4-BE49-F238E27FC236}">
                <a16:creationId xmlns:a16="http://schemas.microsoft.com/office/drawing/2014/main" id="{B87A1E34-7546-3854-4C4A-97ED37CD7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086" y="5647905"/>
            <a:ext cx="1904604" cy="802975"/>
          </a:xfrm>
          <a:prstGeom prst="rect">
            <a:avLst/>
          </a:prstGeom>
        </p:spPr>
      </p:pic>
      <p:sp>
        <p:nvSpPr>
          <p:cNvPr id="11" name="TextBox 10">
            <a:hlinkClick r:id="rId4" action="ppaction://hlinksldjump"/>
            <a:extLst>
              <a:ext uri="{FF2B5EF4-FFF2-40B4-BE49-F238E27FC236}">
                <a16:creationId xmlns:a16="http://schemas.microsoft.com/office/drawing/2014/main" id="{F7B2E26F-A6AE-8783-1687-44BC9BB6DA18}"/>
              </a:ext>
            </a:extLst>
          </p:cNvPr>
          <p:cNvSpPr txBox="1"/>
          <p:nvPr/>
        </p:nvSpPr>
        <p:spPr>
          <a:xfrm>
            <a:off x="7345181" y="5726226"/>
            <a:ext cx="1512168" cy="646331"/>
          </a:xfrm>
          <a:prstGeom prst="rect">
            <a:avLst/>
          </a:prstGeom>
          <a:noFill/>
        </p:spPr>
        <p:txBody>
          <a:bodyPr wrap="square" rtlCol="0">
            <a:spAutoFit/>
          </a:bodyPr>
          <a:lstStyle/>
          <a:p>
            <a:r>
              <a:rPr lang="lt-LT" dirty="0"/>
              <a:t>Uždavinio sprendimas</a:t>
            </a:r>
            <a:endParaRPr lang="en-US" dirty="0"/>
          </a:p>
        </p:txBody>
      </p:sp>
      <p:sp>
        <p:nvSpPr>
          <p:cNvPr id="13" name="Suapvalintas stačiakampis 3">
            <a:extLst>
              <a:ext uri="{FF2B5EF4-FFF2-40B4-BE49-F238E27FC236}">
                <a16:creationId xmlns:a16="http://schemas.microsoft.com/office/drawing/2014/main" id="{2D0B96A6-B80C-9889-CDE8-227553BD9E22}"/>
              </a:ext>
            </a:extLst>
          </p:cNvPr>
          <p:cNvSpPr/>
          <p:nvPr/>
        </p:nvSpPr>
        <p:spPr>
          <a:xfrm>
            <a:off x="6741056" y="1134186"/>
            <a:ext cx="2071702" cy="642942"/>
          </a:xfrm>
          <a:prstGeom prst="roundRect">
            <a:avLst/>
          </a:prstGeom>
          <a:solidFill>
            <a:srgbClr val="2D2D8A">
              <a:lumMod val="40000"/>
              <a:lumOff val="60000"/>
            </a:srgbClr>
          </a:solidFill>
          <a:ln w="25400" cap="flat" cmpd="sng" algn="ctr">
            <a:solidFill>
              <a:srgbClr val="BBE0E3">
                <a:shade val="50000"/>
              </a:srgbClr>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r>
              <a:rPr lang="lt-LT" kern="0" dirty="0">
                <a:ln>
                  <a:solidFill>
                    <a:srgbClr val="000000"/>
                  </a:solidFill>
                </a:ln>
                <a:solidFill>
                  <a:srgbClr val="FFFFFF"/>
                </a:solidFill>
                <a:latin typeface="Arial"/>
                <a:cs typeface="Arial"/>
              </a:rPr>
              <a:t>Paruoštukas</a:t>
            </a:r>
          </a:p>
        </p:txBody>
      </p:sp>
      <p:pic>
        <p:nvPicPr>
          <p:cNvPr id="14" name="Picture 3">
            <a:extLst>
              <a:ext uri="{FF2B5EF4-FFF2-40B4-BE49-F238E27FC236}">
                <a16:creationId xmlns:a16="http://schemas.microsoft.com/office/drawing/2014/main" id="{583D1A5C-FB6D-0C58-C17E-E6CD952B20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17" r="8617"/>
          <a:stretch/>
        </p:blipFill>
        <p:spPr bwMode="auto">
          <a:xfrm>
            <a:off x="1547664" y="3158353"/>
            <a:ext cx="3960000" cy="304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55576" y="1049958"/>
            <a:ext cx="6408712" cy="2805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3200" b="0" i="0" u="none" strike="noStrike" kern="1200" cap="none" spc="0" normalizeH="0" baseline="0" noProof="0" dirty="0">
                <a:ln>
                  <a:noFill/>
                </a:ln>
                <a:solidFill>
                  <a:srgbClr val="000000"/>
                </a:solidFill>
                <a:effectLst/>
                <a:uLnTx/>
                <a:uFillTx/>
                <a:latin typeface="Arial"/>
                <a:ea typeface="+mn-ea"/>
                <a:cs typeface="+mn-cs"/>
              </a:rPr>
              <a:t>R 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600" dirty="0">
                <a:solidFill>
                  <a:srgbClr val="000000"/>
                </a:solidFill>
                <a:latin typeface="Arial"/>
                <a:cs typeface="+mn-cs"/>
              </a:rPr>
              <a:t>I </a:t>
            </a:r>
            <a:r>
              <a:rPr kumimoji="0" lang="lt-LT" sz="3600" b="0" i="0" u="none" strike="noStrike" kern="1200" cap="none" spc="0" normalizeH="0" baseline="0" noProof="0" dirty="0">
                <a:ln>
                  <a:noFill/>
                </a:ln>
                <a:solidFill>
                  <a:srgbClr val="000000"/>
                </a:solidFill>
                <a:effectLst/>
                <a:uLnTx/>
                <a:uFillTx/>
                <a:latin typeface="Arial"/>
                <a:ea typeface="+mn-ea"/>
                <a:cs typeface="+mn-cs"/>
              </a:rPr>
              <a:t>   </a:t>
            </a:r>
            <a:r>
              <a:rPr kumimoji="0" lang="lt-LT" sz="3200" b="0" i="0" u="none" strike="noStrike" kern="1200" cap="none" spc="0" normalizeH="0" baseline="0" noProof="0" dirty="0">
                <a:ln>
                  <a:noFill/>
                </a:ln>
                <a:solidFill>
                  <a:srgbClr val="000000"/>
                </a:solidFill>
                <a:effectLst/>
                <a:uLnTx/>
                <a:uFillTx/>
                <a:latin typeface="Arial"/>
                <a:cs typeface="+mn-cs"/>
              </a:rPr>
              <a:t>t</a:t>
            </a:r>
            <a:r>
              <a:rPr lang="en-US" sz="3200" dirty="0">
                <a:solidFill>
                  <a:srgbClr val="000000"/>
                </a:solidFill>
                <a:latin typeface="Arial"/>
                <a:cs typeface="+mn-cs"/>
              </a:rPr>
              <a:t>= 5min=300s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cs typeface="+mn-cs"/>
              </a:rPr>
              <a:t>      q=</a:t>
            </a:r>
            <a:r>
              <a:rPr lang="en-US" sz="3200" dirty="0">
                <a:solidFill>
                  <a:srgbClr val="000000"/>
                </a:solidFill>
                <a:latin typeface="Arial"/>
                <a:cs typeface="+mn-cs"/>
              </a:rPr>
              <a:t> 300C</a:t>
            </a:r>
            <a:endParaRPr kumimoji="0" lang="lt-LT" sz="3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5" name="Tiesioji jungtis 4"/>
          <p:cNvCxnSpPr/>
          <p:nvPr/>
        </p:nvCxnSpPr>
        <p:spPr>
          <a:xfrm>
            <a:off x="1187624" y="1412776"/>
            <a:ext cx="0" cy="18722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Tiesioji jungtis 5"/>
          <p:cNvCxnSpPr/>
          <p:nvPr/>
        </p:nvCxnSpPr>
        <p:spPr>
          <a:xfrm>
            <a:off x="683568" y="1813466"/>
            <a:ext cx="259228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5132010" y="1835782"/>
                <a:ext cx="1656184" cy="916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u="none" strike="noStrike" kern="1200" cap="none" spc="0" normalizeH="0" baseline="0" noProof="0" dirty="0">
                    <a:ln>
                      <a:noFill/>
                    </a:ln>
                    <a:solidFill>
                      <a:srgbClr val="000000"/>
                    </a:solidFill>
                    <a:effectLst/>
                    <a:uLnTx/>
                    <a:uFillTx/>
                    <a:ea typeface="+mn-ea"/>
                    <a:cs typeface="+mn-cs"/>
                  </a:rPr>
                  <a:t>I</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den>
                    </m:f>
                  </m:oMath>
                </a14:m>
                <a:endParaRPr kumimoji="0" lang="lt-LT" sz="18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132010" y="1835782"/>
                <a:ext cx="1656184" cy="916661"/>
              </a:xfrm>
              <a:prstGeom prst="rect">
                <a:avLst/>
              </a:prstGeom>
              <a:blipFill>
                <a:blip r:embed="rId2"/>
                <a:stretch>
                  <a:fillRect l="-13235" t="-5298" b="-11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499992" y="3135858"/>
                <a:ext cx="7200800" cy="11446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u="none" strike="noStrike" kern="1200" cap="none" spc="0" normalizeH="0" baseline="0" noProof="0" dirty="0">
                    <a:ln>
                      <a:noFill/>
                    </a:ln>
                    <a:solidFill>
                      <a:srgbClr val="000000"/>
                    </a:solidFill>
                    <a:effectLst/>
                    <a:uLnTx/>
                    <a:uFillTx/>
                    <a:cs typeface="+mn-cs"/>
                  </a:rPr>
                  <a:t>I</a:t>
                </a:r>
                <a14:m>
                  <m:oMath xmlns:m="http://schemas.openxmlformats.org/officeDocument/2006/math">
                    <m:r>
                      <a:rPr kumimoji="0" lang="lt-LT" sz="4800" b="0" i="1" u="none" strike="noStrike" kern="1200" cap="none" spc="0" normalizeH="0" baseline="0" noProof="0" smtClean="0">
                        <a:ln>
                          <a:noFill/>
                        </a:ln>
                        <a:solidFill>
                          <a:srgbClr val="000000"/>
                        </a:solidFill>
                        <a:effectLst/>
                        <a:uLnTx/>
                        <a:uFillTx/>
                        <a:latin typeface="Cambria Math"/>
                        <a:cs typeface="+mn-cs"/>
                      </a:rPr>
                      <m:t>=</m:t>
                    </m:r>
                    <m:f>
                      <m:fPr>
                        <m:ctrlPr>
                          <a:rPr kumimoji="0" lang="lt-LT" sz="48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300</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𝐶</m:t>
                        </m:r>
                      </m:num>
                      <m:den>
                        <m:r>
                          <a:rPr kumimoji="0" lang="en-US" sz="4800" b="0" i="1" u="none" strike="noStrike" kern="1200" cap="none" spc="0" normalizeH="0" baseline="30000" noProof="0" smtClean="0">
                            <a:ln>
                              <a:noFill/>
                            </a:ln>
                            <a:solidFill>
                              <a:srgbClr val="000000"/>
                            </a:solidFill>
                            <a:effectLst/>
                            <a:uLnTx/>
                            <a:uFillTx/>
                            <a:latin typeface="Cambria Math" panose="02040503050406030204" pitchFamily="18" charset="0"/>
                            <a:ea typeface="Cambria Math"/>
                            <a:cs typeface="+mn-cs"/>
                          </a:rPr>
                          <m:t>300</m:t>
                        </m:r>
                        <m:r>
                          <a:rPr kumimoji="0" lang="en-US" sz="4800" b="0" i="1" u="none" strike="noStrike" kern="1200" cap="none" spc="0" normalizeH="0" baseline="30000" noProof="0" smtClean="0">
                            <a:ln>
                              <a:noFill/>
                            </a:ln>
                            <a:solidFill>
                              <a:srgbClr val="000000"/>
                            </a:solidFill>
                            <a:effectLst/>
                            <a:uLnTx/>
                            <a:uFillTx/>
                            <a:latin typeface="Cambria Math" panose="02040503050406030204" pitchFamily="18" charset="0"/>
                            <a:ea typeface="Cambria Math"/>
                            <a:cs typeface="+mn-cs"/>
                          </a:rPr>
                          <m:t>𝑆</m:t>
                        </m:r>
                      </m:den>
                    </m:f>
                  </m:oMath>
                </a14:m>
                <a:r>
                  <a:rPr kumimoji="0" lang="lt-LT" sz="4000" b="0" i="0" u="none" strike="noStrike" kern="1200" cap="none" spc="0" normalizeH="0" baseline="0" noProof="0" dirty="0">
                    <a:ln>
                      <a:noFill/>
                    </a:ln>
                    <a:solidFill>
                      <a:srgbClr val="000000"/>
                    </a:solidFill>
                    <a:effectLst/>
                    <a:uLnTx/>
                    <a:uFillTx/>
                    <a:latin typeface="Arial"/>
                    <a:ea typeface="+mn-ea"/>
                    <a:cs typeface="+mn-cs"/>
                  </a:rPr>
                  <a:t>=</a:t>
                </a:r>
                <a:r>
                  <a:rPr kumimoji="0" lang="en-US" sz="4000" b="0" i="0" u="none" strike="noStrike" kern="1200" cap="none" spc="0" normalizeH="0" baseline="0" noProof="0" dirty="0">
                    <a:ln>
                      <a:noFill/>
                    </a:ln>
                    <a:solidFill>
                      <a:srgbClr val="000000"/>
                    </a:solidFill>
                    <a:effectLst/>
                    <a:uLnTx/>
                    <a:uFillTx/>
                    <a:latin typeface="Arial"/>
                    <a:ea typeface="+mn-ea"/>
                    <a:cs typeface="+mn-cs"/>
                  </a:rPr>
                  <a:t>1A</a:t>
                </a:r>
                <a:endParaRPr kumimoji="0" lang="lt-LT" sz="40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499992" y="3135858"/>
                <a:ext cx="7200800" cy="1144672"/>
              </a:xfrm>
              <a:prstGeom prst="rect">
                <a:avLst/>
              </a:prstGeom>
              <a:blipFill>
                <a:blip r:embed="rId3"/>
                <a:stretch>
                  <a:fillRect l="-3810" t="-532" b="-11702"/>
                </a:stretch>
              </a:blipFill>
            </p:spPr>
            <p:txBody>
              <a:bodyPr/>
              <a:lstStyle/>
              <a:p>
                <a:r>
                  <a:rPr lang="en-US">
                    <a:noFill/>
                  </a:rPr>
                  <a:t> </a:t>
                </a:r>
              </a:p>
            </p:txBody>
          </p:sp>
        </mc:Fallback>
      </mc:AlternateContent>
      <p:sp>
        <p:nvSpPr>
          <p:cNvPr id="23" name="TextBox 22"/>
          <p:cNvSpPr txBox="1"/>
          <p:nvPr/>
        </p:nvSpPr>
        <p:spPr>
          <a:xfrm>
            <a:off x="5076056" y="5301208"/>
            <a:ext cx="3528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srgbClr val="000000"/>
                </a:solidFill>
                <a:effectLst/>
                <a:uLnTx/>
                <a:uFillTx/>
                <a:latin typeface="Arial"/>
                <a:ea typeface="+mn-ea"/>
                <a:cs typeface="+mn-cs"/>
              </a:rPr>
              <a:t>Ats.: 1 </a:t>
            </a:r>
            <a:r>
              <a:rPr kumimoji="0" lang="en-US" sz="4000" b="0" i="0" u="none" strike="noStrike" kern="1200" cap="none" spc="0" normalizeH="0" baseline="0" noProof="0" dirty="0">
                <a:ln>
                  <a:noFill/>
                </a:ln>
                <a:solidFill>
                  <a:srgbClr val="000000"/>
                </a:solidFill>
                <a:effectLst/>
                <a:uLnTx/>
                <a:uFillTx/>
                <a:latin typeface="Arial"/>
                <a:ea typeface="+mn-ea"/>
                <a:cs typeface="+mn-cs"/>
              </a:rPr>
              <a:t>A</a:t>
            </a:r>
            <a:endParaRPr kumimoji="0" lang="lt-LT" sz="4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hlinkClick r:id="rId4" action="ppaction://hlinksldjump"/>
            <a:extLst>
              <a:ext uri="{FF2B5EF4-FFF2-40B4-BE49-F238E27FC236}">
                <a16:creationId xmlns:a16="http://schemas.microsoft.com/office/drawing/2014/main" id="{B72E2557-F275-C94A-C6F6-93C4DCB2FFD8}"/>
              </a:ext>
            </a:extLst>
          </p:cNvPr>
          <p:cNvPicPr>
            <a:picLocks noChangeAspect="1"/>
          </p:cNvPicPr>
          <p:nvPr/>
        </p:nvPicPr>
        <p:blipFill>
          <a:blip r:embed="rId5"/>
          <a:stretch>
            <a:fillRect/>
          </a:stretch>
        </p:blipFill>
        <p:spPr>
          <a:xfrm>
            <a:off x="7956376" y="5680810"/>
            <a:ext cx="1008112" cy="1011674"/>
          </a:xfrm>
          <a:prstGeom prst="rect">
            <a:avLst/>
          </a:prstGeom>
        </p:spPr>
      </p:pic>
      <p:sp>
        <p:nvSpPr>
          <p:cNvPr id="9" name="TextBox 8">
            <a:extLst>
              <a:ext uri="{FF2B5EF4-FFF2-40B4-BE49-F238E27FC236}">
                <a16:creationId xmlns:a16="http://schemas.microsoft.com/office/drawing/2014/main" id="{E5B5D323-8E00-C2B7-C110-BF611A2EBFFE}"/>
              </a:ext>
            </a:extLst>
          </p:cNvPr>
          <p:cNvSpPr txBox="1"/>
          <p:nvPr/>
        </p:nvSpPr>
        <p:spPr>
          <a:xfrm>
            <a:off x="9684568" y="3845465"/>
            <a:ext cx="184731" cy="369332"/>
          </a:xfrm>
          <a:prstGeom prst="rect">
            <a:avLst/>
          </a:prstGeom>
          <a:noFill/>
        </p:spPr>
        <p:txBody>
          <a:bodyPr wrap="none" rtlCol="0">
            <a:spAutoFit/>
          </a:bodyPr>
          <a:lstStyle/>
          <a:p>
            <a:endParaRPr lang="en-US" dirty="0"/>
          </a:p>
        </p:txBody>
      </p:sp>
      <p:sp>
        <p:nvSpPr>
          <p:cNvPr id="11" name="Title 10">
            <a:extLst>
              <a:ext uri="{FF2B5EF4-FFF2-40B4-BE49-F238E27FC236}">
                <a16:creationId xmlns:a16="http://schemas.microsoft.com/office/drawing/2014/main" id="{F8E88F3D-D301-A393-450D-C2F6552684A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35574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2">
            <a:hlinkClick r:id="rId2" action="ppaction://hlinksldjump"/>
            <a:extLst>
              <a:ext uri="{FF2B5EF4-FFF2-40B4-BE49-F238E27FC236}">
                <a16:creationId xmlns:a16="http://schemas.microsoft.com/office/drawing/2014/main" id="{E00BE198-CA4D-D5D7-4F6F-4C06921BB805}"/>
              </a:ext>
            </a:extLst>
          </p:cNvPr>
          <p:cNvSpPr>
            <a:spLocks noChangeArrowheads="1"/>
          </p:cNvSpPr>
          <p:nvPr/>
        </p:nvSpPr>
        <p:spPr bwMode="gray">
          <a:xfrm>
            <a:off x="3670957" y="2196081"/>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ru-RU"/>
          </a:p>
        </p:txBody>
      </p:sp>
      <p:pic>
        <p:nvPicPr>
          <p:cNvPr id="37" name="Picture 36">
            <a:hlinkClick r:id="rId3" action="ppaction://hlinksldjump"/>
            <a:extLst>
              <a:ext uri="{FF2B5EF4-FFF2-40B4-BE49-F238E27FC236}">
                <a16:creationId xmlns:a16="http://schemas.microsoft.com/office/drawing/2014/main" id="{53B29ECD-6516-BBEF-ADCA-02607E4BC223}"/>
              </a:ext>
            </a:extLst>
          </p:cNvPr>
          <p:cNvPicPr>
            <a:picLocks noChangeAspect="1"/>
          </p:cNvPicPr>
          <p:nvPr/>
        </p:nvPicPr>
        <p:blipFill>
          <a:blip r:embed="rId4"/>
          <a:stretch>
            <a:fillRect/>
          </a:stretch>
        </p:blipFill>
        <p:spPr>
          <a:xfrm>
            <a:off x="3753172" y="6014536"/>
            <a:ext cx="5169856" cy="548688"/>
          </a:xfrm>
          <a:prstGeom prst="rect">
            <a:avLst/>
          </a:prstGeom>
        </p:spPr>
      </p:pic>
      <p:sp>
        <p:nvSpPr>
          <p:cNvPr id="2" name="Заголовок 1"/>
          <p:cNvSpPr>
            <a:spLocks noGrp="1"/>
          </p:cNvSpPr>
          <p:nvPr>
            <p:ph type="title"/>
          </p:nvPr>
        </p:nvSpPr>
        <p:spPr/>
        <p:txBody>
          <a:bodyPr/>
          <a:lstStyle/>
          <a:p>
            <a:r>
              <a:rPr lang="lt-LT" dirty="0"/>
              <a:t>Turinys</a:t>
            </a:r>
            <a:endParaRPr lang="ru-RU" dirty="0"/>
          </a:p>
        </p:txBody>
      </p:sp>
      <p:sp>
        <p:nvSpPr>
          <p:cNvPr id="4" name="Line 2"/>
          <p:cNvSpPr>
            <a:spLocks noChangeShapeType="1"/>
          </p:cNvSpPr>
          <p:nvPr/>
        </p:nvSpPr>
        <p:spPr bwMode="auto">
          <a:xfrm flipV="1">
            <a:off x="2730822" y="2459831"/>
            <a:ext cx="381000" cy="381000"/>
          </a:xfrm>
          <a:prstGeom prst="line">
            <a:avLst/>
          </a:prstGeom>
          <a:noFill/>
          <a:ln w="12700" cap="rnd">
            <a:solidFill>
              <a:srgbClr val="003366"/>
            </a:solidFill>
            <a:prstDash val="sysDot"/>
            <a:round/>
            <a:headEnd/>
            <a:tailEnd/>
          </a:ln>
          <a:effectLst/>
        </p:spPr>
        <p:txBody>
          <a:bodyPr/>
          <a:lstStyle/>
          <a:p>
            <a:endParaRPr lang="ru-RU"/>
          </a:p>
        </p:txBody>
      </p:sp>
      <p:sp>
        <p:nvSpPr>
          <p:cNvPr id="5" name="Line 3"/>
          <p:cNvSpPr>
            <a:spLocks noChangeShapeType="1"/>
          </p:cNvSpPr>
          <p:nvPr/>
        </p:nvSpPr>
        <p:spPr bwMode="auto">
          <a:xfrm>
            <a:off x="2654622" y="5126831"/>
            <a:ext cx="457200" cy="304800"/>
          </a:xfrm>
          <a:prstGeom prst="line">
            <a:avLst/>
          </a:prstGeom>
          <a:noFill/>
          <a:ln w="12700" cap="rnd">
            <a:solidFill>
              <a:srgbClr val="003366"/>
            </a:solidFill>
            <a:prstDash val="sysDot"/>
            <a:round/>
            <a:headEnd/>
            <a:tailEnd/>
          </a:ln>
          <a:effectLst/>
        </p:spPr>
        <p:txBody>
          <a:bodyPr/>
          <a:lstStyle/>
          <a:p>
            <a:endParaRPr lang="ru-RU"/>
          </a:p>
        </p:txBody>
      </p:sp>
      <p:sp>
        <p:nvSpPr>
          <p:cNvPr id="6" name="Line 4"/>
          <p:cNvSpPr>
            <a:spLocks noChangeShapeType="1"/>
          </p:cNvSpPr>
          <p:nvPr/>
        </p:nvSpPr>
        <p:spPr bwMode="auto">
          <a:xfrm>
            <a:off x="3111822" y="2459831"/>
            <a:ext cx="609600" cy="0"/>
          </a:xfrm>
          <a:prstGeom prst="line">
            <a:avLst/>
          </a:prstGeom>
          <a:noFill/>
          <a:ln w="12700" cap="rnd">
            <a:solidFill>
              <a:srgbClr val="003366"/>
            </a:solidFill>
            <a:prstDash val="sysDot"/>
            <a:round/>
            <a:headEnd/>
            <a:tailEnd/>
          </a:ln>
          <a:effectLst/>
        </p:spPr>
        <p:txBody>
          <a:bodyPr/>
          <a:lstStyle/>
          <a:p>
            <a:endParaRPr lang="ru-RU"/>
          </a:p>
        </p:txBody>
      </p:sp>
      <p:sp>
        <p:nvSpPr>
          <p:cNvPr id="7" name="Line 5"/>
          <p:cNvSpPr>
            <a:spLocks noChangeShapeType="1"/>
          </p:cNvSpPr>
          <p:nvPr/>
        </p:nvSpPr>
        <p:spPr bwMode="auto">
          <a:xfrm>
            <a:off x="3111822" y="5431631"/>
            <a:ext cx="609600" cy="0"/>
          </a:xfrm>
          <a:prstGeom prst="line">
            <a:avLst/>
          </a:prstGeom>
          <a:noFill/>
          <a:ln w="12700" cap="rnd">
            <a:solidFill>
              <a:srgbClr val="003366"/>
            </a:solidFill>
            <a:prstDash val="sysDot"/>
            <a:round/>
            <a:headEnd/>
            <a:tailEnd/>
          </a:ln>
          <a:effectLst/>
        </p:spPr>
        <p:txBody>
          <a:bodyPr/>
          <a:lstStyle/>
          <a:p>
            <a:endParaRPr lang="ru-RU"/>
          </a:p>
        </p:txBody>
      </p:sp>
      <p:sp>
        <p:nvSpPr>
          <p:cNvPr id="8" name="Line 6"/>
          <p:cNvSpPr>
            <a:spLocks noChangeShapeType="1"/>
          </p:cNvSpPr>
          <p:nvPr/>
        </p:nvSpPr>
        <p:spPr bwMode="auto">
          <a:xfrm flipV="1">
            <a:off x="3035622" y="3221831"/>
            <a:ext cx="685800" cy="0"/>
          </a:xfrm>
          <a:prstGeom prst="line">
            <a:avLst/>
          </a:prstGeom>
          <a:noFill/>
          <a:ln w="12700" cap="rnd">
            <a:solidFill>
              <a:srgbClr val="003366"/>
            </a:solidFill>
            <a:prstDash val="sysDot"/>
            <a:round/>
            <a:headEnd/>
            <a:tailEnd/>
          </a:ln>
          <a:effectLst/>
        </p:spPr>
        <p:txBody>
          <a:bodyPr/>
          <a:lstStyle/>
          <a:p>
            <a:endParaRPr lang="ru-RU"/>
          </a:p>
        </p:txBody>
      </p:sp>
      <p:sp>
        <p:nvSpPr>
          <p:cNvPr id="9" name="Line 7"/>
          <p:cNvSpPr>
            <a:spLocks noChangeShapeType="1"/>
          </p:cNvSpPr>
          <p:nvPr/>
        </p:nvSpPr>
        <p:spPr bwMode="auto">
          <a:xfrm>
            <a:off x="3111822" y="3983831"/>
            <a:ext cx="609600" cy="0"/>
          </a:xfrm>
          <a:prstGeom prst="line">
            <a:avLst/>
          </a:prstGeom>
          <a:noFill/>
          <a:ln w="12700" cap="rnd">
            <a:solidFill>
              <a:srgbClr val="003366"/>
            </a:solidFill>
            <a:prstDash val="sysDot"/>
            <a:round/>
            <a:headEnd/>
            <a:tailEnd/>
          </a:ln>
          <a:effectLst/>
        </p:spPr>
        <p:txBody>
          <a:bodyPr/>
          <a:lstStyle/>
          <a:p>
            <a:endParaRPr lang="ru-RU"/>
          </a:p>
        </p:txBody>
      </p:sp>
      <p:sp>
        <p:nvSpPr>
          <p:cNvPr id="10" name="Line 8"/>
          <p:cNvSpPr>
            <a:spLocks noChangeShapeType="1"/>
          </p:cNvSpPr>
          <p:nvPr/>
        </p:nvSpPr>
        <p:spPr bwMode="auto">
          <a:xfrm flipV="1">
            <a:off x="3035622" y="4669631"/>
            <a:ext cx="685800" cy="0"/>
          </a:xfrm>
          <a:prstGeom prst="line">
            <a:avLst/>
          </a:prstGeom>
          <a:noFill/>
          <a:ln w="12700" cap="rnd">
            <a:solidFill>
              <a:srgbClr val="003366"/>
            </a:solidFill>
            <a:prstDash val="sysDot"/>
            <a:round/>
            <a:headEnd/>
            <a:tailEnd/>
          </a:ln>
          <a:effectLst/>
        </p:spPr>
        <p:txBody>
          <a:bodyPr/>
          <a:lstStyle/>
          <a:p>
            <a:endParaRPr lang="ru-RU"/>
          </a:p>
        </p:txBody>
      </p:sp>
      <p:sp>
        <p:nvSpPr>
          <p:cNvPr id="21" name="AutoShape 20">
            <a:hlinkClick r:id="rId5" action="ppaction://hlinksldjump"/>
          </p:cNvPr>
          <p:cNvSpPr>
            <a:spLocks noChangeArrowheads="1"/>
          </p:cNvSpPr>
          <p:nvPr/>
        </p:nvSpPr>
        <p:spPr bwMode="gray">
          <a:xfrm>
            <a:off x="3669463" y="1427421"/>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ru-RU"/>
          </a:p>
        </p:txBody>
      </p:sp>
      <p:sp>
        <p:nvSpPr>
          <p:cNvPr id="22" name="Rectangle 21">
            <a:hlinkClick r:id="rId5" action="ppaction://hlinksldjump"/>
          </p:cNvPr>
          <p:cNvSpPr>
            <a:spLocks noChangeArrowheads="1"/>
          </p:cNvSpPr>
          <p:nvPr/>
        </p:nvSpPr>
        <p:spPr bwMode="auto">
          <a:xfrm>
            <a:off x="3854772" y="1461572"/>
            <a:ext cx="4749676" cy="369332"/>
          </a:xfrm>
          <a:prstGeom prst="rect">
            <a:avLst/>
          </a:prstGeom>
          <a:noFill/>
          <a:ln w="9525">
            <a:noFill/>
            <a:miter lim="800000"/>
            <a:headEnd/>
            <a:tailEnd/>
          </a:ln>
          <a:effectLst/>
        </p:spPr>
        <p:txBody>
          <a:bodyPr wrap="square">
            <a:spAutoFit/>
          </a:bodyPr>
          <a:lstStyle/>
          <a:p>
            <a:pPr algn="ctr" eaLnBrk="0" hangingPunct="0"/>
            <a:r>
              <a:rPr lang="lt-LT" dirty="0">
                <a:solidFill>
                  <a:srgbClr val="000000"/>
                </a:solidFill>
              </a:rPr>
              <a:t>Teorija</a:t>
            </a:r>
            <a:endParaRPr lang="en-US" dirty="0">
              <a:solidFill>
                <a:srgbClr val="000000"/>
              </a:solidFill>
            </a:endParaRPr>
          </a:p>
        </p:txBody>
      </p:sp>
      <p:sp>
        <p:nvSpPr>
          <p:cNvPr id="23" name="AutoShape 22">
            <a:hlinkClick r:id="rId6" action="ppaction://hlinksldjump"/>
          </p:cNvPr>
          <p:cNvSpPr>
            <a:spLocks noChangeArrowheads="1"/>
          </p:cNvSpPr>
          <p:nvPr/>
        </p:nvSpPr>
        <p:spPr bwMode="gray">
          <a:xfrm>
            <a:off x="3715072" y="2980531"/>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a:endParaRPr lang="ru-RU" dirty="0"/>
          </a:p>
        </p:txBody>
      </p:sp>
      <p:sp>
        <p:nvSpPr>
          <p:cNvPr id="25" name="AutoShape 24">
            <a:hlinkClick r:id="rId7" action="ppaction://hlinksldjump"/>
          </p:cNvPr>
          <p:cNvSpPr>
            <a:spLocks noChangeArrowheads="1"/>
          </p:cNvSpPr>
          <p:nvPr/>
        </p:nvSpPr>
        <p:spPr bwMode="gray">
          <a:xfrm>
            <a:off x="3711897" y="3723481"/>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ru-RU"/>
          </a:p>
        </p:txBody>
      </p:sp>
      <p:sp>
        <p:nvSpPr>
          <p:cNvPr id="26" name="Rectangle 25"/>
          <p:cNvSpPr>
            <a:spLocks noChangeArrowheads="1"/>
          </p:cNvSpPr>
          <p:nvPr/>
        </p:nvSpPr>
        <p:spPr bwMode="auto">
          <a:xfrm>
            <a:off x="3943672" y="3014879"/>
            <a:ext cx="4743128" cy="369332"/>
          </a:xfrm>
          <a:prstGeom prst="rect">
            <a:avLst/>
          </a:prstGeom>
          <a:noFill/>
          <a:ln w="9525">
            <a:noFill/>
            <a:miter lim="800000"/>
            <a:headEnd/>
            <a:tailEnd/>
          </a:ln>
          <a:effectLst/>
        </p:spPr>
        <p:txBody>
          <a:bodyPr wrap="square">
            <a:spAutoFit/>
          </a:bodyPr>
          <a:lstStyle/>
          <a:p>
            <a:pPr algn="ctr" eaLnBrk="0" hangingPunct="0"/>
            <a:r>
              <a:rPr lang="lt-LT" dirty="0">
                <a:solidFill>
                  <a:srgbClr val="000000"/>
                </a:solidFill>
              </a:rPr>
              <a:t>Praktinis darbas</a:t>
            </a:r>
            <a:endParaRPr lang="en-US" dirty="0">
              <a:solidFill>
                <a:srgbClr val="000000"/>
              </a:solidFill>
            </a:endParaRPr>
          </a:p>
        </p:txBody>
      </p:sp>
      <p:sp>
        <p:nvSpPr>
          <p:cNvPr id="27" name="Oval 26"/>
          <p:cNvSpPr>
            <a:spLocks noChangeArrowheads="1"/>
          </p:cNvSpPr>
          <p:nvPr/>
        </p:nvSpPr>
        <p:spPr bwMode="gray">
          <a:xfrm>
            <a:off x="3555163" y="1531938"/>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ru-RU"/>
          </a:p>
        </p:txBody>
      </p:sp>
      <p:sp>
        <p:nvSpPr>
          <p:cNvPr id="28" name="Oval 27"/>
          <p:cNvSpPr>
            <a:spLocks noChangeArrowheads="1"/>
          </p:cNvSpPr>
          <p:nvPr/>
        </p:nvSpPr>
        <p:spPr bwMode="gray">
          <a:xfrm>
            <a:off x="3638872" y="3113881"/>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ru-RU"/>
          </a:p>
        </p:txBody>
      </p:sp>
      <p:sp>
        <p:nvSpPr>
          <p:cNvPr id="29" name="Oval 28"/>
          <p:cNvSpPr>
            <a:spLocks noChangeArrowheads="1"/>
          </p:cNvSpPr>
          <p:nvPr/>
        </p:nvSpPr>
        <p:spPr bwMode="gray">
          <a:xfrm>
            <a:off x="3638872" y="3869531"/>
            <a:ext cx="228600" cy="2286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ru-RU"/>
          </a:p>
        </p:txBody>
      </p:sp>
      <p:sp>
        <p:nvSpPr>
          <p:cNvPr id="30" name="AutoShape 29">
            <a:hlinkClick r:id="rId8" action="ppaction://hlinksldjump"/>
          </p:cNvPr>
          <p:cNvSpPr>
            <a:spLocks noChangeArrowheads="1"/>
          </p:cNvSpPr>
          <p:nvPr/>
        </p:nvSpPr>
        <p:spPr bwMode="gray">
          <a:xfrm>
            <a:off x="3715072" y="4455319"/>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ru-RU"/>
          </a:p>
        </p:txBody>
      </p:sp>
      <p:sp>
        <p:nvSpPr>
          <p:cNvPr id="31" name="Rectangle 30"/>
          <p:cNvSpPr>
            <a:spLocks noChangeArrowheads="1"/>
          </p:cNvSpPr>
          <p:nvPr/>
        </p:nvSpPr>
        <p:spPr bwMode="auto">
          <a:xfrm>
            <a:off x="3997648" y="3776329"/>
            <a:ext cx="4689152" cy="369332"/>
          </a:xfrm>
          <a:prstGeom prst="rect">
            <a:avLst/>
          </a:prstGeom>
          <a:noFill/>
          <a:ln w="9525">
            <a:noFill/>
            <a:miter lim="800000"/>
            <a:headEnd/>
            <a:tailEnd/>
          </a:ln>
          <a:effectLst/>
        </p:spPr>
        <p:txBody>
          <a:bodyPr wrap="square">
            <a:spAutoFit/>
          </a:bodyPr>
          <a:lstStyle/>
          <a:p>
            <a:pPr algn="ctr" eaLnBrk="0" hangingPunct="0"/>
            <a:r>
              <a:rPr lang="lt-LT" dirty="0">
                <a:solidFill>
                  <a:srgbClr val="000000"/>
                </a:solidFill>
              </a:rPr>
              <a:t>Uždavinių sprendimas</a:t>
            </a:r>
            <a:endParaRPr lang="en-US" dirty="0">
              <a:solidFill>
                <a:srgbClr val="000000"/>
              </a:solidFill>
            </a:endParaRPr>
          </a:p>
        </p:txBody>
      </p:sp>
      <p:sp>
        <p:nvSpPr>
          <p:cNvPr id="32" name="Oval 31"/>
          <p:cNvSpPr>
            <a:spLocks noChangeArrowheads="1"/>
          </p:cNvSpPr>
          <p:nvPr/>
        </p:nvSpPr>
        <p:spPr bwMode="gray">
          <a:xfrm>
            <a:off x="3626172" y="4593431"/>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ru-RU"/>
          </a:p>
        </p:txBody>
      </p:sp>
      <p:sp>
        <p:nvSpPr>
          <p:cNvPr id="33" name="AutoShape 32">
            <a:hlinkClick r:id="rId8" action="ppaction://hlinksldjump"/>
          </p:cNvPr>
          <p:cNvSpPr>
            <a:spLocks noChangeArrowheads="1"/>
          </p:cNvSpPr>
          <p:nvPr/>
        </p:nvSpPr>
        <p:spPr bwMode="gray">
          <a:xfrm>
            <a:off x="3715072" y="5244306"/>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ru-RU"/>
          </a:p>
        </p:txBody>
      </p:sp>
      <p:sp>
        <p:nvSpPr>
          <p:cNvPr id="34" name="Rectangle 33"/>
          <p:cNvSpPr>
            <a:spLocks noChangeArrowheads="1"/>
          </p:cNvSpPr>
          <p:nvPr/>
        </p:nvSpPr>
        <p:spPr bwMode="auto">
          <a:xfrm>
            <a:off x="4073848" y="4510126"/>
            <a:ext cx="4612952" cy="369332"/>
          </a:xfrm>
          <a:prstGeom prst="rect">
            <a:avLst/>
          </a:prstGeom>
          <a:noFill/>
          <a:ln w="9525">
            <a:noFill/>
            <a:miter lim="800000"/>
            <a:headEnd/>
            <a:tailEnd/>
          </a:ln>
          <a:effectLst/>
        </p:spPr>
        <p:txBody>
          <a:bodyPr wrap="square">
            <a:spAutoFit/>
          </a:bodyPr>
          <a:lstStyle/>
          <a:p>
            <a:pPr algn="ctr" eaLnBrk="0" hangingPunct="0"/>
            <a:r>
              <a:rPr lang="lt-LT" dirty="0">
                <a:solidFill>
                  <a:srgbClr val="000000"/>
                </a:solidFill>
              </a:rPr>
              <a:t>Testas</a:t>
            </a:r>
            <a:endParaRPr lang="en-US" dirty="0">
              <a:solidFill>
                <a:srgbClr val="000000"/>
              </a:solidFill>
            </a:endParaRPr>
          </a:p>
        </p:txBody>
      </p:sp>
      <p:sp>
        <p:nvSpPr>
          <p:cNvPr id="35" name="Oval 34"/>
          <p:cNvSpPr>
            <a:spLocks noChangeArrowheads="1"/>
          </p:cNvSpPr>
          <p:nvPr/>
        </p:nvSpPr>
        <p:spPr bwMode="gray">
          <a:xfrm>
            <a:off x="3638872" y="5377656"/>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ru-RU"/>
          </a:p>
        </p:txBody>
      </p:sp>
      <p:sp>
        <p:nvSpPr>
          <p:cNvPr id="36" name="Rectangle 35">
            <a:extLst>
              <a:ext uri="{FF2B5EF4-FFF2-40B4-BE49-F238E27FC236}">
                <a16:creationId xmlns:a16="http://schemas.microsoft.com/office/drawing/2014/main" id="{D595B59D-6717-15EC-D2DC-AE350B40FDEF}"/>
              </a:ext>
            </a:extLst>
          </p:cNvPr>
          <p:cNvSpPr>
            <a:spLocks noChangeArrowheads="1"/>
          </p:cNvSpPr>
          <p:nvPr/>
        </p:nvSpPr>
        <p:spPr bwMode="auto">
          <a:xfrm>
            <a:off x="3997649" y="6062817"/>
            <a:ext cx="4689152" cy="369332"/>
          </a:xfrm>
          <a:prstGeom prst="rect">
            <a:avLst/>
          </a:prstGeom>
          <a:noFill/>
          <a:ln w="9525">
            <a:noFill/>
            <a:miter lim="800000"/>
            <a:headEnd/>
            <a:tailEnd/>
          </a:ln>
          <a:effectLst/>
        </p:spPr>
        <p:txBody>
          <a:bodyPr wrap="square">
            <a:spAutoFit/>
          </a:bodyPr>
          <a:lstStyle/>
          <a:p>
            <a:pPr algn="ctr" eaLnBrk="0" hangingPunct="0"/>
            <a:r>
              <a:rPr lang="lt-LT" dirty="0">
                <a:solidFill>
                  <a:srgbClr val="000000"/>
                </a:solidFill>
              </a:rPr>
              <a:t>Naudota literatūra</a:t>
            </a:r>
            <a:endParaRPr lang="en-US" dirty="0">
              <a:solidFill>
                <a:srgbClr val="000000"/>
              </a:solidFill>
            </a:endParaRPr>
          </a:p>
        </p:txBody>
      </p:sp>
      <p:pic>
        <p:nvPicPr>
          <p:cNvPr id="38" name="Picture 37">
            <a:extLst>
              <a:ext uri="{FF2B5EF4-FFF2-40B4-BE49-F238E27FC236}">
                <a16:creationId xmlns:a16="http://schemas.microsoft.com/office/drawing/2014/main" id="{A245C752-A58D-5432-A927-0091CE5F79B6}"/>
              </a:ext>
            </a:extLst>
          </p:cNvPr>
          <p:cNvPicPr>
            <a:picLocks noChangeAspect="1"/>
          </p:cNvPicPr>
          <p:nvPr/>
        </p:nvPicPr>
        <p:blipFill>
          <a:blip r:embed="rId9"/>
          <a:stretch>
            <a:fillRect/>
          </a:stretch>
        </p:blipFill>
        <p:spPr>
          <a:xfrm>
            <a:off x="3626172" y="6145612"/>
            <a:ext cx="298730" cy="286537"/>
          </a:xfrm>
          <a:prstGeom prst="rect">
            <a:avLst/>
          </a:prstGeom>
        </p:spPr>
      </p:pic>
      <p:sp>
        <p:nvSpPr>
          <p:cNvPr id="40" name="Rectangle 39">
            <a:extLst>
              <a:ext uri="{FF2B5EF4-FFF2-40B4-BE49-F238E27FC236}">
                <a16:creationId xmlns:a16="http://schemas.microsoft.com/office/drawing/2014/main" id="{6C69619F-92B2-158D-4204-38A984540C6D}"/>
              </a:ext>
            </a:extLst>
          </p:cNvPr>
          <p:cNvSpPr>
            <a:spLocks noChangeArrowheads="1"/>
          </p:cNvSpPr>
          <p:nvPr/>
        </p:nvSpPr>
        <p:spPr bwMode="auto">
          <a:xfrm>
            <a:off x="3924902" y="2215972"/>
            <a:ext cx="4679546" cy="369332"/>
          </a:xfrm>
          <a:prstGeom prst="rect">
            <a:avLst/>
          </a:prstGeom>
          <a:noFill/>
          <a:ln w="9525">
            <a:noFill/>
            <a:miter lim="800000"/>
            <a:headEnd/>
            <a:tailEnd/>
          </a:ln>
          <a:effectLst/>
        </p:spPr>
        <p:txBody>
          <a:bodyPr wrap="square">
            <a:spAutoFit/>
          </a:bodyPr>
          <a:lstStyle/>
          <a:p>
            <a:pPr algn="ctr" eaLnBrk="0" hangingPunct="0"/>
            <a:r>
              <a:rPr lang="lt-LT" dirty="0">
                <a:solidFill>
                  <a:srgbClr val="000000"/>
                </a:solidFill>
              </a:rPr>
              <a:t>A. M. Amperas</a:t>
            </a:r>
            <a:endParaRPr lang="en-US" dirty="0">
              <a:solidFill>
                <a:srgbClr val="000000"/>
              </a:solidFill>
            </a:endParaRPr>
          </a:p>
        </p:txBody>
      </p:sp>
      <p:sp>
        <p:nvSpPr>
          <p:cNvPr id="43" name="Line 3">
            <a:extLst>
              <a:ext uri="{FF2B5EF4-FFF2-40B4-BE49-F238E27FC236}">
                <a16:creationId xmlns:a16="http://schemas.microsoft.com/office/drawing/2014/main" id="{0EF87372-6094-FD68-A386-8F011BEE4D4B}"/>
              </a:ext>
            </a:extLst>
          </p:cNvPr>
          <p:cNvSpPr>
            <a:spLocks noGrp="1" noChangeShapeType="1"/>
          </p:cNvSpPr>
          <p:nvPr>
            <p:ph idx="1"/>
          </p:nvPr>
        </p:nvSpPr>
        <p:spPr bwMode="auto">
          <a:xfrm>
            <a:off x="2051372" y="5244306"/>
            <a:ext cx="1008491" cy="901304"/>
          </a:xfrm>
          <a:prstGeom prst="line">
            <a:avLst/>
          </a:prstGeom>
          <a:noFill/>
          <a:ln w="12700" cap="rnd">
            <a:solidFill>
              <a:srgbClr val="003366"/>
            </a:solidFill>
            <a:prstDash val="sysDot"/>
            <a:round/>
            <a:headEnd/>
            <a:tailEnd/>
          </a:ln>
          <a:effectLst/>
        </p:spPr>
        <p:txBody>
          <a:bodyPr/>
          <a:lstStyle/>
          <a:p>
            <a:pPr lvl="3"/>
            <a:endParaRPr lang="en-US" dirty="0"/>
          </a:p>
        </p:txBody>
      </p:sp>
      <p:sp>
        <p:nvSpPr>
          <p:cNvPr id="44" name="Line 7">
            <a:extLst>
              <a:ext uri="{FF2B5EF4-FFF2-40B4-BE49-F238E27FC236}">
                <a16:creationId xmlns:a16="http://schemas.microsoft.com/office/drawing/2014/main" id="{05CF5AD2-D9D1-B4FD-3995-247F588D7BE3}"/>
              </a:ext>
            </a:extLst>
          </p:cNvPr>
          <p:cNvSpPr>
            <a:spLocks noChangeShapeType="1"/>
          </p:cNvSpPr>
          <p:nvPr/>
        </p:nvSpPr>
        <p:spPr bwMode="auto">
          <a:xfrm>
            <a:off x="3059863" y="6162125"/>
            <a:ext cx="609600" cy="0"/>
          </a:xfrm>
          <a:prstGeom prst="line">
            <a:avLst/>
          </a:prstGeom>
          <a:noFill/>
          <a:ln w="12700" cap="rnd">
            <a:solidFill>
              <a:srgbClr val="003366"/>
            </a:solidFill>
            <a:prstDash val="sysDot"/>
            <a:round/>
            <a:headEnd/>
            <a:tailEnd/>
          </a:ln>
          <a:effectLst/>
        </p:spPr>
        <p:txBody>
          <a:bodyPr/>
          <a:lstStyle/>
          <a:p>
            <a:endParaRPr lang="ru-RU"/>
          </a:p>
        </p:txBody>
      </p:sp>
      <p:pic>
        <p:nvPicPr>
          <p:cNvPr id="46" name="Picture 45">
            <a:extLst>
              <a:ext uri="{FF2B5EF4-FFF2-40B4-BE49-F238E27FC236}">
                <a16:creationId xmlns:a16="http://schemas.microsoft.com/office/drawing/2014/main" id="{187866B6-DCAF-0D45-BBCB-2DCE8FAB8F9A}"/>
              </a:ext>
            </a:extLst>
          </p:cNvPr>
          <p:cNvPicPr>
            <a:picLocks noChangeAspect="1"/>
          </p:cNvPicPr>
          <p:nvPr/>
        </p:nvPicPr>
        <p:blipFill>
          <a:blip r:embed="rId10"/>
          <a:stretch>
            <a:fillRect/>
          </a:stretch>
        </p:blipFill>
        <p:spPr>
          <a:xfrm>
            <a:off x="-88490" y="2776722"/>
            <a:ext cx="3451136" cy="3020156"/>
          </a:xfrm>
          <a:prstGeom prst="rect">
            <a:avLst/>
          </a:prstGeom>
        </p:spPr>
      </p:pic>
      <p:sp>
        <p:nvSpPr>
          <p:cNvPr id="11" name="Oval 10">
            <a:extLst>
              <a:ext uri="{FF2B5EF4-FFF2-40B4-BE49-F238E27FC236}">
                <a16:creationId xmlns:a16="http://schemas.microsoft.com/office/drawing/2014/main" id="{BDFACF47-AC69-FDF0-2C33-6519E90AF581}"/>
              </a:ext>
            </a:extLst>
          </p:cNvPr>
          <p:cNvSpPr>
            <a:spLocks noChangeArrowheads="1"/>
          </p:cNvSpPr>
          <p:nvPr/>
        </p:nvSpPr>
        <p:spPr bwMode="gray">
          <a:xfrm>
            <a:off x="3555163" y="2361480"/>
            <a:ext cx="228600" cy="2286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ru-RU"/>
          </a:p>
        </p:txBody>
      </p:sp>
      <p:sp>
        <p:nvSpPr>
          <p:cNvPr id="12" name="TextBox 11">
            <a:hlinkClick r:id="rId11" action="ppaction://hlinksldjump"/>
            <a:extLst>
              <a:ext uri="{FF2B5EF4-FFF2-40B4-BE49-F238E27FC236}">
                <a16:creationId xmlns:a16="http://schemas.microsoft.com/office/drawing/2014/main" id="{3EBFD503-B077-AD63-0D6A-EE5B82E29D82}"/>
              </a:ext>
            </a:extLst>
          </p:cNvPr>
          <p:cNvSpPr txBox="1"/>
          <p:nvPr/>
        </p:nvSpPr>
        <p:spPr>
          <a:xfrm>
            <a:off x="3997648" y="5311451"/>
            <a:ext cx="4689152" cy="369332"/>
          </a:xfrm>
          <a:prstGeom prst="rect">
            <a:avLst/>
          </a:prstGeom>
          <a:noFill/>
        </p:spPr>
        <p:txBody>
          <a:bodyPr wrap="square" rtlCol="0">
            <a:spAutoFit/>
          </a:bodyPr>
          <a:lstStyle/>
          <a:p>
            <a:pPr algn="ctr"/>
            <a:r>
              <a:rPr lang="lt-LT" dirty="0"/>
              <a:t>Tai įdomu</a:t>
            </a:r>
            <a:endParaRPr lang="en-US" dirty="0"/>
          </a:p>
        </p:txBody>
      </p:sp>
    </p:spTree>
    <p:extLst>
      <p:ext uri="{BB962C8B-B14F-4D97-AF65-F5344CB8AC3E}">
        <p14:creationId xmlns:p14="http://schemas.microsoft.com/office/powerpoint/2010/main" val="331938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3467D-CE89-2A23-77D2-AE78938B4CC3}"/>
              </a:ext>
            </a:extLst>
          </p:cNvPr>
          <p:cNvSpPr>
            <a:spLocks noGrp="1"/>
          </p:cNvSpPr>
          <p:nvPr>
            <p:ph idx="1"/>
          </p:nvPr>
        </p:nvSpPr>
        <p:spPr/>
        <p:txBody>
          <a:bodyPr/>
          <a:lstStyle/>
          <a:p>
            <a:pPr marL="0" indent="0">
              <a:buNone/>
            </a:pPr>
            <a:r>
              <a:rPr lang="lt-LT" dirty="0"/>
              <a:t>Koks elektros krūvis prateka grandine, jei per 15s</a:t>
            </a:r>
            <a:r>
              <a:rPr lang="en-US" dirty="0"/>
              <a:t> s</a:t>
            </a:r>
            <a:r>
              <a:rPr lang="lt-LT" dirty="0"/>
              <a:t>ukuriamas 25kA elektros srovės stipris. Elektrinę grandinę sudaro lemputė, srovės šaltinis, ampermetras ir laidai. Nubraižykite grandinę.</a:t>
            </a:r>
          </a:p>
          <a:p>
            <a:endParaRPr lang="en-US" dirty="0"/>
          </a:p>
        </p:txBody>
      </p:sp>
      <p:pic>
        <p:nvPicPr>
          <p:cNvPr id="3" name="Picture 2">
            <a:hlinkClick r:id="rId2" action="ppaction://hlinksldjump"/>
            <a:extLst>
              <a:ext uri="{FF2B5EF4-FFF2-40B4-BE49-F238E27FC236}">
                <a16:creationId xmlns:a16="http://schemas.microsoft.com/office/drawing/2014/main" id="{2FAB1BDF-E605-B3F3-A9CF-1339F85B94E4}"/>
              </a:ext>
            </a:extLst>
          </p:cNvPr>
          <p:cNvPicPr>
            <a:picLocks noChangeAspect="1"/>
          </p:cNvPicPr>
          <p:nvPr/>
        </p:nvPicPr>
        <p:blipFill>
          <a:blip r:embed="rId3"/>
          <a:stretch>
            <a:fillRect/>
          </a:stretch>
        </p:blipFill>
        <p:spPr>
          <a:xfrm>
            <a:off x="5940152" y="5656500"/>
            <a:ext cx="936019" cy="939326"/>
          </a:xfrm>
          <a:prstGeom prst="rect">
            <a:avLst/>
          </a:prstGeom>
        </p:spPr>
      </p:pic>
      <p:pic>
        <p:nvPicPr>
          <p:cNvPr id="5" name="Picture 4">
            <a:hlinkClick r:id="rId4" action="ppaction://hlinksldjump"/>
            <a:extLst>
              <a:ext uri="{FF2B5EF4-FFF2-40B4-BE49-F238E27FC236}">
                <a16:creationId xmlns:a16="http://schemas.microsoft.com/office/drawing/2014/main" id="{E0A93474-3112-6802-5B66-D902F26291B1}"/>
              </a:ext>
            </a:extLst>
          </p:cNvPr>
          <p:cNvPicPr>
            <a:picLocks noChangeAspect="1"/>
          </p:cNvPicPr>
          <p:nvPr/>
        </p:nvPicPr>
        <p:blipFill>
          <a:blip r:embed="rId5"/>
          <a:stretch>
            <a:fillRect/>
          </a:stretch>
        </p:blipFill>
        <p:spPr>
          <a:xfrm>
            <a:off x="6908017" y="5723792"/>
            <a:ext cx="1902117" cy="804742"/>
          </a:xfrm>
          <a:prstGeom prst="rect">
            <a:avLst/>
          </a:prstGeom>
        </p:spPr>
      </p:pic>
      <p:sp>
        <p:nvSpPr>
          <p:cNvPr id="6" name="TextBox 5">
            <a:hlinkClick r:id="rId4" action="ppaction://hlinksldjump"/>
            <a:extLst>
              <a:ext uri="{FF2B5EF4-FFF2-40B4-BE49-F238E27FC236}">
                <a16:creationId xmlns:a16="http://schemas.microsoft.com/office/drawing/2014/main" id="{6D626215-3F22-A1B8-8542-88CCBB42EF48}"/>
              </a:ext>
            </a:extLst>
          </p:cNvPr>
          <p:cNvSpPr txBox="1"/>
          <p:nvPr/>
        </p:nvSpPr>
        <p:spPr>
          <a:xfrm>
            <a:off x="7124126" y="5802997"/>
            <a:ext cx="1594520" cy="646331"/>
          </a:xfrm>
          <a:prstGeom prst="rect">
            <a:avLst/>
          </a:prstGeom>
          <a:noFill/>
        </p:spPr>
        <p:txBody>
          <a:bodyPr wrap="square" rtlCol="0">
            <a:spAutoFit/>
          </a:bodyPr>
          <a:lstStyle/>
          <a:p>
            <a:r>
              <a:rPr lang="lt-LT" dirty="0"/>
              <a:t>Uždavinio sprendimas</a:t>
            </a:r>
            <a:endParaRPr lang="en-US" dirty="0"/>
          </a:p>
        </p:txBody>
      </p:sp>
      <p:sp>
        <p:nvSpPr>
          <p:cNvPr id="8" name="Suapvalintas stačiakampis 3">
            <a:extLst>
              <a:ext uri="{FF2B5EF4-FFF2-40B4-BE49-F238E27FC236}">
                <a16:creationId xmlns:a16="http://schemas.microsoft.com/office/drawing/2014/main" id="{AE58F9F8-C519-C9A7-B58B-CF44B0523A6B}"/>
              </a:ext>
            </a:extLst>
          </p:cNvPr>
          <p:cNvSpPr/>
          <p:nvPr/>
        </p:nvSpPr>
        <p:spPr>
          <a:xfrm>
            <a:off x="6615098" y="715807"/>
            <a:ext cx="2071702" cy="642942"/>
          </a:xfrm>
          <a:prstGeom prst="roundRect">
            <a:avLst/>
          </a:prstGeom>
          <a:solidFill>
            <a:srgbClr val="2D2D8A">
              <a:lumMod val="40000"/>
              <a:lumOff val="60000"/>
            </a:srgbClr>
          </a:solidFill>
          <a:ln w="25400" cap="flat" cmpd="sng" algn="ctr">
            <a:solidFill>
              <a:srgbClr val="BBE0E3">
                <a:shade val="50000"/>
              </a:srgbClr>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r>
              <a:rPr lang="lt-LT" kern="0" dirty="0">
                <a:ln>
                  <a:solidFill>
                    <a:srgbClr val="000000"/>
                  </a:solidFill>
                </a:ln>
                <a:solidFill>
                  <a:srgbClr val="FFFFFF"/>
                </a:solidFill>
                <a:latin typeface="Arial"/>
                <a:cs typeface="Arial"/>
              </a:rPr>
              <a:t>Paruoštukas</a:t>
            </a:r>
          </a:p>
        </p:txBody>
      </p:sp>
      <p:pic>
        <p:nvPicPr>
          <p:cNvPr id="10" name="Picture 3">
            <a:extLst>
              <a:ext uri="{FF2B5EF4-FFF2-40B4-BE49-F238E27FC236}">
                <a16:creationId xmlns:a16="http://schemas.microsoft.com/office/drawing/2014/main" id="{BAC33B03-6F1C-B644-03BC-A4F96FFEE7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17" r="8617"/>
          <a:stretch/>
        </p:blipFill>
        <p:spPr bwMode="auto">
          <a:xfrm>
            <a:off x="1691680" y="4240983"/>
            <a:ext cx="2647555" cy="203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1463" y="188640"/>
            <a:ext cx="9144000" cy="1143000"/>
          </a:xfrm>
        </p:spPr>
        <p:txBody>
          <a:bodyPr/>
          <a:lstStyle/>
          <a:p>
            <a:r>
              <a:rPr lang="lt-LT" sz="2400" kern="1200" dirty="0">
                <a:solidFill>
                  <a:schemeClr val="bg1"/>
                </a:solidFill>
                <a:latin typeface="Bell MT" panose="02020503060305020303" pitchFamily="18" charset="0"/>
              </a:rPr>
              <a:t>Raskite sąsiuvinio lapo slėgį į stalo paviršių, kai lapo plotas – 310</a:t>
            </a:r>
            <a:r>
              <a:rPr lang="en-US" sz="2400" kern="1200" dirty="0">
                <a:solidFill>
                  <a:schemeClr val="bg1"/>
                </a:solidFill>
                <a:latin typeface="Bell MT" panose="02020503060305020303" pitchFamily="18" charset="0"/>
              </a:rPr>
              <a:t> </a:t>
            </a:r>
            <a:r>
              <a:rPr lang="lt-LT" sz="2400" kern="1200" dirty="0">
                <a:solidFill>
                  <a:schemeClr val="bg1"/>
                </a:solidFill>
                <a:latin typeface="Bell MT" panose="02020503060305020303" pitchFamily="18" charset="0"/>
              </a:rPr>
              <a:t>·10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 m</a:t>
            </a:r>
            <a:r>
              <a:rPr lang="lt-LT" sz="2400" kern="1200" baseline="30000" dirty="0">
                <a:solidFill>
                  <a:schemeClr val="bg1"/>
                </a:solidFill>
                <a:latin typeface="Bell MT" panose="02020503060305020303" pitchFamily="18" charset="0"/>
              </a:rPr>
              <a:t>2</a:t>
            </a:r>
            <a:r>
              <a:rPr lang="lt-LT" sz="2400" kern="1200" dirty="0">
                <a:solidFill>
                  <a:schemeClr val="bg1"/>
                </a:solidFill>
                <a:latin typeface="Bell MT" panose="02020503060305020303" pitchFamily="18" charset="0"/>
              </a:rPr>
              <a:t>, masė – 3,1·10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kg.</a:t>
            </a:r>
          </a:p>
        </p:txBody>
      </p:sp>
      <p:grpSp>
        <p:nvGrpSpPr>
          <p:cNvPr id="7" name="Group 6">
            <a:extLst>
              <a:ext uri="{FF2B5EF4-FFF2-40B4-BE49-F238E27FC236}">
                <a16:creationId xmlns:a16="http://schemas.microsoft.com/office/drawing/2014/main" id="{35F9C4A3-918B-30DE-1793-C619649EB909}"/>
              </a:ext>
            </a:extLst>
          </p:cNvPr>
          <p:cNvGrpSpPr/>
          <p:nvPr/>
        </p:nvGrpSpPr>
        <p:grpSpPr>
          <a:xfrm>
            <a:off x="414096" y="283969"/>
            <a:ext cx="6426156" cy="2620654"/>
            <a:chOff x="738132" y="1203973"/>
            <a:chExt cx="6426156" cy="2620654"/>
          </a:xfrm>
        </p:grpSpPr>
        <p:sp>
          <p:nvSpPr>
            <p:cNvPr id="3" name="TextBox 2"/>
            <p:cNvSpPr txBox="1"/>
            <p:nvPr/>
          </p:nvSpPr>
          <p:spPr>
            <a:xfrm>
              <a:off x="755576" y="1203973"/>
              <a:ext cx="6408712" cy="26206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 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200" dirty="0">
                  <a:solidFill>
                    <a:srgbClr val="000000"/>
                  </a:solidFill>
                  <a:latin typeface="Arial"/>
                </a:rPr>
                <a:t>q</a:t>
              </a: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lt-LT"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a:t>
              </a:r>
              <a:r>
                <a:rPr kumimoji="0" lang="en-US"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15s.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I=</a:t>
              </a:r>
              <a:r>
                <a:rPr kumimoji="0" lang="en-US" sz="2800" b="0" i="0" u="none" strike="noStrike" kern="1200" cap="none" spc="0" normalizeH="0" noProof="0" dirty="0">
                  <a:ln>
                    <a:noFill/>
                  </a:ln>
                  <a:solidFill>
                    <a:srgbClr val="000000"/>
                  </a:solidFill>
                  <a:effectLst/>
                  <a:uLnTx/>
                  <a:uFillTx/>
                  <a:latin typeface="Arial"/>
                  <a:ea typeface="+mn-ea"/>
                  <a:cs typeface="Arial" panose="020B0604020202020204" pitchFamily="34" charset="0"/>
                </a:rPr>
                <a:t> 25kA= 25000A</a:t>
              </a:r>
              <a:r>
                <a:rPr kumimoji="0" lang="lt-LT"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p:cxnSp>
          <p:nvCxnSpPr>
            <p:cNvPr id="5" name="Tiesioji jungtis 4"/>
            <p:cNvCxnSpPr/>
            <p:nvPr/>
          </p:nvCxnSpPr>
          <p:spPr>
            <a:xfrm>
              <a:off x="1187624" y="1412776"/>
              <a:ext cx="0" cy="18722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Tiesioji jungtis 5"/>
            <p:cNvCxnSpPr/>
            <p:nvPr/>
          </p:nvCxnSpPr>
          <p:spPr>
            <a:xfrm>
              <a:off x="738132" y="1916832"/>
              <a:ext cx="259228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TextBox 16"/>
              <p:cNvSpPr txBox="1"/>
              <p:nvPr/>
            </p:nvSpPr>
            <p:spPr>
              <a:xfrm>
                <a:off x="5004048" y="884669"/>
                <a:ext cx="1656184" cy="916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den>
                    </m:f>
                  </m:oMath>
                </a14:m>
                <a:endParaRPr kumimoji="0" lang="lt-LT"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004048" y="884669"/>
                <a:ext cx="1656184" cy="916661"/>
              </a:xfrm>
              <a:prstGeom prst="rect">
                <a:avLst/>
              </a:prstGeom>
              <a:blipFill>
                <a:blip r:embed="rId2"/>
                <a:stretch>
                  <a:fillRect l="-13235" t="-533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231740" y="1903774"/>
                <a:ext cx="7200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rPr>
                        <m:t>𝑞</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rPr>
                        <m:t>𝐼</m:t>
                      </m:r>
                      <m:r>
                        <a:rPr lang="en-US" sz="4000" i="1">
                          <a:solidFill>
                            <a:srgbClr val="000000"/>
                          </a:solidFill>
                          <a:latin typeface="Cambria Math" panose="02040503050406030204" pitchFamily="18" charset="0"/>
                          <a:ea typeface="Cambria Math" panose="02040503050406030204" pitchFamily="18" charset="0"/>
                        </a:rPr>
                        <m:t>∙</m:t>
                      </m:r>
                      <m:r>
                        <a:rPr lang="en-US" sz="4000" b="0" i="1" smtClean="0">
                          <a:solidFill>
                            <a:srgbClr val="000000"/>
                          </a:solidFill>
                          <a:latin typeface="Cambria Math" panose="02040503050406030204" pitchFamily="18" charset="0"/>
                          <a:ea typeface="Cambria Math" panose="02040503050406030204" pitchFamily="18" charset="0"/>
                        </a:rPr>
                        <m:t>𝑡</m:t>
                      </m:r>
                    </m:oMath>
                  </m:oMathPara>
                </a14:m>
                <a:endParaRPr kumimoji="0" lang="lt-LT" sz="4000" b="0" i="0" u="none" strike="noStrike" kern="1200" cap="none" spc="0" normalizeH="0" baseline="0" noProof="0" dirty="0">
                  <a:ln>
                    <a:noFill/>
                  </a:ln>
                  <a:solidFill>
                    <a:srgbClr val="000000"/>
                  </a:solidFill>
                  <a:effectLst/>
                  <a:uLnTx/>
                  <a:uFillTx/>
                  <a:latin typeface="Aria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231740" y="1903774"/>
                <a:ext cx="7200800" cy="707886"/>
              </a:xfrm>
              <a:prstGeom prst="rect">
                <a:avLst/>
              </a:prstGeom>
              <a:blipFill>
                <a:blip r:embed="rId3"/>
                <a:stretch>
                  <a:fillRect/>
                </a:stretch>
              </a:blipFill>
            </p:spPr>
            <p:txBody>
              <a:bodyPr/>
              <a:lstStyle/>
              <a:p>
                <a:r>
                  <a:rPr lang="en-US">
                    <a:noFill/>
                  </a:rPr>
                  <a:t> </a:t>
                </a:r>
              </a:p>
            </p:txBody>
          </p:sp>
        </mc:Fallback>
      </mc:AlternateContent>
      <p:sp>
        <p:nvSpPr>
          <p:cNvPr id="23" name="TextBox 22"/>
          <p:cNvSpPr txBox="1"/>
          <p:nvPr/>
        </p:nvSpPr>
        <p:spPr>
          <a:xfrm>
            <a:off x="4249089" y="6094320"/>
            <a:ext cx="3528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Ats.: </a:t>
            </a:r>
            <a:r>
              <a:rPr kumimoji="0" lang="en-US"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25000C.</a:t>
            </a:r>
            <a:endParaRPr kumimoji="0" lang="lt-LT"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89D00B-99DF-AA48-DE7D-9D24C4020441}"/>
                  </a:ext>
                </a:extLst>
              </p:cNvPr>
              <p:cNvSpPr txBox="1"/>
              <p:nvPr/>
            </p:nvSpPr>
            <p:spPr>
              <a:xfrm>
                <a:off x="3536455" y="2955373"/>
                <a:ext cx="5356023" cy="584775"/>
              </a:xfrm>
              <a:prstGeom prst="rect">
                <a:avLst/>
              </a:prstGeom>
              <a:noFill/>
            </p:spPr>
            <p:txBody>
              <a:bodyPr wrap="square" rtlCol="0">
                <a:spAutoFit/>
              </a:bodyPr>
              <a:lstStyle/>
              <a:p>
                <a14:m>
                  <m:oMath xmlns:m="http://schemas.openxmlformats.org/officeDocument/2006/math">
                    <m:r>
                      <a:rPr lang="en-US" sz="3200" b="0" i="1" smtClean="0">
                        <a:latin typeface="Cambria Math" panose="02040503050406030204" pitchFamily="18" charset="0"/>
                      </a:rPr>
                      <m:t>𝑞</m:t>
                    </m:r>
                    <m:r>
                      <a:rPr lang="en-US" sz="3200" b="0" i="1" smtClean="0">
                        <a:latin typeface="Cambria Math" panose="02040503050406030204" pitchFamily="18" charset="0"/>
                      </a:rPr>
                      <m:t>=25000</m:t>
                    </m:r>
                    <m:r>
                      <a:rPr lang="en-US" sz="3200" b="0" i="1" smtClean="0">
                        <a:latin typeface="Cambria Math" panose="02040503050406030204" pitchFamily="18" charset="0"/>
                      </a:rPr>
                      <m:t>𝐴</m:t>
                    </m:r>
                    <m:r>
                      <a:rPr lang="en-US" sz="3200" b="0" i="1" smtClean="0">
                        <a:latin typeface="Cambria Math" panose="02040503050406030204" pitchFamily="18" charset="0"/>
                      </a:rPr>
                      <m:t>∙1</m:t>
                    </m:r>
                    <m:r>
                      <a:rPr lang="en-US" sz="3200" b="0" i="1" smtClean="0">
                        <a:latin typeface="Cambria Math" panose="02040503050406030204" pitchFamily="18" charset="0"/>
                        <a:ea typeface="Cambria Math" panose="02040503050406030204" pitchFamily="18" charset="0"/>
                      </a:rPr>
                      <m:t>𝑠</m:t>
                    </m:r>
                    <m:r>
                      <a:rPr lang="en-US" sz="3200" b="0" i="1" smtClean="0">
                        <a:latin typeface="Cambria Math" panose="02040503050406030204" pitchFamily="18" charset="0"/>
                        <a:ea typeface="Cambria Math" panose="02040503050406030204" pitchFamily="18" charset="0"/>
                      </a:rPr>
                      <m:t>= </m:t>
                    </m:r>
                  </m:oMath>
                </a14:m>
                <a:r>
                  <a:rPr lang="en-US" sz="3200" dirty="0"/>
                  <a:t>25000C</a:t>
                </a:r>
              </a:p>
            </p:txBody>
          </p:sp>
        </mc:Choice>
        <mc:Fallback xmlns="">
          <p:sp>
            <p:nvSpPr>
              <p:cNvPr id="4" name="TextBox 3">
                <a:extLst>
                  <a:ext uri="{FF2B5EF4-FFF2-40B4-BE49-F238E27FC236}">
                    <a16:creationId xmlns:a16="http://schemas.microsoft.com/office/drawing/2014/main" id="{D789D00B-99DF-AA48-DE7D-9D24C4020441}"/>
                  </a:ext>
                </a:extLst>
              </p:cNvPr>
              <p:cNvSpPr txBox="1">
                <a:spLocks noRot="1" noChangeAspect="1" noMove="1" noResize="1" noEditPoints="1" noAdjustHandles="1" noChangeArrowheads="1" noChangeShapeType="1" noTextEdit="1"/>
              </p:cNvSpPr>
              <p:nvPr/>
            </p:nvSpPr>
            <p:spPr>
              <a:xfrm>
                <a:off x="3536455" y="2955373"/>
                <a:ext cx="5356023" cy="584775"/>
              </a:xfrm>
              <a:prstGeom prst="rect">
                <a:avLst/>
              </a:prstGeom>
              <a:blipFill>
                <a:blip r:embed="rId4"/>
                <a:stretch>
                  <a:fillRect t="-13542" b="-33333"/>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5C9B93ED-4618-57A2-FC6C-5E75F386572D}"/>
              </a:ext>
            </a:extLst>
          </p:cNvPr>
          <p:cNvCxnSpPr>
            <a:cxnSpLocks/>
          </p:cNvCxnSpPr>
          <p:nvPr/>
        </p:nvCxnSpPr>
        <p:spPr>
          <a:xfrm>
            <a:off x="3563888" y="3933056"/>
            <a:ext cx="0" cy="382762"/>
          </a:xfrm>
          <a:prstGeom prst="line">
            <a:avLst/>
          </a:prstGeom>
          <a:ln w="571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0AC95F-9DD1-0425-5263-F64D01C15BE9}"/>
              </a:ext>
            </a:extLst>
          </p:cNvPr>
          <p:cNvCxnSpPr>
            <a:cxnSpLocks/>
          </p:cNvCxnSpPr>
          <p:nvPr/>
        </p:nvCxnSpPr>
        <p:spPr>
          <a:xfrm>
            <a:off x="3644821" y="3861048"/>
            <a:ext cx="0" cy="526778"/>
          </a:xfrm>
          <a:prstGeom prst="line">
            <a:avLst/>
          </a:prstGeom>
          <a:ln w="28575">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BF320-8BA7-1ADB-5CB5-726BFA858F6F}"/>
              </a:ext>
            </a:extLst>
          </p:cNvPr>
          <p:cNvCxnSpPr/>
          <p:nvPr/>
        </p:nvCxnSpPr>
        <p:spPr>
          <a:xfrm flipH="1">
            <a:off x="2339752" y="4149080"/>
            <a:ext cx="122413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24" name="Straight Connector 23">
            <a:extLst>
              <a:ext uri="{FF2B5EF4-FFF2-40B4-BE49-F238E27FC236}">
                <a16:creationId xmlns:a16="http://schemas.microsoft.com/office/drawing/2014/main" id="{BCF069FA-704B-9BEA-92BA-1E896E8349E6}"/>
              </a:ext>
            </a:extLst>
          </p:cNvPr>
          <p:cNvCxnSpPr>
            <a:cxnSpLocks/>
          </p:cNvCxnSpPr>
          <p:nvPr/>
        </p:nvCxnSpPr>
        <p:spPr>
          <a:xfrm>
            <a:off x="2339752" y="4149080"/>
            <a:ext cx="0" cy="1728192"/>
          </a:xfrm>
          <a:prstGeom prst="line">
            <a:avLst/>
          </a:prstGeom>
        </p:spPr>
        <p:style>
          <a:lnRef idx="2">
            <a:schemeClr val="accent4"/>
          </a:lnRef>
          <a:fillRef idx="0">
            <a:schemeClr val="accent4"/>
          </a:fillRef>
          <a:effectRef idx="1">
            <a:schemeClr val="accent4"/>
          </a:effectRef>
          <a:fontRef idx="minor">
            <a:schemeClr val="tx1"/>
          </a:fontRef>
        </p:style>
      </p:cxnSp>
      <p:cxnSp>
        <p:nvCxnSpPr>
          <p:cNvPr id="27" name="Straight Connector 26">
            <a:extLst>
              <a:ext uri="{FF2B5EF4-FFF2-40B4-BE49-F238E27FC236}">
                <a16:creationId xmlns:a16="http://schemas.microsoft.com/office/drawing/2014/main" id="{1036ADC9-F50F-0641-1207-47CF763A152C}"/>
              </a:ext>
            </a:extLst>
          </p:cNvPr>
          <p:cNvCxnSpPr/>
          <p:nvPr/>
        </p:nvCxnSpPr>
        <p:spPr>
          <a:xfrm>
            <a:off x="2339752" y="5877272"/>
            <a:ext cx="1224136" cy="0"/>
          </a:xfrm>
          <a:prstGeom prst="line">
            <a:avLst/>
          </a:prstGeom>
        </p:spPr>
        <p:style>
          <a:lnRef idx="2">
            <a:schemeClr val="accent4"/>
          </a:lnRef>
          <a:fillRef idx="0">
            <a:schemeClr val="accent4"/>
          </a:fillRef>
          <a:effectRef idx="1">
            <a:schemeClr val="accent4"/>
          </a:effectRef>
          <a:fontRef idx="minor">
            <a:schemeClr val="tx1"/>
          </a:fontRef>
        </p:style>
      </p:cxnSp>
      <p:sp>
        <p:nvSpPr>
          <p:cNvPr id="28" name="Flowchart: Summing Junction 27">
            <a:extLst>
              <a:ext uri="{FF2B5EF4-FFF2-40B4-BE49-F238E27FC236}">
                <a16:creationId xmlns:a16="http://schemas.microsoft.com/office/drawing/2014/main" id="{8A228A90-BD0C-8D39-5748-9477AFFA35AB}"/>
              </a:ext>
            </a:extLst>
          </p:cNvPr>
          <p:cNvSpPr/>
          <p:nvPr/>
        </p:nvSpPr>
        <p:spPr>
          <a:xfrm>
            <a:off x="3491885" y="5669990"/>
            <a:ext cx="538332" cy="414564"/>
          </a:xfrm>
          <a:prstGeom prst="flowChartSummingJunction">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4FCF5E5-495B-D44B-E8AC-E3458ADD5623}"/>
              </a:ext>
            </a:extLst>
          </p:cNvPr>
          <p:cNvCxnSpPr>
            <a:stCxn id="28" idx="6"/>
          </p:cNvCxnSpPr>
          <p:nvPr/>
        </p:nvCxnSpPr>
        <p:spPr>
          <a:xfrm>
            <a:off x="4030217" y="5877272"/>
            <a:ext cx="829815"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2" name="Straight Connector 31">
            <a:extLst>
              <a:ext uri="{FF2B5EF4-FFF2-40B4-BE49-F238E27FC236}">
                <a16:creationId xmlns:a16="http://schemas.microsoft.com/office/drawing/2014/main" id="{7C830F4C-42A5-2DB3-E9B1-3746C4AC8549}"/>
              </a:ext>
            </a:extLst>
          </p:cNvPr>
          <p:cNvCxnSpPr/>
          <p:nvPr/>
        </p:nvCxnSpPr>
        <p:spPr>
          <a:xfrm flipV="1">
            <a:off x="4860032" y="5373216"/>
            <a:ext cx="0" cy="504056"/>
          </a:xfrm>
          <a:prstGeom prst="line">
            <a:avLst/>
          </a:prstGeom>
        </p:spPr>
        <p:style>
          <a:lnRef idx="2">
            <a:schemeClr val="accent4"/>
          </a:lnRef>
          <a:fillRef idx="0">
            <a:schemeClr val="accent4"/>
          </a:fillRef>
          <a:effectRef idx="1">
            <a:schemeClr val="accent4"/>
          </a:effectRef>
          <a:fontRef idx="minor">
            <a:schemeClr val="tx1"/>
          </a:fontRef>
        </p:style>
      </p:cxnSp>
      <p:sp>
        <p:nvSpPr>
          <p:cNvPr id="33" name="Oval 32">
            <a:extLst>
              <a:ext uri="{FF2B5EF4-FFF2-40B4-BE49-F238E27FC236}">
                <a16:creationId xmlns:a16="http://schemas.microsoft.com/office/drawing/2014/main" id="{D10B55D1-8C66-BE01-718D-870FC3B60F1C}"/>
              </a:ext>
            </a:extLst>
          </p:cNvPr>
          <p:cNvSpPr/>
          <p:nvPr/>
        </p:nvSpPr>
        <p:spPr>
          <a:xfrm>
            <a:off x="4572000" y="4850925"/>
            <a:ext cx="576064" cy="499572"/>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TextBox 33">
            <a:extLst>
              <a:ext uri="{FF2B5EF4-FFF2-40B4-BE49-F238E27FC236}">
                <a16:creationId xmlns:a16="http://schemas.microsoft.com/office/drawing/2014/main" id="{238686CE-4B89-1839-6627-FB373D8A43DE}"/>
              </a:ext>
            </a:extLst>
          </p:cNvPr>
          <p:cNvSpPr txBox="1"/>
          <p:nvPr/>
        </p:nvSpPr>
        <p:spPr>
          <a:xfrm>
            <a:off x="4626010" y="4869878"/>
            <a:ext cx="252019" cy="461665"/>
          </a:xfrm>
          <a:prstGeom prst="rect">
            <a:avLst/>
          </a:prstGeom>
          <a:noFill/>
        </p:spPr>
        <p:txBody>
          <a:bodyPr wrap="square" rtlCol="0">
            <a:spAutoFit/>
          </a:bodyPr>
          <a:lstStyle/>
          <a:p>
            <a:r>
              <a:rPr lang="en-US" sz="2400" dirty="0"/>
              <a:t>A</a:t>
            </a:r>
          </a:p>
        </p:txBody>
      </p:sp>
      <p:cxnSp>
        <p:nvCxnSpPr>
          <p:cNvPr id="36" name="Straight Connector 35">
            <a:extLst>
              <a:ext uri="{FF2B5EF4-FFF2-40B4-BE49-F238E27FC236}">
                <a16:creationId xmlns:a16="http://schemas.microsoft.com/office/drawing/2014/main" id="{6A390931-DCFD-AA70-5E17-1D24428316F5}"/>
              </a:ext>
            </a:extLst>
          </p:cNvPr>
          <p:cNvCxnSpPr>
            <a:stCxn id="33" idx="0"/>
          </p:cNvCxnSpPr>
          <p:nvPr/>
        </p:nvCxnSpPr>
        <p:spPr>
          <a:xfrm flipV="1">
            <a:off x="4860032" y="4149080"/>
            <a:ext cx="0" cy="701845"/>
          </a:xfrm>
          <a:prstGeom prst="line">
            <a:avLst/>
          </a:prstGeom>
        </p:spPr>
        <p:style>
          <a:lnRef idx="2">
            <a:schemeClr val="accent4"/>
          </a:lnRef>
          <a:fillRef idx="0">
            <a:schemeClr val="accent4"/>
          </a:fillRef>
          <a:effectRef idx="1">
            <a:schemeClr val="accent4"/>
          </a:effectRef>
          <a:fontRef idx="minor">
            <a:schemeClr val="tx1"/>
          </a:fontRef>
        </p:style>
      </p:cxnSp>
      <p:cxnSp>
        <p:nvCxnSpPr>
          <p:cNvPr id="38" name="Straight Connector 37">
            <a:extLst>
              <a:ext uri="{FF2B5EF4-FFF2-40B4-BE49-F238E27FC236}">
                <a16:creationId xmlns:a16="http://schemas.microsoft.com/office/drawing/2014/main" id="{2D49CF9B-1A5A-0B8E-4286-CAEF727E087B}"/>
              </a:ext>
            </a:extLst>
          </p:cNvPr>
          <p:cNvCxnSpPr>
            <a:cxnSpLocks/>
          </p:cNvCxnSpPr>
          <p:nvPr/>
        </p:nvCxnSpPr>
        <p:spPr>
          <a:xfrm>
            <a:off x="3753188" y="4140338"/>
            <a:ext cx="1124841"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40" name="Straight Connector 39">
            <a:extLst>
              <a:ext uri="{FF2B5EF4-FFF2-40B4-BE49-F238E27FC236}">
                <a16:creationId xmlns:a16="http://schemas.microsoft.com/office/drawing/2014/main" id="{FF15D253-F9D7-F20D-ECAB-E03E6EA8BA5A}"/>
              </a:ext>
            </a:extLst>
          </p:cNvPr>
          <p:cNvCxnSpPr/>
          <p:nvPr/>
        </p:nvCxnSpPr>
        <p:spPr>
          <a:xfrm flipH="1" flipV="1">
            <a:off x="3644821" y="4140338"/>
            <a:ext cx="108367" cy="8742"/>
          </a:xfrm>
          <a:prstGeom prst="line">
            <a:avLst/>
          </a:prstGeom>
        </p:spPr>
        <p:style>
          <a:lnRef idx="2">
            <a:schemeClr val="accent4"/>
          </a:lnRef>
          <a:fillRef idx="0">
            <a:schemeClr val="accent4"/>
          </a:fillRef>
          <a:effectRef idx="1">
            <a:schemeClr val="accent4"/>
          </a:effectRef>
          <a:fontRef idx="minor">
            <a:schemeClr val="tx1"/>
          </a:fontRef>
        </p:style>
      </p:cxnSp>
      <p:pic>
        <p:nvPicPr>
          <p:cNvPr id="41" name="Picture 40">
            <a:hlinkClick r:id="rId5" action="ppaction://hlinksldjump"/>
            <a:extLst>
              <a:ext uri="{FF2B5EF4-FFF2-40B4-BE49-F238E27FC236}">
                <a16:creationId xmlns:a16="http://schemas.microsoft.com/office/drawing/2014/main" id="{849D7BC9-EAEF-341A-B1D3-8B2CA0F712ED}"/>
              </a:ext>
            </a:extLst>
          </p:cNvPr>
          <p:cNvPicPr>
            <a:picLocks noChangeAspect="1"/>
          </p:cNvPicPr>
          <p:nvPr/>
        </p:nvPicPr>
        <p:blipFill>
          <a:blip r:embed="rId6"/>
          <a:stretch>
            <a:fillRect/>
          </a:stretch>
        </p:blipFill>
        <p:spPr>
          <a:xfrm>
            <a:off x="7812360" y="5733257"/>
            <a:ext cx="888225" cy="891363"/>
          </a:xfrm>
          <a:prstGeom prst="rect">
            <a:avLst/>
          </a:prstGeom>
        </p:spPr>
      </p:pic>
    </p:spTree>
    <p:extLst>
      <p:ext uri="{BB962C8B-B14F-4D97-AF65-F5344CB8AC3E}">
        <p14:creationId xmlns:p14="http://schemas.microsoft.com/office/powerpoint/2010/main" val="389482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23587AD6-6E16-2CFE-0967-71264DC5EF0F}"/>
              </a:ext>
            </a:extLst>
          </p:cNvPr>
          <p:cNvSpPr>
            <a:spLocks noGrp="1" noChangeArrowheads="1"/>
          </p:cNvSpPr>
          <p:nvPr>
            <p:ph type="title"/>
          </p:nvPr>
        </p:nvSpPr>
        <p:spPr>
          <a:xfrm rot="10800000" flipV="1">
            <a:off x="570384" y="264185"/>
            <a:ext cx="8003232" cy="3960440"/>
          </a:xfrm>
        </p:spPr>
        <p:txBody>
          <a:bodyPr/>
          <a:lstStyle/>
          <a:p>
            <a:pPr eaLnBrk="1" hangingPunct="1"/>
            <a:r>
              <a:rPr lang="lt-LT" altLang="lt-LT" sz="3200" dirty="0"/>
              <a:t>Koks elektros srovės stipris teka grandine, jei per 50 min prateka 15000 elektronų? </a:t>
            </a:r>
            <a:endParaRPr lang="en-US" altLang="lt-LT" sz="3200" dirty="0"/>
          </a:p>
        </p:txBody>
      </p:sp>
      <p:pic>
        <p:nvPicPr>
          <p:cNvPr id="3" name="Picture 2">
            <a:hlinkClick r:id="rId2" action="ppaction://hlinksldjump"/>
            <a:extLst>
              <a:ext uri="{FF2B5EF4-FFF2-40B4-BE49-F238E27FC236}">
                <a16:creationId xmlns:a16="http://schemas.microsoft.com/office/drawing/2014/main" id="{97AD6B9B-9185-A181-1EC1-1AD8AF318AAF}"/>
              </a:ext>
            </a:extLst>
          </p:cNvPr>
          <p:cNvPicPr>
            <a:picLocks noChangeAspect="1"/>
          </p:cNvPicPr>
          <p:nvPr/>
        </p:nvPicPr>
        <p:blipFill>
          <a:blip r:embed="rId3"/>
          <a:stretch>
            <a:fillRect/>
          </a:stretch>
        </p:blipFill>
        <p:spPr>
          <a:xfrm>
            <a:off x="6084168" y="5440362"/>
            <a:ext cx="1049142" cy="1052848"/>
          </a:xfrm>
          <a:prstGeom prst="rect">
            <a:avLst/>
          </a:prstGeom>
        </p:spPr>
      </p:pic>
      <p:pic>
        <p:nvPicPr>
          <p:cNvPr id="4" name="Picture 3">
            <a:hlinkClick r:id="rId4" action="ppaction://hlinksldjump"/>
            <a:extLst>
              <a:ext uri="{FF2B5EF4-FFF2-40B4-BE49-F238E27FC236}">
                <a16:creationId xmlns:a16="http://schemas.microsoft.com/office/drawing/2014/main" id="{AE9FDB42-2F7E-7205-4C1F-CD0E19350090}"/>
              </a:ext>
            </a:extLst>
          </p:cNvPr>
          <p:cNvPicPr>
            <a:picLocks noChangeAspect="1"/>
          </p:cNvPicPr>
          <p:nvPr/>
        </p:nvPicPr>
        <p:blipFill>
          <a:blip r:embed="rId5"/>
          <a:stretch>
            <a:fillRect/>
          </a:stretch>
        </p:blipFill>
        <p:spPr>
          <a:xfrm>
            <a:off x="7133310" y="5672846"/>
            <a:ext cx="1902117" cy="804742"/>
          </a:xfrm>
          <a:prstGeom prst="rect">
            <a:avLst/>
          </a:prstGeom>
        </p:spPr>
      </p:pic>
      <p:sp>
        <p:nvSpPr>
          <p:cNvPr id="5" name="TextBox 4">
            <a:hlinkClick r:id="rId4" action="ppaction://hlinksldjump"/>
            <a:extLst>
              <a:ext uri="{FF2B5EF4-FFF2-40B4-BE49-F238E27FC236}">
                <a16:creationId xmlns:a16="http://schemas.microsoft.com/office/drawing/2014/main" id="{D7BE43F3-77B9-CAA3-886C-5C975710DBC6}"/>
              </a:ext>
            </a:extLst>
          </p:cNvPr>
          <p:cNvSpPr txBox="1"/>
          <p:nvPr/>
        </p:nvSpPr>
        <p:spPr>
          <a:xfrm>
            <a:off x="7364288" y="5752051"/>
            <a:ext cx="1440160" cy="646331"/>
          </a:xfrm>
          <a:prstGeom prst="rect">
            <a:avLst/>
          </a:prstGeom>
          <a:noFill/>
        </p:spPr>
        <p:txBody>
          <a:bodyPr wrap="square" rtlCol="0">
            <a:spAutoFit/>
          </a:bodyPr>
          <a:lstStyle/>
          <a:p>
            <a:r>
              <a:rPr lang="lt-LT" dirty="0"/>
              <a:t>Uždavinio sprendimas</a:t>
            </a:r>
            <a:endParaRPr lang="en-US" dirty="0"/>
          </a:p>
        </p:txBody>
      </p:sp>
      <p:pic>
        <p:nvPicPr>
          <p:cNvPr id="7" name="Picture 3">
            <a:extLst>
              <a:ext uri="{FF2B5EF4-FFF2-40B4-BE49-F238E27FC236}">
                <a16:creationId xmlns:a16="http://schemas.microsoft.com/office/drawing/2014/main" id="{98079F34-9130-5885-E047-6C23CD980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17" r="8617"/>
          <a:stretch/>
        </p:blipFill>
        <p:spPr bwMode="auto">
          <a:xfrm>
            <a:off x="1547664" y="4264227"/>
            <a:ext cx="2520280" cy="193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apvalintas stačiakampis 3">
            <a:extLst>
              <a:ext uri="{FF2B5EF4-FFF2-40B4-BE49-F238E27FC236}">
                <a16:creationId xmlns:a16="http://schemas.microsoft.com/office/drawing/2014/main" id="{F8CFFFFC-50D8-1C25-3989-FA687DBC10CC}"/>
              </a:ext>
            </a:extLst>
          </p:cNvPr>
          <p:cNvSpPr/>
          <p:nvPr/>
        </p:nvSpPr>
        <p:spPr>
          <a:xfrm>
            <a:off x="6615098" y="715807"/>
            <a:ext cx="2071702" cy="642942"/>
          </a:xfrm>
          <a:prstGeom prst="roundRect">
            <a:avLst/>
          </a:prstGeom>
          <a:solidFill>
            <a:srgbClr val="2D2D8A">
              <a:lumMod val="40000"/>
              <a:lumOff val="60000"/>
            </a:srgbClr>
          </a:solidFill>
          <a:ln w="25400" cap="flat" cmpd="sng" algn="ctr">
            <a:solidFill>
              <a:srgbClr val="BBE0E3">
                <a:shade val="50000"/>
              </a:srgbClr>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r>
              <a:rPr lang="lt-LT" kern="0" dirty="0">
                <a:ln>
                  <a:solidFill>
                    <a:srgbClr val="000000"/>
                  </a:solidFill>
                </a:ln>
                <a:solidFill>
                  <a:srgbClr val="FFFFFF"/>
                </a:solidFill>
                <a:latin typeface="Arial"/>
                <a:cs typeface="Arial"/>
              </a:rPr>
              <a:t>Paruoštukas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1115616" y="920054"/>
            <a:ext cx="9144000" cy="1143000"/>
          </a:xfrm>
        </p:spPr>
        <p:txBody>
          <a:bodyPr/>
          <a:lstStyle/>
          <a:p>
            <a:r>
              <a:rPr lang="lt-LT" sz="2400" kern="1200" dirty="0">
                <a:solidFill>
                  <a:schemeClr val="bg1"/>
                </a:solidFill>
                <a:latin typeface="Bell MT" panose="02020503060305020303" pitchFamily="18" charset="0"/>
              </a:rPr>
              <a:t>Raskite sąsiuvinio lapo slėgį į stalo paviršių, kai lapo plotas – 310</a:t>
            </a:r>
            <a:r>
              <a:rPr lang="en-US" sz="2400" kern="1200" dirty="0">
                <a:solidFill>
                  <a:schemeClr val="bg1"/>
                </a:solidFill>
                <a:latin typeface="Bell MT" panose="02020503060305020303" pitchFamily="18" charset="0"/>
              </a:rPr>
              <a:t> </a:t>
            </a:r>
            <a:r>
              <a:rPr lang="lt-LT" sz="2400" kern="1200" dirty="0">
                <a:solidFill>
                  <a:schemeClr val="bg1"/>
                </a:solidFill>
                <a:latin typeface="Bell MT" panose="02020503060305020303" pitchFamily="18" charset="0"/>
              </a:rPr>
              <a:t>·10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 m</a:t>
            </a:r>
            <a:r>
              <a:rPr lang="lt-LT" sz="2400" kern="1200" baseline="30000" dirty="0">
                <a:solidFill>
                  <a:schemeClr val="bg1"/>
                </a:solidFill>
                <a:latin typeface="Bell MT" panose="02020503060305020303" pitchFamily="18" charset="0"/>
              </a:rPr>
              <a:t>2</a:t>
            </a:r>
            <a:r>
              <a:rPr lang="lt-LT" sz="2400" kern="1200" dirty="0">
                <a:solidFill>
                  <a:schemeClr val="bg1"/>
                </a:solidFill>
                <a:latin typeface="Bell MT" panose="02020503060305020303" pitchFamily="18" charset="0"/>
              </a:rPr>
              <a:t>, masė – 3,1·10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kg.</a:t>
            </a:r>
          </a:p>
        </p:txBody>
      </p:sp>
      <p:sp>
        <p:nvSpPr>
          <p:cNvPr id="3" name="TextBox 2"/>
          <p:cNvSpPr txBox="1"/>
          <p:nvPr/>
        </p:nvSpPr>
        <p:spPr>
          <a:xfrm>
            <a:off x="755576" y="1049958"/>
            <a:ext cx="6408712" cy="29899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 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a:t>
            </a:r>
            <a:r>
              <a:rPr kumimoji="0" lang="en-US"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lt-LT"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a:t>
            </a:r>
            <a:r>
              <a:rPr kumimoji="0" lang="en-US"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50min=3000s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n=</a:t>
            </a:r>
            <a:r>
              <a:rPr kumimoji="0" lang="en-US" sz="3200" b="0" i="0" u="none" strike="noStrike" kern="1200" cap="none" spc="0" normalizeH="0" noProof="0" dirty="0">
                <a:ln>
                  <a:noFill/>
                </a:ln>
                <a:solidFill>
                  <a:srgbClr val="000000"/>
                </a:solidFill>
                <a:effectLst/>
                <a:uLnTx/>
                <a:uFillTx/>
                <a:latin typeface="Arial"/>
                <a:ea typeface="+mn-ea"/>
                <a:cs typeface="Arial" panose="020B0604020202020204" pitchFamily="34" charset="0"/>
              </a:rPr>
              <a:t> 15000</a:t>
            </a: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lt-LT"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p:cxnSp>
        <p:nvCxnSpPr>
          <p:cNvPr id="5" name="Tiesioji jungtis 4"/>
          <p:cNvCxnSpPr/>
          <p:nvPr/>
        </p:nvCxnSpPr>
        <p:spPr>
          <a:xfrm>
            <a:off x="1187624" y="1412776"/>
            <a:ext cx="0" cy="18722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Tiesioji jungtis 5"/>
          <p:cNvCxnSpPr/>
          <p:nvPr/>
        </p:nvCxnSpPr>
        <p:spPr>
          <a:xfrm>
            <a:off x="683568" y="1813466"/>
            <a:ext cx="259228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5508104" y="1604723"/>
                <a:ext cx="1656184" cy="916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den>
                    </m:f>
                  </m:oMath>
                </a14:m>
                <a:endParaRPr kumimoji="0" lang="lt-LT"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508104" y="1604723"/>
                <a:ext cx="1656184" cy="916661"/>
              </a:xfrm>
              <a:prstGeom prst="rect">
                <a:avLst/>
              </a:prstGeom>
              <a:blipFill>
                <a:blip r:embed="rId2"/>
                <a:stretch>
                  <a:fillRect l="-13284" t="-5298" b="-11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508104" y="2809243"/>
                <a:ext cx="3888432" cy="915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rPr>
                  <a:t>I</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𝑛</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𝑒</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𝑡</m:t>
                        </m:r>
                      </m:den>
                    </m:f>
                  </m:oMath>
                </a14:m>
                <a:endPar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508104" y="2809243"/>
                <a:ext cx="3888432" cy="915956"/>
              </a:xfrm>
              <a:prstGeom prst="rect">
                <a:avLst/>
              </a:prstGeom>
              <a:blipFill>
                <a:blip r:embed="rId3"/>
                <a:stretch>
                  <a:fillRect l="-5651" t="-533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779912" y="5223267"/>
                <a:ext cx="38884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srgbClr val="000000"/>
                    </a:solidFill>
                    <a:effectLst/>
                    <a:uLnTx/>
                    <a:uFillTx/>
                    <a:latin typeface="Arial"/>
                  </a:rPr>
                  <a:t>Ats.: </a:t>
                </a:r>
                <a14:m>
                  <m:oMath xmlns:m="http://schemas.openxmlformats.org/officeDocument/2006/math">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rPr>
                      <m:t>8</m:t>
                    </m:r>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sSup>
                      <m:sSupPr>
                        <m:ctrlP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sSupPr>
                      <m:e>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10</m:t>
                        </m:r>
                      </m:e>
                      <m:sup>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−19</m:t>
                        </m:r>
                      </m:sup>
                    </m:sSup>
                  </m:oMath>
                </a14:m>
                <a:r>
                  <a:rPr kumimoji="0" lang="en-US" sz="3200" b="0" i="0" u="none" strike="noStrike" kern="1200" cap="none" spc="0" normalizeH="0" baseline="0" noProof="0" dirty="0">
                    <a:ln>
                      <a:noFill/>
                    </a:ln>
                    <a:solidFill>
                      <a:srgbClr val="000000"/>
                    </a:solidFill>
                    <a:effectLst/>
                    <a:uLnTx/>
                    <a:uFillTx/>
                    <a:latin typeface="Arial"/>
                  </a:rPr>
                  <a:t>A</a:t>
                </a:r>
                <a:endParaRPr kumimoji="0" lang="lt-LT" sz="3200" b="0" i="0" u="none" strike="noStrike" kern="1200" cap="none" spc="0" normalizeH="0" baseline="0" noProof="0" dirty="0">
                  <a:ln>
                    <a:noFill/>
                  </a:ln>
                  <a:solidFill>
                    <a:srgbClr val="000000"/>
                  </a:solidFill>
                  <a:effectLst/>
                  <a:uLnTx/>
                  <a:uFillTx/>
                  <a:latin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79912" y="5223267"/>
                <a:ext cx="3888432" cy="584775"/>
              </a:xfrm>
              <a:prstGeom prst="rect">
                <a:avLst/>
              </a:prstGeom>
              <a:blipFill>
                <a:blip r:embed="rId9"/>
                <a:stretch>
                  <a:fillRect l="-3918"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59C6A9D-D870-6B5D-83BE-24FD8AD3CFD9}"/>
                  </a:ext>
                </a:extLst>
              </p:cNvPr>
              <p:cNvSpPr txBox="1"/>
              <p:nvPr/>
            </p:nvSpPr>
            <p:spPr>
              <a:xfrm>
                <a:off x="2424186" y="3951337"/>
                <a:ext cx="5991370" cy="1053365"/>
              </a:xfrm>
              <a:prstGeom prst="rect">
                <a:avLst/>
              </a:prstGeom>
              <a:noFill/>
            </p:spPr>
            <p:txBody>
              <a:bodyPr wrap="square" rtlCol="0">
                <a:spAutoFit/>
              </a:bodyPr>
              <a:lstStyle/>
              <a:p>
                <a:r>
                  <a:rPr lang="en-US" sz="3600" dirty="0"/>
                  <a:t>I</a:t>
                </a:r>
                <a:r>
                  <a:rPr lang="en-US" sz="4000" dirty="0"/>
                  <a:t>=</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15000</m:t>
                        </m:r>
                        <m:r>
                          <a:rPr lang="en-US" sz="4000" b="0" i="1" smtClean="0">
                            <a:latin typeface="Cambria Math" panose="02040503050406030204" pitchFamily="18" charset="0"/>
                            <a:ea typeface="Cambria Math" panose="02040503050406030204" pitchFamily="18" charset="0"/>
                          </a:rPr>
                          <m:t>∙1,6∙</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10</m:t>
                            </m:r>
                          </m:e>
                          <m:sup>
                            <m:r>
                              <a:rPr lang="en-US" sz="4000" b="0" i="1" smtClean="0">
                                <a:latin typeface="Cambria Math" panose="02040503050406030204" pitchFamily="18" charset="0"/>
                                <a:ea typeface="Cambria Math" panose="02040503050406030204" pitchFamily="18" charset="0"/>
                              </a:rPr>
                              <m:t>−19</m:t>
                            </m:r>
                          </m:sup>
                        </m:sSup>
                      </m:num>
                      <m:den>
                        <m:r>
                          <a:rPr lang="en-US" sz="4000" b="0" i="1" smtClean="0">
                            <a:latin typeface="Cambria Math" panose="02040503050406030204" pitchFamily="18" charset="0"/>
                          </a:rPr>
                          <m:t>3000</m:t>
                        </m:r>
                      </m:den>
                    </m:f>
                  </m:oMath>
                </a14:m>
                <a:r>
                  <a:rPr lang="en-US" sz="4000" dirty="0"/>
                  <a:t>=</a:t>
                </a:r>
                <a14:m>
                  <m:oMath xmlns:m="http://schemas.openxmlformats.org/officeDocument/2006/math">
                    <m:r>
                      <a:rPr lang="en-US" sz="4000" b="0" i="1" dirty="0" smtClean="0">
                        <a:latin typeface="Cambria Math" panose="02040503050406030204" pitchFamily="18" charset="0"/>
                      </a:rPr>
                      <m:t>8</m:t>
                    </m:r>
                    <m:r>
                      <a:rPr lang="en-US" sz="4000" b="0" i="1" dirty="0" smtClean="0">
                        <a:latin typeface="Cambria Math" panose="02040503050406030204" pitchFamily="18" charset="0"/>
                        <a:ea typeface="Cambria Math" panose="02040503050406030204" pitchFamily="18" charset="0"/>
                      </a:rPr>
                      <m:t>∙</m:t>
                    </m:r>
                    <m:sSup>
                      <m:sSupPr>
                        <m:ctrlPr>
                          <a:rPr lang="en-US" sz="4000" b="0" i="1" dirty="0" smtClean="0">
                            <a:latin typeface="Cambria Math" panose="02040503050406030204" pitchFamily="18" charset="0"/>
                            <a:ea typeface="Cambria Math" panose="02040503050406030204" pitchFamily="18" charset="0"/>
                          </a:rPr>
                        </m:ctrlPr>
                      </m:sSupPr>
                      <m:e>
                        <m:r>
                          <a:rPr lang="en-US" sz="4000" b="0" i="1" dirty="0" smtClean="0">
                            <a:latin typeface="Cambria Math" panose="02040503050406030204" pitchFamily="18" charset="0"/>
                            <a:ea typeface="Cambria Math" panose="02040503050406030204" pitchFamily="18" charset="0"/>
                          </a:rPr>
                          <m:t>10</m:t>
                        </m:r>
                      </m:e>
                      <m:sup>
                        <m:r>
                          <a:rPr lang="en-US" sz="4000" b="0" i="1" dirty="0" smtClean="0">
                            <a:latin typeface="Cambria Math" panose="02040503050406030204" pitchFamily="18" charset="0"/>
                            <a:ea typeface="Cambria Math" panose="02040503050406030204" pitchFamily="18" charset="0"/>
                          </a:rPr>
                          <m:t>−19</m:t>
                        </m:r>
                      </m:sup>
                    </m:sSup>
                  </m:oMath>
                </a14:m>
                <a:r>
                  <a:rPr lang="en-US" sz="4000" dirty="0"/>
                  <a:t>A</a:t>
                </a:r>
                <a:endParaRPr lang="en-US" sz="3600" dirty="0"/>
              </a:p>
            </p:txBody>
          </p:sp>
        </mc:Choice>
        <mc:Fallback xmlns="">
          <p:sp>
            <p:nvSpPr>
              <p:cNvPr id="4" name="TextBox 3">
                <a:extLst>
                  <a:ext uri="{FF2B5EF4-FFF2-40B4-BE49-F238E27FC236}">
                    <a16:creationId xmlns:a16="http://schemas.microsoft.com/office/drawing/2014/main" id="{659C6A9D-D870-6B5D-83BE-24FD8AD3CFD9}"/>
                  </a:ext>
                </a:extLst>
              </p:cNvPr>
              <p:cNvSpPr txBox="1">
                <a:spLocks noRot="1" noChangeAspect="1" noMove="1" noResize="1" noEditPoints="1" noAdjustHandles="1" noChangeArrowheads="1" noChangeShapeType="1" noTextEdit="1"/>
              </p:cNvSpPr>
              <p:nvPr/>
            </p:nvSpPr>
            <p:spPr>
              <a:xfrm>
                <a:off x="2424186" y="3951337"/>
                <a:ext cx="5991370" cy="1053365"/>
              </a:xfrm>
              <a:prstGeom prst="rect">
                <a:avLst/>
              </a:prstGeom>
              <a:blipFill>
                <a:blip r:embed="rId10"/>
                <a:stretch>
                  <a:fillRect l="-3154" r="-3154" b="-10405"/>
                </a:stretch>
              </a:blipFill>
            </p:spPr>
            <p:txBody>
              <a:bodyPr/>
              <a:lstStyle/>
              <a:p>
                <a:r>
                  <a:rPr lang="en-US">
                    <a:noFill/>
                  </a:rPr>
                  <a:t> </a:t>
                </a:r>
              </a:p>
            </p:txBody>
          </p:sp>
        </mc:Fallback>
      </mc:AlternateContent>
      <p:pic>
        <p:nvPicPr>
          <p:cNvPr id="7" name="Picture 6">
            <a:hlinkClick r:id="rId11" action="ppaction://hlinksldjump"/>
            <a:extLst>
              <a:ext uri="{FF2B5EF4-FFF2-40B4-BE49-F238E27FC236}">
                <a16:creationId xmlns:a16="http://schemas.microsoft.com/office/drawing/2014/main" id="{EFBBDB5B-7BF9-F6F5-7305-C381CF0394C1}"/>
              </a:ext>
            </a:extLst>
          </p:cNvPr>
          <p:cNvPicPr>
            <a:picLocks noChangeAspect="1"/>
          </p:cNvPicPr>
          <p:nvPr/>
        </p:nvPicPr>
        <p:blipFill>
          <a:blip r:embed="rId12"/>
          <a:stretch>
            <a:fillRect/>
          </a:stretch>
        </p:blipFill>
        <p:spPr>
          <a:xfrm>
            <a:off x="7812360" y="5661248"/>
            <a:ext cx="992106" cy="995611"/>
          </a:xfrm>
          <a:prstGeom prst="rect">
            <a:avLst/>
          </a:prstGeom>
        </p:spPr>
      </p:pic>
    </p:spTree>
    <p:extLst>
      <p:ext uri="{BB962C8B-B14F-4D97-AF65-F5344CB8AC3E}">
        <p14:creationId xmlns:p14="http://schemas.microsoft.com/office/powerpoint/2010/main" val="72425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CBB514-925B-6C71-215E-355D66C727FE}"/>
              </a:ext>
            </a:extLst>
          </p:cNvPr>
          <p:cNvSpPr txBox="1"/>
          <p:nvPr/>
        </p:nvSpPr>
        <p:spPr>
          <a:xfrm>
            <a:off x="1043608" y="1801619"/>
            <a:ext cx="7200800" cy="1569660"/>
          </a:xfrm>
          <a:prstGeom prst="rect">
            <a:avLst/>
          </a:prstGeom>
          <a:noFill/>
        </p:spPr>
        <p:txBody>
          <a:bodyPr wrap="square" rtlCol="0">
            <a:spAutoFit/>
          </a:bodyPr>
          <a:lstStyle/>
          <a:p>
            <a:r>
              <a:rPr lang="en-US" sz="3200" dirty="0"/>
              <a:t>Ant </a:t>
            </a:r>
            <a:r>
              <a:rPr lang="lt-LT" sz="3200" dirty="0"/>
              <a:t>lemputės užrašyta 0,28 A. Kiek elektronų pratekėjo per 2s degant lemputei?</a:t>
            </a:r>
            <a:endParaRPr lang="en-US" sz="3200" dirty="0"/>
          </a:p>
        </p:txBody>
      </p:sp>
      <p:pic>
        <p:nvPicPr>
          <p:cNvPr id="5" name="Picture 4">
            <a:hlinkClick r:id="rId2" action="ppaction://hlinksldjump"/>
            <a:extLst>
              <a:ext uri="{FF2B5EF4-FFF2-40B4-BE49-F238E27FC236}">
                <a16:creationId xmlns:a16="http://schemas.microsoft.com/office/drawing/2014/main" id="{F8BC891C-E765-6E35-0D05-645A25177188}"/>
              </a:ext>
            </a:extLst>
          </p:cNvPr>
          <p:cNvPicPr>
            <a:picLocks noChangeAspect="1"/>
          </p:cNvPicPr>
          <p:nvPr/>
        </p:nvPicPr>
        <p:blipFill>
          <a:blip r:embed="rId3"/>
          <a:stretch>
            <a:fillRect/>
          </a:stretch>
        </p:blipFill>
        <p:spPr>
          <a:xfrm>
            <a:off x="5947794" y="5471845"/>
            <a:ext cx="1007773" cy="1011334"/>
          </a:xfrm>
          <a:prstGeom prst="rect">
            <a:avLst/>
          </a:prstGeom>
        </p:spPr>
      </p:pic>
      <p:pic>
        <p:nvPicPr>
          <p:cNvPr id="6" name="Picture 5">
            <a:hlinkClick r:id="rId4" action="ppaction://hlinksldjump"/>
            <a:extLst>
              <a:ext uri="{FF2B5EF4-FFF2-40B4-BE49-F238E27FC236}">
                <a16:creationId xmlns:a16="http://schemas.microsoft.com/office/drawing/2014/main" id="{75CECDD6-6D72-C950-32E7-4BC4F496CB3E}"/>
              </a:ext>
            </a:extLst>
          </p:cNvPr>
          <p:cNvPicPr>
            <a:picLocks noChangeAspect="1"/>
          </p:cNvPicPr>
          <p:nvPr/>
        </p:nvPicPr>
        <p:blipFill>
          <a:blip r:embed="rId5"/>
          <a:stretch>
            <a:fillRect/>
          </a:stretch>
        </p:blipFill>
        <p:spPr>
          <a:xfrm>
            <a:off x="6948264" y="5575142"/>
            <a:ext cx="1902117" cy="804742"/>
          </a:xfrm>
          <a:prstGeom prst="rect">
            <a:avLst/>
          </a:prstGeom>
        </p:spPr>
      </p:pic>
      <p:sp>
        <p:nvSpPr>
          <p:cNvPr id="7" name="TextBox 6">
            <a:hlinkClick r:id="rId4" action="ppaction://hlinksldjump"/>
            <a:extLst>
              <a:ext uri="{FF2B5EF4-FFF2-40B4-BE49-F238E27FC236}">
                <a16:creationId xmlns:a16="http://schemas.microsoft.com/office/drawing/2014/main" id="{5593F275-0366-1AEB-89D8-FA97AA72B7D4}"/>
              </a:ext>
            </a:extLst>
          </p:cNvPr>
          <p:cNvSpPr txBox="1"/>
          <p:nvPr/>
        </p:nvSpPr>
        <p:spPr>
          <a:xfrm>
            <a:off x="7250765" y="5654347"/>
            <a:ext cx="1440160" cy="646331"/>
          </a:xfrm>
          <a:prstGeom prst="rect">
            <a:avLst/>
          </a:prstGeom>
          <a:noFill/>
        </p:spPr>
        <p:txBody>
          <a:bodyPr wrap="square" rtlCol="0">
            <a:spAutoFit/>
          </a:bodyPr>
          <a:lstStyle/>
          <a:p>
            <a:r>
              <a:rPr lang="lt-LT" dirty="0"/>
              <a:t>Uždavinio sprendimas</a:t>
            </a:r>
            <a:endParaRPr lang="en-US" dirty="0"/>
          </a:p>
        </p:txBody>
      </p:sp>
      <p:pic>
        <p:nvPicPr>
          <p:cNvPr id="10" name="Picture 3">
            <a:extLst>
              <a:ext uri="{FF2B5EF4-FFF2-40B4-BE49-F238E27FC236}">
                <a16:creationId xmlns:a16="http://schemas.microsoft.com/office/drawing/2014/main" id="{E3A25501-9B3F-FFA3-0A70-68C9BB268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17" r="8617"/>
          <a:stretch/>
        </p:blipFill>
        <p:spPr bwMode="auto">
          <a:xfrm>
            <a:off x="2003286" y="3674110"/>
            <a:ext cx="2385841" cy="183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apvalintas stačiakampis 3">
            <a:extLst>
              <a:ext uri="{FF2B5EF4-FFF2-40B4-BE49-F238E27FC236}">
                <a16:creationId xmlns:a16="http://schemas.microsoft.com/office/drawing/2014/main" id="{FD004044-4FFE-454D-B741-ADDD0CEA33AC}"/>
              </a:ext>
            </a:extLst>
          </p:cNvPr>
          <p:cNvSpPr/>
          <p:nvPr/>
        </p:nvSpPr>
        <p:spPr>
          <a:xfrm>
            <a:off x="6615098" y="715807"/>
            <a:ext cx="2071702" cy="642942"/>
          </a:xfrm>
          <a:prstGeom prst="roundRect">
            <a:avLst/>
          </a:prstGeom>
          <a:solidFill>
            <a:srgbClr val="2D2D8A">
              <a:lumMod val="40000"/>
              <a:lumOff val="60000"/>
            </a:srgbClr>
          </a:solidFill>
          <a:ln w="25400" cap="flat" cmpd="sng" algn="ctr">
            <a:solidFill>
              <a:srgbClr val="BBE0E3">
                <a:shade val="50000"/>
              </a:srgbClr>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r>
              <a:rPr lang="lt-LT" kern="0" dirty="0">
                <a:ln>
                  <a:solidFill>
                    <a:srgbClr val="000000"/>
                  </a:solidFill>
                </a:ln>
                <a:solidFill>
                  <a:srgbClr val="FFFFFF"/>
                </a:solidFill>
                <a:latin typeface="Arial"/>
                <a:cs typeface="Arial"/>
              </a:rPr>
              <a:t>Paruoštukas</a:t>
            </a:r>
          </a:p>
        </p:txBody>
      </p:sp>
    </p:spTree>
    <p:extLst>
      <p:ext uri="{BB962C8B-B14F-4D97-AF65-F5344CB8AC3E}">
        <p14:creationId xmlns:p14="http://schemas.microsoft.com/office/powerpoint/2010/main" val="24295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1463" y="188640"/>
            <a:ext cx="9144000" cy="1143000"/>
          </a:xfrm>
        </p:spPr>
        <p:txBody>
          <a:bodyPr/>
          <a:lstStyle/>
          <a:p>
            <a:r>
              <a:rPr lang="lt-LT" sz="2400" kern="1200" dirty="0">
                <a:solidFill>
                  <a:schemeClr val="bg1"/>
                </a:solidFill>
                <a:latin typeface="Bell MT" panose="02020503060305020303" pitchFamily="18" charset="0"/>
              </a:rPr>
              <a:t>Raskite sąsiuvinio lapo slėgį į stalo paviršių, kai lapo plotas – 310</a:t>
            </a:r>
            <a:r>
              <a:rPr lang="en-US" sz="2400" kern="1200" dirty="0">
                <a:solidFill>
                  <a:schemeClr val="bg1"/>
                </a:solidFill>
                <a:latin typeface="Bell MT" panose="02020503060305020303" pitchFamily="18" charset="0"/>
              </a:rPr>
              <a:t> </a:t>
            </a:r>
            <a:r>
              <a:rPr lang="lt-LT" sz="2400" kern="1200" dirty="0">
                <a:solidFill>
                  <a:schemeClr val="bg1"/>
                </a:solidFill>
                <a:latin typeface="Bell MT" panose="02020503060305020303" pitchFamily="18" charset="0"/>
              </a:rPr>
              <a:t>·10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 m</a:t>
            </a:r>
            <a:r>
              <a:rPr lang="lt-LT" sz="2400" kern="1200" baseline="30000" dirty="0">
                <a:solidFill>
                  <a:schemeClr val="bg1"/>
                </a:solidFill>
                <a:latin typeface="Bell MT" panose="02020503060305020303" pitchFamily="18" charset="0"/>
              </a:rPr>
              <a:t>2</a:t>
            </a:r>
            <a:r>
              <a:rPr lang="lt-LT" sz="2400" kern="1200" dirty="0">
                <a:solidFill>
                  <a:schemeClr val="bg1"/>
                </a:solidFill>
                <a:latin typeface="Bell MT" panose="02020503060305020303" pitchFamily="18" charset="0"/>
              </a:rPr>
              <a:t>, masė – 3,1·10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kg.</a:t>
            </a:r>
          </a:p>
        </p:txBody>
      </p:sp>
      <p:sp>
        <p:nvSpPr>
          <p:cNvPr id="3" name="TextBox 2"/>
          <p:cNvSpPr txBox="1"/>
          <p:nvPr/>
        </p:nvSpPr>
        <p:spPr>
          <a:xfrm>
            <a:off x="755576" y="1049958"/>
            <a:ext cx="6408712" cy="26206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 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200" dirty="0">
                <a:solidFill>
                  <a:srgbClr val="000000"/>
                </a:solidFill>
                <a:latin typeface="Arial"/>
              </a:rPr>
              <a:t>n</a:t>
            </a:r>
            <a:r>
              <a:rPr kumimoji="0" lang="en-US"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lang="en-US" sz="2800" dirty="0">
                <a:solidFill>
                  <a:srgbClr val="000000"/>
                </a:solidFill>
                <a:latin typeface="Arial"/>
              </a:rPr>
              <a:t>I</a:t>
            </a:r>
            <a:r>
              <a:rPr kumimoji="0" lang="en-US"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0,28A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t= 2s</a:t>
            </a:r>
            <a:endPar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p:cxnSp>
        <p:nvCxnSpPr>
          <p:cNvPr id="5" name="Tiesioji jungtis 4"/>
          <p:cNvCxnSpPr/>
          <p:nvPr/>
        </p:nvCxnSpPr>
        <p:spPr>
          <a:xfrm>
            <a:off x="1187624" y="1412776"/>
            <a:ext cx="0" cy="18722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Tiesioji jungtis 5"/>
          <p:cNvCxnSpPr/>
          <p:nvPr/>
        </p:nvCxnSpPr>
        <p:spPr>
          <a:xfrm>
            <a:off x="683568" y="1773007"/>
            <a:ext cx="259228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3924357" y="1185043"/>
                <a:ext cx="2339710" cy="18085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den>
                    </m:f>
                  </m:oMath>
                </a14:m>
                <a:endParaRPr kumimoji="0" lang="lt-LT" sz="4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lvl="0" eaLnBrk="1" fontAlgn="auto" hangingPunct="1">
                  <a:spcBef>
                    <a:spcPts val="0"/>
                  </a:spcBef>
                  <a:spcAft>
                    <a:spcPts val="0"/>
                  </a:spcAft>
                  <a:defRPr/>
                </a:pP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lang="en-US" sz="4000" dirty="0"/>
                  <a:t> </a:t>
                </a:r>
                <a14:m>
                  <m:oMath xmlns:m="http://schemas.openxmlformats.org/officeDocument/2006/math">
                    <m:r>
                      <a:rPr lang="en-US" sz="4000" i="1">
                        <a:latin typeface="Cambria Math" panose="02040503050406030204" pitchFamily="18" charset="0"/>
                      </a:rPr>
                      <m:t>𝑛</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𝑒</m:t>
                    </m:r>
                  </m:oMath>
                </a14:m>
                <a:endParaRPr kumimoji="0" lang="lt-LT" sz="4000" b="0" i="0" u="none" strike="noStrike" kern="1200" cap="none" spc="0" normalizeH="0" baseline="0" noProof="0" dirty="0">
                  <a:ln>
                    <a:noFill/>
                  </a:ln>
                  <a:solidFill>
                    <a:srgbClr val="000000"/>
                  </a:solidFill>
                  <a:effectLst/>
                  <a:uLnTx/>
                  <a:uFillTx/>
                  <a:latin typeface="Arial"/>
                  <a:ea typeface="+mn-ea"/>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924357" y="1185043"/>
                <a:ext cx="2339710" cy="1808508"/>
              </a:xfrm>
              <a:prstGeom prst="rect">
                <a:avLst/>
              </a:prstGeom>
              <a:blipFill>
                <a:blip r:embed="rId2"/>
                <a:stretch>
                  <a:fillRect l="-9375" t="-26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851920" y="3905789"/>
                <a:ext cx="7200800" cy="9664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rPr>
                  <a:t>n</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𝐼</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𝑡</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𝑒</m:t>
                        </m:r>
                      </m:den>
                    </m:f>
                  </m:oMath>
                </a14:m>
                <a:endPar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851920" y="3905789"/>
                <a:ext cx="7200800" cy="966483"/>
              </a:xfrm>
              <a:prstGeom prst="rect">
                <a:avLst/>
              </a:prstGeom>
              <a:blipFill>
                <a:blip r:embed="rId3"/>
                <a:stretch>
                  <a:fillRect l="-3048" b="-12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211960" y="5569114"/>
                <a:ext cx="3528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srgbClr val="000000"/>
                    </a:solidFill>
                    <a:effectLst/>
                    <a:uLnTx/>
                    <a:uFillTx/>
                    <a:latin typeface="Arial"/>
                  </a:rPr>
                  <a:t>Ats.:</a:t>
                </a:r>
                <a:r>
                  <a:rPr kumimoji="0" lang="en-US" sz="3600" b="0" i="0" u="none" strike="noStrike" kern="1200" cap="none" spc="0" normalizeH="0" baseline="0" noProof="0" dirty="0">
                    <a:ln>
                      <a:noFill/>
                    </a:ln>
                    <a:solidFill>
                      <a:srgbClr val="000000"/>
                    </a:solidFill>
                    <a:effectLst/>
                    <a:uLnTx/>
                    <a:uFillTx/>
                    <a:latin typeface="Arial"/>
                  </a:rPr>
                  <a:t>3,5</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10</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18</m:t>
                        </m:r>
                      </m:sup>
                    </m:sSup>
                  </m:oMath>
                </a14:m>
                <a:endParaRPr kumimoji="0" lang="lt-LT" sz="3600" b="0" i="0" u="none" strike="noStrike" kern="1200" cap="none" spc="0" normalizeH="0" baseline="0" noProof="0" dirty="0">
                  <a:ln>
                    <a:noFill/>
                  </a:ln>
                  <a:solidFill>
                    <a:srgbClr val="000000"/>
                  </a:solidFill>
                  <a:effectLst/>
                  <a:uLnTx/>
                  <a:uFillTx/>
                  <a:latin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211960" y="5569114"/>
                <a:ext cx="3528392" cy="646331"/>
              </a:xfrm>
              <a:prstGeom prst="rect">
                <a:avLst/>
              </a:prstGeom>
              <a:blipFill>
                <a:blip r:embed="rId8"/>
                <a:stretch>
                  <a:fillRect l="-5354"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0AB359F-9DFB-90F6-0C29-0082E5D9B256}"/>
                  </a:ext>
                </a:extLst>
              </p:cNvPr>
              <p:cNvSpPr txBox="1"/>
              <p:nvPr/>
            </p:nvSpPr>
            <p:spPr>
              <a:xfrm>
                <a:off x="3640404" y="3097197"/>
                <a:ext cx="3024335"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𝑛</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𝑒</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𝐼</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𝑡</m:t>
                      </m:r>
                    </m:oMath>
                  </m:oMathPara>
                </a14:m>
                <a:endParaRPr lang="en-US" sz="4000" dirty="0"/>
              </a:p>
            </p:txBody>
          </p:sp>
        </mc:Choice>
        <mc:Fallback xmlns="">
          <p:sp>
            <p:nvSpPr>
              <p:cNvPr id="4" name="TextBox 3">
                <a:extLst>
                  <a:ext uri="{FF2B5EF4-FFF2-40B4-BE49-F238E27FC236}">
                    <a16:creationId xmlns:a16="http://schemas.microsoft.com/office/drawing/2014/main" id="{30AB359F-9DFB-90F6-0C29-0082E5D9B256}"/>
                  </a:ext>
                </a:extLst>
              </p:cNvPr>
              <p:cNvSpPr txBox="1">
                <a:spLocks noRot="1" noChangeAspect="1" noMove="1" noResize="1" noEditPoints="1" noAdjustHandles="1" noChangeArrowheads="1" noChangeShapeType="1" noTextEdit="1"/>
              </p:cNvSpPr>
              <p:nvPr/>
            </p:nvSpPr>
            <p:spPr>
              <a:xfrm>
                <a:off x="3640404" y="3097197"/>
                <a:ext cx="3024335"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C73B5F-4716-B99B-34C3-9D76ADB12F60}"/>
                  </a:ext>
                </a:extLst>
              </p:cNvPr>
              <p:cNvSpPr txBox="1"/>
              <p:nvPr/>
            </p:nvSpPr>
            <p:spPr>
              <a:xfrm>
                <a:off x="467544" y="4759108"/>
                <a:ext cx="7272808" cy="829138"/>
              </a:xfrm>
              <a:prstGeom prst="rect">
                <a:avLst/>
              </a:prstGeom>
              <a:noFill/>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0,28</m:t>
                        </m:r>
                        <m:r>
                          <a:rPr lang="en-US" sz="3200" b="0" i="1" smtClean="0">
                            <a:latin typeface="Cambria Math" panose="02040503050406030204" pitchFamily="18" charset="0"/>
                            <a:ea typeface="Cambria Math" panose="02040503050406030204" pitchFamily="18" charset="0"/>
                          </a:rPr>
                          <m:t>∙2</m:t>
                        </m:r>
                      </m:num>
                      <m:den>
                        <m:r>
                          <a:rPr lang="en-US" sz="3200" b="0" i="1" smtClean="0">
                            <a:latin typeface="Cambria Math" panose="02040503050406030204" pitchFamily="18" charset="0"/>
                          </a:rPr>
                          <m:t>1,6</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10</m:t>
                            </m:r>
                          </m:e>
                          <m:sup>
                            <m:r>
                              <a:rPr lang="en-US" sz="3200" b="0" i="1" smtClean="0">
                                <a:latin typeface="Cambria Math" panose="02040503050406030204" pitchFamily="18" charset="0"/>
                                <a:ea typeface="Cambria Math" panose="02040503050406030204" pitchFamily="18" charset="0"/>
                              </a:rPr>
                              <m:t>−19</m:t>
                            </m:r>
                          </m:sup>
                        </m:sSup>
                      </m:den>
                    </m:f>
                  </m:oMath>
                </a14:m>
                <a:r>
                  <a:rPr lang="en-US" sz="3200" dirty="0"/>
                  <a:t>=</a:t>
                </a:r>
                <a14:m>
                  <m:oMath xmlns:m="http://schemas.openxmlformats.org/officeDocument/2006/math">
                    <m:r>
                      <a:rPr lang="en-US" sz="3200" b="0" i="1" smtClean="0">
                        <a:latin typeface="Cambria Math" panose="02040503050406030204" pitchFamily="18" charset="0"/>
                      </a:rPr>
                      <m:t>0,35</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10</m:t>
                        </m:r>
                      </m:e>
                      <m:sup>
                        <m:r>
                          <a:rPr lang="en-US" sz="3200" b="0" i="1" smtClean="0">
                            <a:latin typeface="Cambria Math" panose="02040503050406030204" pitchFamily="18" charset="0"/>
                            <a:ea typeface="Cambria Math" panose="02040503050406030204" pitchFamily="18" charset="0"/>
                          </a:rPr>
                          <m:t>19</m:t>
                        </m:r>
                      </m:sup>
                    </m:sSup>
                    <m:r>
                      <a:rPr lang="en-US" sz="3200" b="0" i="1" smtClean="0">
                        <a:latin typeface="Cambria Math" panose="02040503050406030204" pitchFamily="18" charset="0"/>
                        <a:ea typeface="Cambria Math" panose="02040503050406030204" pitchFamily="18" charset="0"/>
                      </a:rPr>
                      <m:t>=3,5∙</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10</m:t>
                        </m:r>
                      </m:e>
                      <m:sup>
                        <m:r>
                          <a:rPr lang="en-US" sz="3200" b="0" i="1" smtClean="0">
                            <a:latin typeface="Cambria Math" panose="02040503050406030204" pitchFamily="18" charset="0"/>
                            <a:ea typeface="Cambria Math" panose="02040503050406030204" pitchFamily="18" charset="0"/>
                          </a:rPr>
                          <m:t>18</m:t>
                        </m:r>
                      </m:sup>
                    </m:sSup>
                  </m:oMath>
                </a14:m>
                <a:endParaRPr lang="en-US" sz="3200" dirty="0"/>
              </a:p>
            </p:txBody>
          </p:sp>
        </mc:Choice>
        <mc:Fallback xmlns="">
          <p:sp>
            <p:nvSpPr>
              <p:cNvPr id="7" name="TextBox 6">
                <a:extLst>
                  <a:ext uri="{FF2B5EF4-FFF2-40B4-BE49-F238E27FC236}">
                    <a16:creationId xmlns:a16="http://schemas.microsoft.com/office/drawing/2014/main" id="{2AC73B5F-4716-B99B-34C3-9D76ADB12F60}"/>
                  </a:ext>
                </a:extLst>
              </p:cNvPr>
              <p:cNvSpPr txBox="1">
                <a:spLocks noRot="1" noChangeAspect="1" noMove="1" noResize="1" noEditPoints="1" noAdjustHandles="1" noChangeArrowheads="1" noChangeShapeType="1" noTextEdit="1"/>
              </p:cNvSpPr>
              <p:nvPr/>
            </p:nvSpPr>
            <p:spPr>
              <a:xfrm>
                <a:off x="467544" y="4759108"/>
                <a:ext cx="7272808" cy="829138"/>
              </a:xfrm>
              <a:prstGeom prst="rect">
                <a:avLst/>
              </a:prstGeom>
              <a:blipFill>
                <a:blip r:embed="rId10"/>
                <a:stretch>
                  <a:fillRect b="-5147"/>
                </a:stretch>
              </a:blipFill>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30BBC367-619E-F6BB-EB74-141557B11DF9}"/>
              </a:ext>
            </a:extLst>
          </p:cNvPr>
          <p:cNvPicPr>
            <a:picLocks noChangeAspect="1"/>
          </p:cNvPicPr>
          <p:nvPr/>
        </p:nvPicPr>
        <p:blipFill>
          <a:blip r:embed="rId12"/>
          <a:stretch>
            <a:fillRect/>
          </a:stretch>
        </p:blipFill>
        <p:spPr>
          <a:xfrm>
            <a:off x="7884368" y="5661248"/>
            <a:ext cx="912341" cy="915564"/>
          </a:xfrm>
          <a:prstGeom prst="rect">
            <a:avLst/>
          </a:prstGeom>
        </p:spPr>
      </p:pic>
    </p:spTree>
    <p:extLst>
      <p:ext uri="{BB962C8B-B14F-4D97-AF65-F5344CB8AC3E}">
        <p14:creationId xmlns:p14="http://schemas.microsoft.com/office/powerpoint/2010/main" val="23297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D724A1-0DC7-6DD4-9DE6-B4685D07D8A2}"/>
              </a:ext>
            </a:extLst>
          </p:cNvPr>
          <p:cNvSpPr txBox="1"/>
          <p:nvPr/>
        </p:nvSpPr>
        <p:spPr>
          <a:xfrm>
            <a:off x="467544" y="1859340"/>
            <a:ext cx="8568952" cy="1077218"/>
          </a:xfrm>
          <a:prstGeom prst="rect">
            <a:avLst/>
          </a:prstGeom>
          <a:noFill/>
        </p:spPr>
        <p:txBody>
          <a:bodyPr wrap="square" rtlCol="0">
            <a:spAutoFit/>
          </a:bodyPr>
          <a:lstStyle/>
          <a:p>
            <a:r>
              <a:rPr lang="lt-LT" sz="3200" dirty="0"/>
              <a:t>Kiek laiko truko žaibas, jeigu jo kanalu pratekėjo 60C krūvis, esant 50kA  srovei?</a:t>
            </a:r>
            <a:endParaRPr lang="en-US" sz="3200" dirty="0">
              <a:solidFill>
                <a:srgbClr val="FF0000"/>
              </a:solidFill>
            </a:endParaRPr>
          </a:p>
        </p:txBody>
      </p:sp>
      <p:pic>
        <p:nvPicPr>
          <p:cNvPr id="5" name="Picture 4">
            <a:hlinkClick r:id="rId2" action="ppaction://hlinksldjump"/>
            <a:extLst>
              <a:ext uri="{FF2B5EF4-FFF2-40B4-BE49-F238E27FC236}">
                <a16:creationId xmlns:a16="http://schemas.microsoft.com/office/drawing/2014/main" id="{8F02F7FD-58D6-2408-3688-B727E30C4AA8}"/>
              </a:ext>
            </a:extLst>
          </p:cNvPr>
          <p:cNvPicPr>
            <a:picLocks noChangeAspect="1"/>
          </p:cNvPicPr>
          <p:nvPr/>
        </p:nvPicPr>
        <p:blipFill>
          <a:blip r:embed="rId3"/>
          <a:stretch>
            <a:fillRect/>
          </a:stretch>
        </p:blipFill>
        <p:spPr>
          <a:xfrm>
            <a:off x="5940152" y="5445224"/>
            <a:ext cx="1080120" cy="1083937"/>
          </a:xfrm>
          <a:prstGeom prst="rect">
            <a:avLst/>
          </a:prstGeom>
        </p:spPr>
      </p:pic>
      <p:pic>
        <p:nvPicPr>
          <p:cNvPr id="6" name="Picture 5">
            <a:hlinkClick r:id="rId4" action="ppaction://hlinksldjump"/>
            <a:extLst>
              <a:ext uri="{FF2B5EF4-FFF2-40B4-BE49-F238E27FC236}">
                <a16:creationId xmlns:a16="http://schemas.microsoft.com/office/drawing/2014/main" id="{A8A38DB8-CE5E-C3EF-AA1A-9BEB1957FBAA}"/>
              </a:ext>
            </a:extLst>
          </p:cNvPr>
          <p:cNvPicPr>
            <a:picLocks noChangeAspect="1"/>
          </p:cNvPicPr>
          <p:nvPr/>
        </p:nvPicPr>
        <p:blipFill>
          <a:blip r:embed="rId5"/>
          <a:stretch>
            <a:fillRect/>
          </a:stretch>
        </p:blipFill>
        <p:spPr>
          <a:xfrm>
            <a:off x="7020272" y="5580403"/>
            <a:ext cx="1902117" cy="804742"/>
          </a:xfrm>
          <a:prstGeom prst="rect">
            <a:avLst/>
          </a:prstGeom>
        </p:spPr>
      </p:pic>
      <p:sp>
        <p:nvSpPr>
          <p:cNvPr id="7" name="TextBox 6">
            <a:hlinkClick r:id="rId4" action="ppaction://hlinksldjump"/>
            <a:extLst>
              <a:ext uri="{FF2B5EF4-FFF2-40B4-BE49-F238E27FC236}">
                <a16:creationId xmlns:a16="http://schemas.microsoft.com/office/drawing/2014/main" id="{85B6C5BF-FC47-84D9-6562-AADA15ED30C0}"/>
              </a:ext>
            </a:extLst>
          </p:cNvPr>
          <p:cNvSpPr txBox="1"/>
          <p:nvPr/>
        </p:nvSpPr>
        <p:spPr>
          <a:xfrm>
            <a:off x="7209005" y="5659608"/>
            <a:ext cx="1713384" cy="646331"/>
          </a:xfrm>
          <a:prstGeom prst="rect">
            <a:avLst/>
          </a:prstGeom>
          <a:noFill/>
        </p:spPr>
        <p:txBody>
          <a:bodyPr wrap="square" rtlCol="0">
            <a:spAutoFit/>
          </a:bodyPr>
          <a:lstStyle/>
          <a:p>
            <a:r>
              <a:rPr lang="lt-LT" dirty="0"/>
              <a:t>Uždavinio sprendimas</a:t>
            </a:r>
            <a:endParaRPr lang="en-US" dirty="0"/>
          </a:p>
        </p:txBody>
      </p:sp>
      <p:pic>
        <p:nvPicPr>
          <p:cNvPr id="8" name="Picture 3">
            <a:extLst>
              <a:ext uri="{FF2B5EF4-FFF2-40B4-BE49-F238E27FC236}">
                <a16:creationId xmlns:a16="http://schemas.microsoft.com/office/drawing/2014/main" id="{F494CD5B-3D34-9E2F-F265-4B0FE0DACF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17" r="8617"/>
          <a:stretch/>
        </p:blipFill>
        <p:spPr bwMode="auto">
          <a:xfrm>
            <a:off x="1547664" y="4497185"/>
            <a:ext cx="2385841" cy="183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apvalintas stačiakampis 3">
            <a:extLst>
              <a:ext uri="{FF2B5EF4-FFF2-40B4-BE49-F238E27FC236}">
                <a16:creationId xmlns:a16="http://schemas.microsoft.com/office/drawing/2014/main" id="{1DCA423C-658A-62F4-486F-72735F518DA9}"/>
              </a:ext>
            </a:extLst>
          </p:cNvPr>
          <p:cNvSpPr/>
          <p:nvPr/>
        </p:nvSpPr>
        <p:spPr>
          <a:xfrm>
            <a:off x="6615098" y="715807"/>
            <a:ext cx="2071702" cy="642942"/>
          </a:xfrm>
          <a:prstGeom prst="roundRect">
            <a:avLst/>
          </a:prstGeom>
          <a:solidFill>
            <a:srgbClr val="2D2D8A">
              <a:lumMod val="40000"/>
              <a:lumOff val="60000"/>
            </a:srgbClr>
          </a:solidFill>
          <a:ln w="25400" cap="flat" cmpd="sng" algn="ctr">
            <a:solidFill>
              <a:srgbClr val="BBE0E3">
                <a:shade val="50000"/>
              </a:srgbClr>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r>
              <a:rPr lang="lt-LT" kern="0" dirty="0">
                <a:ln>
                  <a:solidFill>
                    <a:srgbClr val="000000"/>
                  </a:solidFill>
                </a:ln>
                <a:solidFill>
                  <a:srgbClr val="FFFFFF"/>
                </a:solidFill>
                <a:latin typeface="Arial"/>
                <a:cs typeface="Arial"/>
              </a:rPr>
              <a:t>Paruoštukas</a:t>
            </a:r>
          </a:p>
        </p:txBody>
      </p:sp>
    </p:spTree>
    <p:extLst>
      <p:ext uri="{BB962C8B-B14F-4D97-AF65-F5344CB8AC3E}">
        <p14:creationId xmlns:p14="http://schemas.microsoft.com/office/powerpoint/2010/main" val="15439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 1"/>
          <p:cNvSpPr>
            <a:spLocks noGrp="1"/>
          </p:cNvSpPr>
          <p:nvPr>
            <p:ph type="title"/>
          </p:nvPr>
        </p:nvSpPr>
        <p:spPr>
          <a:xfrm>
            <a:off x="1463" y="188640"/>
            <a:ext cx="9144000" cy="1143000"/>
          </a:xfrm>
        </p:spPr>
        <p:txBody>
          <a:bodyPr/>
          <a:lstStyle/>
          <a:p>
            <a:r>
              <a:rPr lang="lt-LT" sz="2400" kern="1200" dirty="0">
                <a:solidFill>
                  <a:schemeClr val="bg1"/>
                </a:solidFill>
                <a:latin typeface="Bell MT" panose="02020503060305020303" pitchFamily="18" charset="0"/>
              </a:rPr>
              <a:t>Raskite sąsiuvinio lapo slėgį į stalo paviršių, kai lapo plotas – 310</a:t>
            </a:r>
            <a:r>
              <a:rPr lang="en-US" sz="2400" kern="1200" dirty="0">
                <a:solidFill>
                  <a:schemeClr val="bg1"/>
                </a:solidFill>
                <a:latin typeface="Bell MT" panose="02020503060305020303" pitchFamily="18" charset="0"/>
              </a:rPr>
              <a:t> </a:t>
            </a:r>
            <a:r>
              <a:rPr lang="lt-LT" sz="2400" kern="1200" dirty="0">
                <a:solidFill>
                  <a:schemeClr val="bg1"/>
                </a:solidFill>
                <a:latin typeface="Bell MT" panose="02020503060305020303" pitchFamily="18" charset="0"/>
              </a:rPr>
              <a:t>·10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 m</a:t>
            </a:r>
            <a:r>
              <a:rPr lang="lt-LT" sz="2400" kern="1200" baseline="30000" dirty="0">
                <a:solidFill>
                  <a:schemeClr val="bg1"/>
                </a:solidFill>
                <a:latin typeface="Bell MT" panose="02020503060305020303" pitchFamily="18" charset="0"/>
              </a:rPr>
              <a:t>2</a:t>
            </a:r>
            <a:r>
              <a:rPr lang="lt-LT" sz="2400" kern="1200" dirty="0">
                <a:solidFill>
                  <a:schemeClr val="bg1"/>
                </a:solidFill>
                <a:latin typeface="Bell MT" panose="02020503060305020303" pitchFamily="18" charset="0"/>
              </a:rPr>
              <a:t>, masė – 3,1·10</a:t>
            </a:r>
            <a:r>
              <a:rPr lang="lt-LT" sz="2400" kern="1200" baseline="30000" dirty="0">
                <a:solidFill>
                  <a:schemeClr val="bg1"/>
                </a:solidFill>
                <a:latin typeface="Bell MT" panose="02020503060305020303" pitchFamily="18" charset="0"/>
              </a:rPr>
              <a:t>-4</a:t>
            </a:r>
            <a:r>
              <a:rPr lang="lt-LT" sz="2400" kern="1200" dirty="0">
                <a:solidFill>
                  <a:schemeClr val="bg1"/>
                </a:solidFill>
                <a:latin typeface="Bell MT" panose="02020503060305020303" pitchFamily="18" charset="0"/>
              </a:rPr>
              <a:t>kg.</a:t>
            </a:r>
          </a:p>
        </p:txBody>
      </p:sp>
      <mc:AlternateContent xmlns:mc="http://schemas.openxmlformats.org/markup-compatibility/2006" xmlns:a14="http://schemas.microsoft.com/office/drawing/2010/main">
        <mc:Choice Requires="a14">
          <p:sp>
            <p:nvSpPr>
              <p:cNvPr id="3" name="TextBox 2"/>
              <p:cNvSpPr txBox="1"/>
              <p:nvPr/>
            </p:nvSpPr>
            <p:spPr>
              <a:xfrm>
                <a:off x="755576" y="1049958"/>
                <a:ext cx="6408712" cy="26206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 D</a:t>
                </a:r>
              </a:p>
              <a:p>
                <a:pPr marL="0" marR="0" lvl="0" indent="0" algn="l" defTabSz="914400" rtl="0" eaLnBrk="1" fontAlgn="auto" latinLnBrk="0" hangingPunct="1">
                  <a:lnSpc>
                    <a:spcPct val="150000"/>
                  </a:lnSpc>
                  <a:spcBef>
                    <a:spcPts val="0"/>
                  </a:spcBef>
                  <a:spcAft>
                    <a:spcPts val="0"/>
                  </a:spcAft>
                  <a:buClrTx/>
                  <a:buSzTx/>
                  <a:buFontTx/>
                  <a:buNone/>
                  <a:tabLst/>
                  <a:defRPr/>
                </a:pPr>
                <a:r>
                  <a:rPr lang="lt-LT" sz="3200" dirty="0">
                    <a:solidFill>
                      <a:srgbClr val="000000"/>
                    </a:solidFill>
                    <a:latin typeface="Arial"/>
                  </a:rPr>
                  <a:t>t</a:t>
                </a:r>
                <a:r>
                  <a:rPr kumimoji="0" lang="en-US"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 </a:t>
                </a:r>
                <a:r>
                  <a:rPr lang="en-US" sz="2800" dirty="0">
                    <a:solidFill>
                      <a:srgbClr val="000000"/>
                    </a:solidFill>
                    <a:latin typeface="Arial"/>
                  </a:rPr>
                  <a:t>50 kA</a:t>
                </a:r>
                <a:endParaRPr kumimoji="0" lang="en-US"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lt-LT" sz="2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14:m>
                  <m:oMath xmlns:m="http://schemas.openxmlformats.org/officeDocument/2006/math">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r>
                      <a:rPr kumimoji="0" lang="en-US" sz="2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=60</m:t>
                    </m:r>
                    <m:r>
                      <m:rPr>
                        <m:sty m:val="p"/>
                      </m:rPr>
                      <a:rPr kumimoji="0" lang="en-US" sz="2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m:t>
                    </m:r>
                  </m:oMath>
                </a14:m>
                <a:endPar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lt-LT"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755576" y="1049958"/>
                <a:ext cx="6408712" cy="2620654"/>
              </a:xfrm>
              <a:prstGeom prst="rect">
                <a:avLst/>
              </a:prstGeom>
              <a:blipFill>
                <a:blip r:embed="rId2"/>
                <a:stretch>
                  <a:fillRect l="-2474"/>
                </a:stretch>
              </a:blipFill>
            </p:spPr>
            <p:txBody>
              <a:bodyPr/>
              <a:lstStyle/>
              <a:p>
                <a:r>
                  <a:rPr lang="en-US">
                    <a:noFill/>
                  </a:rPr>
                  <a:t> </a:t>
                </a:r>
              </a:p>
            </p:txBody>
          </p:sp>
        </mc:Fallback>
      </mc:AlternateContent>
      <p:cxnSp>
        <p:nvCxnSpPr>
          <p:cNvPr id="5" name="Tiesioji jungtis 4"/>
          <p:cNvCxnSpPr/>
          <p:nvPr/>
        </p:nvCxnSpPr>
        <p:spPr>
          <a:xfrm>
            <a:off x="1187624" y="1412776"/>
            <a:ext cx="0" cy="18722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Tiesioji jungtis 5"/>
          <p:cNvCxnSpPr/>
          <p:nvPr/>
        </p:nvCxnSpPr>
        <p:spPr>
          <a:xfrm>
            <a:off x="683568" y="1813466"/>
            <a:ext cx="259228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3888475" y="1729347"/>
                <a:ext cx="1656184" cy="916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den>
                    </m:f>
                  </m:oMath>
                </a14:m>
                <a:endParaRPr kumimoji="0" lang="lt-LT"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888475" y="1729347"/>
                <a:ext cx="1656184" cy="916661"/>
              </a:xfrm>
              <a:prstGeom prst="rect">
                <a:avLst/>
              </a:prstGeom>
              <a:blipFill>
                <a:blip r:embed="rId3"/>
                <a:stretch>
                  <a:fillRect l="-13235" t="-533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781013" y="2847288"/>
                <a:ext cx="7200800" cy="912686"/>
              </a:xfrm>
              <a:prstGeom prst="rect">
                <a:avLst/>
              </a:prstGeom>
              <a:noFill/>
            </p:spPr>
            <p:txBody>
              <a:bodyPr wrap="square" rtlCol="0">
                <a:spAutoFit/>
              </a:bodyPr>
              <a:lstStyle/>
              <a:p>
                <a:pPr lvl="0" eaLnBrk="1" fontAlgn="auto" hangingPunct="1">
                  <a:spcBef>
                    <a:spcPts val="0"/>
                  </a:spcBef>
                  <a:spcAft>
                    <a:spcPts val="0"/>
                  </a:spcAft>
                  <a:defRPr/>
                </a:pPr>
                <a:r>
                  <a:rPr lang="en-US" sz="4000" dirty="0">
                    <a:solidFill>
                      <a:srgbClr val="000000"/>
                    </a:solidFill>
                  </a:rPr>
                  <a:t>t</a:t>
                </a:r>
                <a14:m>
                  <m:oMath xmlns:m="http://schemas.openxmlformats.org/officeDocument/2006/math">
                    <m:r>
                      <a:rPr kumimoji="0" lang="lt-LT" sz="4000" b="0" i="1" u="none" strike="noStrike" kern="1200" cap="none" spc="0" normalizeH="0" baseline="0" noProof="0" smtClean="0">
                        <a:ln>
                          <a:noFill/>
                        </a:ln>
                        <a:solidFill>
                          <a:srgbClr val="000000"/>
                        </a:solidFill>
                        <a:effectLst/>
                        <a:uLnTx/>
                        <a:uFillTx/>
                        <a:latin typeface="Cambria Math"/>
                        <a:cs typeface="+mn-cs"/>
                      </a:rPr>
                      <m:t>=</m:t>
                    </m:r>
                    <m:f>
                      <m:fPr>
                        <m:ctrlPr>
                          <a:rPr kumimoji="0" lang="lt-LT"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lang="en-US" sz="4000" i="1">
                            <a:solidFill>
                              <a:srgbClr val="000000"/>
                            </a:solidFill>
                            <a:latin typeface="Cambria Math" panose="02040503050406030204" pitchFamily="18" charset="0"/>
                          </a:rPr>
                          <m:t>𝑞</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𝐼</m:t>
                        </m:r>
                      </m:den>
                    </m:f>
                  </m:oMath>
                </a14:m>
                <a:endParaRPr kumimoji="0" lang="lt-LT"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781013" y="2847288"/>
                <a:ext cx="7200800" cy="912686"/>
              </a:xfrm>
              <a:prstGeom prst="rect">
                <a:avLst/>
              </a:prstGeom>
              <a:blipFill>
                <a:blip r:embed="rId4"/>
                <a:stretch>
                  <a:fillRect l="-2964" t="-5333" b="-12000"/>
                </a:stretch>
              </a:blipFill>
            </p:spPr>
            <p:txBody>
              <a:bodyPr/>
              <a:lstStyle/>
              <a:p>
                <a:r>
                  <a:rPr lang="en-US">
                    <a:noFill/>
                  </a:rPr>
                  <a:t> </a:t>
                </a:r>
              </a:p>
            </p:txBody>
          </p:sp>
        </mc:Fallback>
      </mc:AlternateContent>
      <p:sp>
        <p:nvSpPr>
          <p:cNvPr id="23" name="TextBox 22"/>
          <p:cNvSpPr txBox="1"/>
          <p:nvPr/>
        </p:nvSpPr>
        <p:spPr>
          <a:xfrm>
            <a:off x="3635896" y="5956895"/>
            <a:ext cx="3528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Ats.:</a:t>
            </a:r>
            <a:r>
              <a:rPr lang="en-US" sz="3600" dirty="0">
                <a:solidFill>
                  <a:srgbClr val="000000"/>
                </a:solidFill>
                <a:latin typeface="Arial"/>
              </a:rPr>
              <a:t> 0,0012 s</a:t>
            </a:r>
            <a:endParaRPr kumimoji="0" lang="lt-LT" sz="3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C73B5F-4716-B99B-34C3-9D76ADB12F60}"/>
                  </a:ext>
                </a:extLst>
              </p:cNvPr>
              <p:cNvSpPr txBox="1"/>
              <p:nvPr/>
            </p:nvSpPr>
            <p:spPr>
              <a:xfrm>
                <a:off x="504099" y="4152438"/>
                <a:ext cx="5040560" cy="88267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u="none" strike="noStrike" kern="1200" cap="none" spc="0" normalizeH="0" baseline="0" noProof="0" dirty="0">
                    <a:ln>
                      <a:noFill/>
                    </a:ln>
                    <a:solidFill>
                      <a:srgbClr val="000000"/>
                    </a:solidFill>
                    <a:effectLst/>
                    <a:uLnTx/>
                    <a:uFillTx/>
                  </a:rPr>
                  <a:t>t</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rPr>
                      <m:t>=</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rPr>
                          <m:t>60 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rPr>
                          <m:t>𝐶</m:t>
                        </m:r>
                      </m:num>
                      <m:den>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50000</m:t>
                        </m:r>
                      </m:den>
                    </m:f>
                  </m:oMath>
                </a14:m>
                <a:r>
                  <a:rPr kumimoji="0" lang="en-US" sz="3600" b="0" i="0" u="none" strike="noStrike" kern="1200" cap="none" spc="0" normalizeH="0" baseline="0" noProof="0" dirty="0">
                    <a:ln>
                      <a:noFill/>
                    </a:ln>
                    <a:solidFill>
                      <a:srgbClr val="000000"/>
                    </a:solidFill>
                    <a:effectLst/>
                    <a:uLnTx/>
                    <a:uFillTx/>
                  </a:rPr>
                  <a:t>=0,0012 s</a:t>
                </a:r>
              </a:p>
            </p:txBody>
          </p:sp>
        </mc:Choice>
        <mc:Fallback xmlns="">
          <p:sp>
            <p:nvSpPr>
              <p:cNvPr id="7" name="TextBox 6">
                <a:extLst>
                  <a:ext uri="{FF2B5EF4-FFF2-40B4-BE49-F238E27FC236}">
                    <a16:creationId xmlns:a16="http://schemas.microsoft.com/office/drawing/2014/main" id="{2AC73B5F-4716-B99B-34C3-9D76ADB12F60}"/>
                  </a:ext>
                </a:extLst>
              </p:cNvPr>
              <p:cNvSpPr txBox="1">
                <a:spLocks noRot="1" noChangeAspect="1" noMove="1" noResize="1" noEditPoints="1" noAdjustHandles="1" noChangeArrowheads="1" noChangeShapeType="1" noTextEdit="1"/>
              </p:cNvSpPr>
              <p:nvPr/>
            </p:nvSpPr>
            <p:spPr>
              <a:xfrm>
                <a:off x="504099" y="4152438"/>
                <a:ext cx="5040560" cy="882678"/>
              </a:xfrm>
              <a:prstGeom prst="rect">
                <a:avLst/>
              </a:prstGeom>
              <a:blipFill>
                <a:blip r:embed="rId5"/>
                <a:stretch>
                  <a:fillRect l="-3748" b="-10345"/>
                </a:stretch>
              </a:blipFill>
            </p:spPr>
            <p:txBody>
              <a:bodyPr/>
              <a:lstStyle/>
              <a:p>
                <a:r>
                  <a:rPr lang="en-US">
                    <a:noFill/>
                  </a:rPr>
                  <a:t> </a:t>
                </a:r>
              </a:p>
            </p:txBody>
          </p:sp>
        </mc:Fallback>
      </mc:AlternateContent>
      <p:pic>
        <p:nvPicPr>
          <p:cNvPr id="8" name="Picture 7">
            <a:hlinkClick r:id="rId6" action="ppaction://hlinksldjump"/>
            <a:extLst>
              <a:ext uri="{FF2B5EF4-FFF2-40B4-BE49-F238E27FC236}">
                <a16:creationId xmlns:a16="http://schemas.microsoft.com/office/drawing/2014/main" id="{4D8CDDAA-2872-9940-9DBE-37F51522FB9A}"/>
              </a:ext>
            </a:extLst>
          </p:cNvPr>
          <p:cNvPicPr>
            <a:picLocks noChangeAspect="1"/>
          </p:cNvPicPr>
          <p:nvPr/>
        </p:nvPicPr>
        <p:blipFill>
          <a:blip r:embed="rId7"/>
          <a:stretch>
            <a:fillRect/>
          </a:stretch>
        </p:blipFill>
        <p:spPr>
          <a:xfrm>
            <a:off x="7884368" y="5770987"/>
            <a:ext cx="895210" cy="898373"/>
          </a:xfrm>
          <a:prstGeom prst="rect">
            <a:avLst/>
          </a:prstGeom>
        </p:spPr>
      </p:pic>
    </p:spTree>
    <p:extLst>
      <p:ext uri="{BB962C8B-B14F-4D97-AF65-F5344CB8AC3E}">
        <p14:creationId xmlns:p14="http://schemas.microsoft.com/office/powerpoint/2010/main" val="93824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17B0-77B2-B123-849D-6F9DE26E34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D22AC4-52EC-A00C-5177-DE8219728D4B}"/>
              </a:ext>
            </a:extLst>
          </p:cNvPr>
          <p:cNvSpPr>
            <a:spLocks noGrp="1"/>
          </p:cNvSpPr>
          <p:nvPr>
            <p:ph idx="1"/>
          </p:nvPr>
        </p:nvSpPr>
        <p:spPr/>
        <p:txBody>
          <a:bodyPr/>
          <a:lstStyle/>
          <a:p>
            <a:pPr marL="0" indent="0">
              <a:buNone/>
            </a:pPr>
            <a:r>
              <a:rPr lang="lt-LT" dirty="0"/>
              <a:t>Per 4 s srovė laidininke padidėjo nuo 1 iki 5 A. Nubraižykite srovės stiprumo ir laiko grafiką. Koks krūvis per šį laiką praėjo per laidininko skerspjūvį? </a:t>
            </a:r>
            <a:endParaRPr lang="en-US" dirty="0"/>
          </a:p>
        </p:txBody>
      </p:sp>
      <p:pic>
        <p:nvPicPr>
          <p:cNvPr id="4" name="Picture 3">
            <a:hlinkClick r:id="rId2" action="ppaction://hlinksldjump"/>
            <a:extLst>
              <a:ext uri="{FF2B5EF4-FFF2-40B4-BE49-F238E27FC236}">
                <a16:creationId xmlns:a16="http://schemas.microsoft.com/office/drawing/2014/main" id="{026F880E-E232-3102-2CA2-662C39426C3F}"/>
              </a:ext>
            </a:extLst>
          </p:cNvPr>
          <p:cNvPicPr>
            <a:picLocks noChangeAspect="1"/>
          </p:cNvPicPr>
          <p:nvPr/>
        </p:nvPicPr>
        <p:blipFill>
          <a:blip r:embed="rId3"/>
          <a:stretch>
            <a:fillRect/>
          </a:stretch>
        </p:blipFill>
        <p:spPr>
          <a:xfrm>
            <a:off x="6876256" y="5257800"/>
            <a:ext cx="1902117" cy="804742"/>
          </a:xfrm>
          <a:prstGeom prst="rect">
            <a:avLst/>
          </a:prstGeom>
        </p:spPr>
      </p:pic>
      <p:sp>
        <p:nvSpPr>
          <p:cNvPr id="5" name="TextBox 4">
            <a:hlinkClick r:id="rId2" action="ppaction://hlinksldjump"/>
            <a:extLst>
              <a:ext uri="{FF2B5EF4-FFF2-40B4-BE49-F238E27FC236}">
                <a16:creationId xmlns:a16="http://schemas.microsoft.com/office/drawing/2014/main" id="{9A0F44C5-C0FA-8FEB-B5D8-0E92192A92B7}"/>
              </a:ext>
            </a:extLst>
          </p:cNvPr>
          <p:cNvSpPr txBox="1"/>
          <p:nvPr/>
        </p:nvSpPr>
        <p:spPr>
          <a:xfrm>
            <a:off x="7164288" y="5337005"/>
            <a:ext cx="1713384" cy="646331"/>
          </a:xfrm>
          <a:prstGeom prst="rect">
            <a:avLst/>
          </a:prstGeom>
          <a:noFill/>
        </p:spPr>
        <p:txBody>
          <a:bodyPr wrap="square" rtlCol="0">
            <a:spAutoFit/>
          </a:bodyPr>
          <a:lstStyle/>
          <a:p>
            <a:r>
              <a:rPr lang="lt-LT" dirty="0"/>
              <a:t>Uždavinio sprendimas</a:t>
            </a:r>
            <a:endParaRPr lang="en-US" dirty="0"/>
          </a:p>
        </p:txBody>
      </p:sp>
      <p:pic>
        <p:nvPicPr>
          <p:cNvPr id="6" name="Picture 5">
            <a:hlinkClick r:id="rId4" action="ppaction://hlinksldjump"/>
            <a:extLst>
              <a:ext uri="{FF2B5EF4-FFF2-40B4-BE49-F238E27FC236}">
                <a16:creationId xmlns:a16="http://schemas.microsoft.com/office/drawing/2014/main" id="{02FC7876-F386-9426-2F47-A83B37FBF97D}"/>
              </a:ext>
            </a:extLst>
          </p:cNvPr>
          <p:cNvPicPr>
            <a:picLocks noChangeAspect="1"/>
          </p:cNvPicPr>
          <p:nvPr/>
        </p:nvPicPr>
        <p:blipFill>
          <a:blip r:embed="rId5"/>
          <a:stretch>
            <a:fillRect/>
          </a:stretch>
        </p:blipFill>
        <p:spPr>
          <a:xfrm>
            <a:off x="5652120" y="5118201"/>
            <a:ext cx="1080120" cy="1083937"/>
          </a:xfrm>
          <a:prstGeom prst="rect">
            <a:avLst/>
          </a:prstGeom>
        </p:spPr>
      </p:pic>
    </p:spTree>
    <p:extLst>
      <p:ext uri="{BB962C8B-B14F-4D97-AF65-F5344CB8AC3E}">
        <p14:creationId xmlns:p14="http://schemas.microsoft.com/office/powerpoint/2010/main" val="3500403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F20118B-D5B1-30FA-0954-BD09B3325DD1}"/>
                  </a:ext>
                </a:extLst>
              </p:cNvPr>
              <p:cNvSpPr>
                <a:spLocks noGrp="1"/>
              </p:cNvSpPr>
              <p:nvPr>
                <p:ph type="title"/>
              </p:nvPr>
            </p:nvSpPr>
            <p:spPr>
              <a:xfrm>
                <a:off x="4788024" y="1916832"/>
                <a:ext cx="4013365" cy="3600400"/>
              </a:xfrm>
            </p:spPr>
            <p:txBody>
              <a:bodyPr/>
              <a:lstStyle/>
              <a:p>
                <a:r>
                  <a:rPr lang="en-US" sz="2800" dirty="0"/>
                  <a:t>Atsakym</a:t>
                </a:r>
                <a:r>
                  <a:rPr lang="lt-LT" sz="2800" dirty="0"/>
                  <a:t>ą gausime apskaičiavę užbrūkšniuotos figūros plotą</a:t>
                </a:r>
                <a:r>
                  <a:rPr lang="en-US" sz="2800" dirty="0"/>
                  <a:t>:</a:t>
                </a:r>
                <a:br>
                  <a:rPr lang="en-US" sz="3200" dirty="0"/>
                </a:br>
                <a:br>
                  <a:rPr lang="lt-LT" sz="3200" dirty="0"/>
                </a:br>
                <a:r>
                  <a:rPr lang="lt-LT" sz="3200" dirty="0"/>
                  <a:t>S</a:t>
                </a:r>
                <a:r>
                  <a:rPr lang="en-US" sz="3200" dirty="0"/>
                  <a:t>= S</a:t>
                </a:r>
                <a:r>
                  <a:rPr lang="en-US" sz="3200" baseline="-25000" dirty="0"/>
                  <a:t>1</a:t>
                </a:r>
                <a:r>
                  <a:rPr lang="en-US" sz="3200" dirty="0"/>
                  <a:t>+S</a:t>
                </a:r>
                <a:r>
                  <a:rPr lang="en-US" sz="3200" baseline="-25000" dirty="0"/>
                  <a:t>2</a:t>
                </a:r>
                <a:br>
                  <a:rPr lang="en-US" sz="3200" baseline="-25000" dirty="0"/>
                </a:br>
                <a:br>
                  <a:rPr lang="en-US" sz="3200" baseline="-25000" dirty="0"/>
                </a:br>
                <a:r>
                  <a:rPr lang="en-US" sz="3200" dirty="0"/>
                  <a:t>S</a:t>
                </a:r>
                <a:r>
                  <a:rPr lang="en-US" sz="3200" baseline="-25000" dirty="0"/>
                  <a:t>1</a:t>
                </a:r>
                <a:r>
                  <a:rPr lang="en-US" sz="3200" dirty="0"/>
                  <a:t>=</a:t>
                </a: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oMath>
                </a14:m>
                <a:r>
                  <a:rPr lang="en-US" sz="3200" dirty="0"/>
                  <a:t> </a:t>
                </a:r>
                <a14:m>
                  <m:oMath xmlns:m="http://schemas.openxmlformats.org/officeDocument/2006/math">
                    <m:r>
                      <a:rPr lang="en-US" sz="3200" i="1" dirty="0" smtClean="0">
                        <a:latin typeface="Cambria Math" panose="02040503050406030204" pitchFamily="18" charset="0"/>
                        <a:ea typeface="Cambria Math" panose="02040503050406030204" pitchFamily="18" charset="0"/>
                      </a:rPr>
                      <m:t>∙</m:t>
                    </m:r>
                  </m:oMath>
                </a14:m>
                <a:r>
                  <a:rPr lang="en-US" sz="3200" dirty="0"/>
                  <a:t>4</a:t>
                </a:r>
                <a14:m>
                  <m:oMath xmlns:m="http://schemas.openxmlformats.org/officeDocument/2006/math">
                    <m:r>
                      <a:rPr lang="en-US" sz="3200" i="1" dirty="0" smtClean="0">
                        <a:latin typeface="Cambria Math" panose="02040503050406030204" pitchFamily="18" charset="0"/>
                        <a:ea typeface="Cambria Math" panose="02040503050406030204" pitchFamily="18" charset="0"/>
                      </a:rPr>
                      <m:t>∙</m:t>
                    </m:r>
                  </m:oMath>
                </a14:m>
                <a:r>
                  <a:rPr lang="en-US" sz="3200" dirty="0"/>
                  <a:t>4=8</a:t>
                </a:r>
                <a:br>
                  <a:rPr lang="en-US" sz="3200" dirty="0"/>
                </a:br>
                <a:br>
                  <a:rPr lang="en-US" sz="3200" dirty="0"/>
                </a:br>
                <a:r>
                  <a:rPr lang="en-US" sz="3200" dirty="0"/>
                  <a:t>S</a:t>
                </a:r>
                <a:r>
                  <a:rPr lang="en-US" sz="3200" baseline="-25000" dirty="0"/>
                  <a:t>2</a:t>
                </a:r>
                <a:r>
                  <a:rPr lang="en-US" sz="3200" dirty="0"/>
                  <a:t>=1</a:t>
                </a:r>
                <a14:m>
                  <m:oMath xmlns:m="http://schemas.openxmlformats.org/officeDocument/2006/math">
                    <m:r>
                      <a:rPr lang="en-US"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4=4</m:t>
                    </m:r>
                  </m:oMath>
                </a14:m>
                <a:br>
                  <a:rPr lang="en-US" sz="3200" b="0" dirty="0">
                    <a:ea typeface="Cambria Math" panose="02040503050406030204" pitchFamily="18" charset="0"/>
                  </a:rPr>
                </a:br>
                <a:br>
                  <a:rPr lang="en-US" sz="3200" b="0" dirty="0">
                    <a:ea typeface="Cambria Math" panose="02040503050406030204" pitchFamily="18" charset="0"/>
                  </a:rPr>
                </a:br>
                <a:r>
                  <a:rPr lang="en-US" sz="3200" b="0" dirty="0">
                    <a:ea typeface="Cambria Math" panose="02040503050406030204" pitchFamily="18" charset="0"/>
                  </a:rPr>
                  <a:t>S=8+4=12</a:t>
                </a:r>
                <a:br>
                  <a:rPr lang="en-US" sz="2800" baseline="-25000" dirty="0"/>
                </a:br>
                <a:br>
                  <a:rPr lang="en-US" sz="2800" baseline="-25000" dirty="0"/>
                </a:br>
                <a:endParaRPr lang="en-US" sz="2800" dirty="0"/>
              </a:p>
            </p:txBody>
          </p:sp>
        </mc:Choice>
        <mc:Fallback xmlns="">
          <p:sp>
            <p:nvSpPr>
              <p:cNvPr id="2" name="Title 1">
                <a:extLst>
                  <a:ext uri="{FF2B5EF4-FFF2-40B4-BE49-F238E27FC236}">
                    <a16:creationId xmlns:a16="http://schemas.microsoft.com/office/drawing/2014/main" id="{8F20118B-D5B1-30FA-0954-BD09B3325DD1}"/>
                  </a:ext>
                </a:extLst>
              </p:cNvPr>
              <p:cNvSpPr>
                <a:spLocks noGrp="1" noRot="1" noChangeAspect="1" noMove="1" noResize="1" noEditPoints="1" noAdjustHandles="1" noChangeArrowheads="1" noChangeShapeType="1" noTextEdit="1"/>
              </p:cNvSpPr>
              <p:nvPr>
                <p:ph type="title"/>
              </p:nvPr>
            </p:nvSpPr>
            <p:spPr>
              <a:xfrm>
                <a:off x="4788024" y="1916832"/>
                <a:ext cx="4013365" cy="3600400"/>
              </a:xfrm>
              <a:blipFill>
                <a:blip r:embed="rId2"/>
                <a:stretch>
                  <a:fillRect t="-41286" r="-2428" b="-25381"/>
                </a:stretch>
              </a:blipFill>
            </p:spPr>
            <p:txBody>
              <a:bodyPr/>
              <a:lstStyle/>
              <a:p>
                <a:r>
                  <a:rPr lang="en-US">
                    <a:noFill/>
                  </a:rPr>
                  <a:t> </a:t>
                </a:r>
              </a:p>
            </p:txBody>
          </p:sp>
        </mc:Fallback>
      </mc:AlternateContent>
      <p:pic>
        <p:nvPicPr>
          <p:cNvPr id="7" name="Content Placeholder 6">
            <a:extLst>
              <a:ext uri="{FF2B5EF4-FFF2-40B4-BE49-F238E27FC236}">
                <a16:creationId xmlns:a16="http://schemas.microsoft.com/office/drawing/2014/main" id="{0CE528B0-6DA5-15D3-4F46-FF68B0098EF4}"/>
              </a:ext>
            </a:extLst>
          </p:cNvPr>
          <p:cNvPicPr>
            <a:picLocks noGrp="1" noChangeAspect="1"/>
          </p:cNvPicPr>
          <p:nvPr>
            <p:ph idx="1"/>
          </p:nvPr>
        </p:nvPicPr>
        <p:blipFill>
          <a:blip r:embed="rId3"/>
          <a:stretch>
            <a:fillRect/>
          </a:stretch>
        </p:blipFill>
        <p:spPr>
          <a:xfrm>
            <a:off x="611560" y="1772816"/>
            <a:ext cx="4288243" cy="3312368"/>
          </a:xfrm>
        </p:spPr>
      </p:pic>
      <p:sp>
        <p:nvSpPr>
          <p:cNvPr id="4" name="TextBox 3">
            <a:extLst>
              <a:ext uri="{FF2B5EF4-FFF2-40B4-BE49-F238E27FC236}">
                <a16:creationId xmlns:a16="http://schemas.microsoft.com/office/drawing/2014/main" id="{5ABAAF32-07FC-BD63-BE0F-B7BF2F4C8EEA}"/>
              </a:ext>
            </a:extLst>
          </p:cNvPr>
          <p:cNvSpPr txBox="1"/>
          <p:nvPr/>
        </p:nvSpPr>
        <p:spPr>
          <a:xfrm>
            <a:off x="3131840" y="6165304"/>
            <a:ext cx="4572000" cy="646331"/>
          </a:xfrm>
          <a:prstGeom prst="rect">
            <a:avLst/>
          </a:prstGeom>
          <a:noFill/>
        </p:spPr>
        <p:txBody>
          <a:bodyPr wrap="square">
            <a:spAutoFit/>
          </a:bodyPr>
          <a:lstStyle/>
          <a:p>
            <a:r>
              <a:rPr lang="lt-LT" sz="3600" dirty="0"/>
              <a:t>Ats.: </a:t>
            </a:r>
            <a:r>
              <a:rPr lang="en-US" sz="3600" dirty="0"/>
              <a:t>12 C</a:t>
            </a:r>
          </a:p>
        </p:txBody>
      </p:sp>
      <p:pic>
        <p:nvPicPr>
          <p:cNvPr id="3" name="Picture 2">
            <a:hlinkClick r:id="rId4" action="ppaction://hlinksldjump"/>
            <a:extLst>
              <a:ext uri="{FF2B5EF4-FFF2-40B4-BE49-F238E27FC236}">
                <a16:creationId xmlns:a16="http://schemas.microsoft.com/office/drawing/2014/main" id="{DB649E5A-81D6-3347-BD9D-7DBF044A44DB}"/>
              </a:ext>
            </a:extLst>
          </p:cNvPr>
          <p:cNvPicPr>
            <a:picLocks noChangeAspect="1"/>
          </p:cNvPicPr>
          <p:nvPr/>
        </p:nvPicPr>
        <p:blipFill>
          <a:blip r:embed="rId5"/>
          <a:stretch>
            <a:fillRect/>
          </a:stretch>
        </p:blipFill>
        <p:spPr>
          <a:xfrm>
            <a:off x="8100392" y="5489849"/>
            <a:ext cx="896190" cy="896190"/>
          </a:xfrm>
          <a:prstGeom prst="rect">
            <a:avLst/>
          </a:prstGeom>
        </p:spPr>
      </p:pic>
    </p:spTree>
    <p:extLst>
      <p:ext uri="{BB962C8B-B14F-4D97-AF65-F5344CB8AC3E}">
        <p14:creationId xmlns:p14="http://schemas.microsoft.com/office/powerpoint/2010/main" val="94042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353D4-3EAD-2C84-E5F9-E8F8DCC60F24}"/>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891E8A1D-ABF4-86D1-31BE-F2321BEC32A4}"/>
              </a:ext>
            </a:extLst>
          </p:cNvPr>
          <p:cNvSpPr>
            <a:spLocks noGrp="1"/>
          </p:cNvSpPr>
          <p:nvPr>
            <p:ph idx="1"/>
          </p:nvPr>
        </p:nvSpPr>
        <p:spPr/>
        <p:txBody>
          <a:bodyPr/>
          <a:lstStyle/>
          <a:p>
            <a:r>
              <a:rPr lang="lt-LT" dirty="0"/>
              <a:t>Žinome, kad elektros srovė – kryptingas elektros krūvių judėjimas. Dar kitaip įvardijamas kaip, kryptingas laisvųjų elektringųjų dalelių judėjimas.</a:t>
            </a:r>
          </a:p>
          <a:p>
            <a:r>
              <a:rPr lang="lt-LT" dirty="0"/>
              <a:t>Praktikoje suprantame kas yra oro srovės stipris, vandens srovės stipris.</a:t>
            </a:r>
          </a:p>
          <a:p>
            <a:r>
              <a:rPr lang="lt-LT" b="1" dirty="0"/>
              <a:t>Problema</a:t>
            </a:r>
            <a:r>
              <a:rPr lang="lt-LT" dirty="0"/>
              <a:t>: Kas yra elektros srovės stipris?</a:t>
            </a:r>
            <a:endParaRPr lang="en-US" dirty="0"/>
          </a:p>
        </p:txBody>
      </p:sp>
      <p:pic>
        <p:nvPicPr>
          <p:cNvPr id="4" name="Picture 2" descr="http://www.lkc.sk/assets/images/home-button.png">
            <a:hlinkClick r:id="rId2" action="ppaction://hlinksldjump"/>
            <a:extLst>
              <a:ext uri="{FF2B5EF4-FFF2-40B4-BE49-F238E27FC236}">
                <a16:creationId xmlns:a16="http://schemas.microsoft.com/office/drawing/2014/main" id="{27229D19-B02F-8620-4C61-5BCE94495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455811"/>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975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29A0-EDEB-9E40-E6FB-BCB16303118C}"/>
              </a:ext>
            </a:extLst>
          </p:cNvPr>
          <p:cNvSpPr>
            <a:spLocks noGrp="1"/>
          </p:cNvSpPr>
          <p:nvPr>
            <p:ph type="title"/>
          </p:nvPr>
        </p:nvSpPr>
        <p:spPr/>
        <p:txBody>
          <a:bodyPr/>
          <a:lstStyle/>
          <a:p>
            <a:r>
              <a:rPr lang="en-US" dirty="0" err="1"/>
              <a:t>Testas</a:t>
            </a:r>
            <a:endParaRPr lang="en-US" dirty="0"/>
          </a:p>
        </p:txBody>
      </p:sp>
      <p:pic>
        <p:nvPicPr>
          <p:cNvPr id="4" name="Content Placeholder 3">
            <a:extLst>
              <a:ext uri="{FF2B5EF4-FFF2-40B4-BE49-F238E27FC236}">
                <a16:creationId xmlns:a16="http://schemas.microsoft.com/office/drawing/2014/main" id="{7BDBD360-C4DF-146E-21FA-7E4D8637975B}"/>
              </a:ext>
            </a:extLst>
          </p:cNvPr>
          <p:cNvPicPr>
            <a:picLocks noGrp="1" noChangeAspect="1"/>
          </p:cNvPicPr>
          <p:nvPr>
            <p:ph idx="1"/>
          </p:nvPr>
        </p:nvPicPr>
        <p:blipFill>
          <a:blip r:embed="rId2"/>
          <a:stretch>
            <a:fillRect/>
          </a:stretch>
        </p:blipFill>
        <p:spPr>
          <a:xfrm>
            <a:off x="3203848" y="1916832"/>
            <a:ext cx="2895735" cy="2672986"/>
          </a:xfrm>
          <a:prstGeom prst="rect">
            <a:avLst/>
          </a:prstGeom>
        </p:spPr>
      </p:pic>
      <p:sp>
        <p:nvSpPr>
          <p:cNvPr id="5" name="Rectangle: Rounded Corners 4">
            <a:hlinkClick r:id="rId3" action="ppaction://hlinksldjump"/>
            <a:extLst>
              <a:ext uri="{FF2B5EF4-FFF2-40B4-BE49-F238E27FC236}">
                <a16:creationId xmlns:a16="http://schemas.microsoft.com/office/drawing/2014/main" id="{AEEF188E-FC2F-92A4-11B9-51A7EB828368}"/>
              </a:ext>
            </a:extLst>
          </p:cNvPr>
          <p:cNvSpPr/>
          <p:nvPr/>
        </p:nvSpPr>
        <p:spPr>
          <a:xfrm>
            <a:off x="2807804" y="5089012"/>
            <a:ext cx="3528392" cy="9361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Prad</a:t>
            </a:r>
            <a:r>
              <a:rPr lang="lt-LT" sz="4400" dirty="0"/>
              <a:t>ėti</a:t>
            </a:r>
            <a:endParaRPr lang="en-US" sz="4400" dirty="0"/>
          </a:p>
        </p:txBody>
      </p:sp>
      <p:pic>
        <p:nvPicPr>
          <p:cNvPr id="3" name="Picture 2" descr="http://www.lkc.sk/assets/images/home-button.png">
            <a:hlinkClick r:id="rId4" action="ppaction://hlinksldjump"/>
            <a:extLst>
              <a:ext uri="{FF2B5EF4-FFF2-40B4-BE49-F238E27FC236}">
                <a16:creationId xmlns:a16="http://schemas.microsoft.com/office/drawing/2014/main" id="{4E6233A4-BF9D-396B-3931-3DFAE17702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376" y="5301208"/>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504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B4F2197-AF95-4AC6-A29E-F0060323BB15}"/>
              </a:ext>
            </a:extLst>
          </p:cNvPr>
          <p:cNvSpPr/>
          <p:nvPr/>
        </p:nvSpPr>
        <p:spPr>
          <a:xfrm>
            <a:off x="449826" y="1594670"/>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1. </a:t>
            </a:r>
            <a:endParaRPr lang="en-IN"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7CEAF643-1786-4548-9FC8-0ABA9E16F7BB}"/>
              </a:ext>
            </a:extLst>
          </p:cNvPr>
          <p:cNvSpPr/>
          <p:nvPr/>
        </p:nvSpPr>
        <p:spPr>
          <a:xfrm>
            <a:off x="943897" y="1594670"/>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dirty="0">
                <a:latin typeface="Century Gothic" panose="020B0502020202020204" pitchFamily="34" charset="0"/>
              </a:rPr>
              <a:t>Srovės sti</a:t>
            </a:r>
            <a:r>
              <a:rPr lang="en-US" dirty="0" err="1">
                <a:latin typeface="Century Gothic" panose="020B0502020202020204" pitchFamily="34" charset="0"/>
              </a:rPr>
              <a:t>prio</a:t>
            </a:r>
            <a:r>
              <a:rPr lang="en-US" dirty="0">
                <a:latin typeface="Century Gothic" panose="020B0502020202020204" pitchFamily="34" charset="0"/>
              </a:rPr>
              <a:t> </a:t>
            </a:r>
            <a:r>
              <a:rPr lang="en-US" dirty="0" err="1">
                <a:latin typeface="Century Gothic" panose="020B0502020202020204" pitchFamily="34" charset="0"/>
              </a:rPr>
              <a:t>matavimo</a:t>
            </a:r>
            <a:r>
              <a:rPr lang="en-US" dirty="0">
                <a:latin typeface="Century Gothic" panose="020B0502020202020204" pitchFamily="34" charset="0"/>
              </a:rPr>
              <a:t> </a:t>
            </a:r>
            <a:r>
              <a:rPr lang="en-US" dirty="0" err="1">
                <a:latin typeface="Century Gothic" panose="020B0502020202020204" pitchFamily="34" charset="0"/>
              </a:rPr>
              <a:t>vienetas</a:t>
            </a:r>
            <a:r>
              <a:rPr lang="en-US" dirty="0">
                <a:latin typeface="Century Gothic" panose="020B0502020202020204" pitchFamily="34" charset="0"/>
              </a:rPr>
              <a:t> </a:t>
            </a:r>
            <a:r>
              <a:rPr lang="en-US" dirty="0" err="1">
                <a:latin typeface="Century Gothic" panose="020B0502020202020204" pitchFamily="34" charset="0"/>
              </a:rPr>
              <a:t>Amperas</a:t>
            </a:r>
            <a:endParaRPr lang="en-IN" dirty="0">
              <a:latin typeface="Century Gothic" panose="020B0502020202020204" pitchFamily="34" charset="0"/>
            </a:endParaRPr>
          </a:p>
        </p:txBody>
      </p:sp>
      <p:sp>
        <p:nvSpPr>
          <p:cNvPr id="8" name="cIcon">
            <a:extLst>
              <a:ext uri="{FF2B5EF4-FFF2-40B4-BE49-F238E27FC236}">
                <a16:creationId xmlns:a16="http://schemas.microsoft.com/office/drawing/2014/main" id="{B8D28226-2639-4B97-B311-7E19F1D41FFD}"/>
              </a:ext>
            </a:extLst>
          </p:cNvPr>
          <p:cNvSpPr/>
          <p:nvPr/>
        </p:nvSpPr>
        <p:spPr>
          <a:xfrm rot="1679857" flipH="1">
            <a:off x="7432167" y="1815559"/>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wIcon">
            <a:extLst>
              <a:ext uri="{FF2B5EF4-FFF2-40B4-BE49-F238E27FC236}">
                <a16:creationId xmlns:a16="http://schemas.microsoft.com/office/drawing/2014/main" id="{3FAF4DE9-6DD3-480E-8C34-14C0619327A9}"/>
              </a:ext>
            </a:extLst>
          </p:cNvPr>
          <p:cNvSpPr/>
          <p:nvPr/>
        </p:nvSpPr>
        <p:spPr>
          <a:xfrm>
            <a:off x="8079257" y="1792143"/>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cCircle">
            <a:extLst>
              <a:ext uri="{FF2B5EF4-FFF2-40B4-BE49-F238E27FC236}">
                <a16:creationId xmlns:a16="http://schemas.microsoft.com/office/drawing/2014/main" id="{D28B9B76-7C5F-4C9C-B349-5A58EEE48148}"/>
              </a:ext>
            </a:extLst>
          </p:cNvPr>
          <p:cNvSpPr/>
          <p:nvPr/>
        </p:nvSpPr>
        <p:spPr>
          <a:xfrm>
            <a:off x="7323375" y="1750581"/>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wCircle">
            <a:extLst>
              <a:ext uri="{FF2B5EF4-FFF2-40B4-BE49-F238E27FC236}">
                <a16:creationId xmlns:a16="http://schemas.microsoft.com/office/drawing/2014/main" id="{3AD3AA18-B5CB-4B91-8B77-05C587F5F16F}"/>
              </a:ext>
            </a:extLst>
          </p:cNvPr>
          <p:cNvSpPr/>
          <p:nvPr/>
        </p:nvSpPr>
        <p:spPr>
          <a:xfrm>
            <a:off x="8055722" y="1768608"/>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vealAnswer">
            <a:extLst>
              <a:ext uri="{FF2B5EF4-FFF2-40B4-BE49-F238E27FC236}">
                <a16:creationId xmlns:a16="http://schemas.microsoft.com/office/drawing/2014/main" id="{57EBC174-4A0B-4FCF-9916-CAC5B5E3B137}"/>
              </a:ext>
            </a:extLst>
          </p:cNvPr>
          <p:cNvSpPr/>
          <p:nvPr/>
        </p:nvSpPr>
        <p:spPr>
          <a:xfrm>
            <a:off x="6781702" y="5444695"/>
            <a:ext cx="1871274" cy="356951"/>
          </a:xfrm>
          <a:prstGeom prst="roundRect">
            <a:avLst/>
          </a:prstGeom>
          <a:solidFill>
            <a:schemeClr val="accent6">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entury Gothic" panose="020B0502020202020204" pitchFamily="34" charset="0"/>
              </a:rPr>
              <a:t>Pasitikrink</a:t>
            </a:r>
            <a:endParaRPr lang="en-IN" dirty="0">
              <a:latin typeface="Century Gothic" panose="020B0502020202020204" pitchFamily="34" charset="0"/>
            </a:endParaRPr>
          </a:p>
        </p:txBody>
      </p:sp>
      <p:sp>
        <p:nvSpPr>
          <p:cNvPr id="12" name="TextBox 11">
            <a:extLst>
              <a:ext uri="{FF2B5EF4-FFF2-40B4-BE49-F238E27FC236}">
                <a16:creationId xmlns:a16="http://schemas.microsoft.com/office/drawing/2014/main" id="{1AAA0783-6F53-4189-8D8C-9F5DDC651990}"/>
              </a:ext>
            </a:extLst>
          </p:cNvPr>
          <p:cNvSpPr txBox="1"/>
          <p:nvPr/>
        </p:nvSpPr>
        <p:spPr>
          <a:xfrm>
            <a:off x="8082514" y="1317669"/>
            <a:ext cx="50687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N</a:t>
            </a:r>
            <a:r>
              <a:rPr lang="lt-LT" dirty="0">
                <a:solidFill>
                  <a:schemeClr val="bg1"/>
                </a:solidFill>
                <a:latin typeface="Century Gothic" panose="020B0502020202020204" pitchFamily="34" charset="0"/>
              </a:rPr>
              <a:t>e</a:t>
            </a:r>
            <a:endParaRPr lang="en-IN" dirty="0">
              <a:solidFill>
                <a:schemeClr val="bg1"/>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37CE0289-662F-4B30-B8A7-57103CE9FFD3}"/>
              </a:ext>
            </a:extLst>
          </p:cNvPr>
          <p:cNvSpPr/>
          <p:nvPr/>
        </p:nvSpPr>
        <p:spPr>
          <a:xfrm>
            <a:off x="449826" y="2550272"/>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2. </a:t>
            </a:r>
            <a:endParaRPr lang="en-IN"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953DD061-3BB6-4164-817B-644049EFCD01}"/>
              </a:ext>
            </a:extLst>
          </p:cNvPr>
          <p:cNvSpPr/>
          <p:nvPr/>
        </p:nvSpPr>
        <p:spPr>
          <a:xfrm>
            <a:off x="943897" y="2550272"/>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altLang="en-US" sz="1800" dirty="0"/>
              <a:t>Jungiant ampermetrą į</a:t>
            </a:r>
            <a:r>
              <a:rPr lang="en-US" altLang="en-US" sz="1800" dirty="0"/>
              <a:t> </a:t>
            </a:r>
            <a:r>
              <a:rPr lang="en-US" altLang="en-US" sz="1800" dirty="0" err="1"/>
              <a:t>elektros</a:t>
            </a:r>
            <a:r>
              <a:rPr lang="en-US" altLang="en-US" sz="1800" dirty="0"/>
              <a:t> </a:t>
            </a:r>
            <a:r>
              <a:rPr lang="en-US" altLang="en-US" sz="1800" dirty="0" err="1"/>
              <a:t>grandinę</a:t>
            </a:r>
            <a:r>
              <a:rPr lang="en-US" altLang="en-US" sz="1800" dirty="0"/>
              <a:t> </a:t>
            </a:r>
            <a:r>
              <a:rPr lang="en-US" altLang="en-US" sz="1800" dirty="0" err="1"/>
              <a:t>teigiamasis</a:t>
            </a:r>
            <a:r>
              <a:rPr lang="en-US" altLang="en-US" sz="1800" dirty="0"/>
              <a:t> </a:t>
            </a:r>
            <a:r>
              <a:rPr lang="en-US" altLang="en-US" sz="1800" dirty="0" err="1"/>
              <a:t>srovės</a:t>
            </a:r>
            <a:r>
              <a:rPr lang="en-US" altLang="en-US" sz="1800" dirty="0"/>
              <a:t> </a:t>
            </a:r>
            <a:r>
              <a:rPr lang="en-US" altLang="en-US" sz="1800" dirty="0" err="1"/>
              <a:t>šaltinio</a:t>
            </a:r>
            <a:r>
              <a:rPr lang="en-US" altLang="en-US" sz="1800" dirty="0"/>
              <a:t> </a:t>
            </a:r>
            <a:r>
              <a:rPr lang="en-US" altLang="en-US" sz="1800" dirty="0" err="1"/>
              <a:t>polius</a:t>
            </a:r>
            <a:r>
              <a:rPr lang="en-US" altLang="en-US" sz="1800" dirty="0"/>
              <a:t> </a:t>
            </a:r>
            <a:r>
              <a:rPr lang="lt-LT" altLang="en-US" sz="1800" dirty="0"/>
              <a:t>jungiamas </a:t>
            </a:r>
            <a:r>
              <a:rPr lang="en-US" altLang="en-US" sz="1800" dirty="0" err="1"/>
              <a:t>prie</a:t>
            </a:r>
            <a:r>
              <a:rPr lang="en-US" altLang="en-US" sz="1800" dirty="0"/>
              <a:t> </a:t>
            </a:r>
            <a:r>
              <a:rPr lang="en-US" altLang="en-US" sz="1800" dirty="0" err="1"/>
              <a:t>teigiamojo</a:t>
            </a:r>
            <a:r>
              <a:rPr lang="en-US" altLang="en-US" sz="1800" dirty="0"/>
              <a:t> </a:t>
            </a:r>
            <a:r>
              <a:rPr lang="en-US" altLang="en-US" sz="1800" dirty="0" err="1"/>
              <a:t>ampermetro</a:t>
            </a:r>
            <a:r>
              <a:rPr lang="en-US" altLang="en-US" sz="1800" dirty="0"/>
              <a:t> </a:t>
            </a:r>
            <a:r>
              <a:rPr lang="en-US" altLang="en-US" sz="1800" dirty="0" err="1"/>
              <a:t>gnybto</a:t>
            </a:r>
            <a:endParaRPr lang="en-IN" dirty="0">
              <a:latin typeface="Century Gothic" panose="020B0502020202020204" pitchFamily="34" charset="0"/>
            </a:endParaRPr>
          </a:p>
        </p:txBody>
      </p:sp>
      <p:sp>
        <p:nvSpPr>
          <p:cNvPr id="15" name="cIcon">
            <a:extLst>
              <a:ext uri="{FF2B5EF4-FFF2-40B4-BE49-F238E27FC236}">
                <a16:creationId xmlns:a16="http://schemas.microsoft.com/office/drawing/2014/main" id="{D9938515-4035-42EA-B97F-83312E2ACEA3}"/>
              </a:ext>
            </a:extLst>
          </p:cNvPr>
          <p:cNvSpPr/>
          <p:nvPr/>
        </p:nvSpPr>
        <p:spPr>
          <a:xfrm rot="1679857" flipH="1">
            <a:off x="7432167" y="2771161"/>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wIcon">
            <a:extLst>
              <a:ext uri="{FF2B5EF4-FFF2-40B4-BE49-F238E27FC236}">
                <a16:creationId xmlns:a16="http://schemas.microsoft.com/office/drawing/2014/main" id="{C64CB355-8E12-4868-88D4-BC3FBA4A08BA}"/>
              </a:ext>
            </a:extLst>
          </p:cNvPr>
          <p:cNvSpPr/>
          <p:nvPr/>
        </p:nvSpPr>
        <p:spPr>
          <a:xfrm>
            <a:off x="8079257" y="2747745"/>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cCircle">
            <a:extLst>
              <a:ext uri="{FF2B5EF4-FFF2-40B4-BE49-F238E27FC236}">
                <a16:creationId xmlns:a16="http://schemas.microsoft.com/office/drawing/2014/main" id="{D38C934E-6EC6-425A-8F3B-E2B89FFD7C1D}"/>
              </a:ext>
            </a:extLst>
          </p:cNvPr>
          <p:cNvSpPr/>
          <p:nvPr/>
        </p:nvSpPr>
        <p:spPr>
          <a:xfrm>
            <a:off x="7323375" y="2724208"/>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wCircle">
            <a:extLst>
              <a:ext uri="{FF2B5EF4-FFF2-40B4-BE49-F238E27FC236}">
                <a16:creationId xmlns:a16="http://schemas.microsoft.com/office/drawing/2014/main" id="{27677DEE-9798-4570-A140-F1E9E6CF4933}"/>
              </a:ext>
            </a:extLst>
          </p:cNvPr>
          <p:cNvSpPr/>
          <p:nvPr/>
        </p:nvSpPr>
        <p:spPr>
          <a:xfrm>
            <a:off x="8032185" y="2731783"/>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Rounded Corners 18">
            <a:extLst>
              <a:ext uri="{FF2B5EF4-FFF2-40B4-BE49-F238E27FC236}">
                <a16:creationId xmlns:a16="http://schemas.microsoft.com/office/drawing/2014/main" id="{3E4FCE66-8F44-48C0-B1C3-44EA8E1DBB93}"/>
              </a:ext>
            </a:extLst>
          </p:cNvPr>
          <p:cNvSpPr/>
          <p:nvPr/>
        </p:nvSpPr>
        <p:spPr>
          <a:xfrm>
            <a:off x="449826" y="3481726"/>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3. </a:t>
            </a:r>
            <a:endParaRPr lang="en-IN"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8AB262A2-685C-4D4B-A951-B384E8C52B5F}"/>
              </a:ext>
            </a:extLst>
          </p:cNvPr>
          <p:cNvSpPr/>
          <p:nvPr/>
        </p:nvSpPr>
        <p:spPr>
          <a:xfrm>
            <a:off x="943897" y="3481726"/>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en-US" dirty="0" err="1">
                <a:latin typeface="Century Gothic" panose="020B0502020202020204" pitchFamily="34" charset="0"/>
              </a:rPr>
              <a:t>Srov</a:t>
            </a:r>
            <a:r>
              <a:rPr lang="lt-LT" dirty="0">
                <a:latin typeface="Century Gothic" panose="020B0502020202020204" pitchFamily="34" charset="0"/>
              </a:rPr>
              <a:t>ės stiprio matavimo prietaisas Voltmetras</a:t>
            </a:r>
            <a:endParaRPr lang="en-IN" dirty="0">
              <a:latin typeface="Century Gothic" panose="020B0502020202020204" pitchFamily="34" charset="0"/>
            </a:endParaRPr>
          </a:p>
        </p:txBody>
      </p:sp>
      <p:sp>
        <p:nvSpPr>
          <p:cNvPr id="21" name="cIcon">
            <a:extLst>
              <a:ext uri="{FF2B5EF4-FFF2-40B4-BE49-F238E27FC236}">
                <a16:creationId xmlns:a16="http://schemas.microsoft.com/office/drawing/2014/main" id="{4143BA86-DABA-46B5-A27B-F5AE8041A5EA}"/>
              </a:ext>
            </a:extLst>
          </p:cNvPr>
          <p:cNvSpPr/>
          <p:nvPr/>
        </p:nvSpPr>
        <p:spPr>
          <a:xfrm rot="1679857" flipH="1">
            <a:off x="8180801" y="3702615"/>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wIcon">
            <a:extLst>
              <a:ext uri="{FF2B5EF4-FFF2-40B4-BE49-F238E27FC236}">
                <a16:creationId xmlns:a16="http://schemas.microsoft.com/office/drawing/2014/main" id="{36132A90-65A0-46C7-9450-8CC3E125FD5B}"/>
              </a:ext>
            </a:extLst>
          </p:cNvPr>
          <p:cNvSpPr/>
          <p:nvPr/>
        </p:nvSpPr>
        <p:spPr>
          <a:xfrm>
            <a:off x="7330624" y="3679199"/>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cCircle">
            <a:extLst>
              <a:ext uri="{FF2B5EF4-FFF2-40B4-BE49-F238E27FC236}">
                <a16:creationId xmlns:a16="http://schemas.microsoft.com/office/drawing/2014/main" id="{1E8A9B3A-D66B-4D48-AF79-6577897C7616}"/>
              </a:ext>
            </a:extLst>
          </p:cNvPr>
          <p:cNvSpPr/>
          <p:nvPr/>
        </p:nvSpPr>
        <p:spPr>
          <a:xfrm>
            <a:off x="8080074" y="3646199"/>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wCircle">
            <a:extLst>
              <a:ext uri="{FF2B5EF4-FFF2-40B4-BE49-F238E27FC236}">
                <a16:creationId xmlns:a16="http://schemas.microsoft.com/office/drawing/2014/main" id="{157576B3-31BC-46C6-A725-1947C7015C62}"/>
              </a:ext>
            </a:extLst>
          </p:cNvPr>
          <p:cNvSpPr/>
          <p:nvPr/>
        </p:nvSpPr>
        <p:spPr>
          <a:xfrm>
            <a:off x="7307089" y="3655664"/>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Rounded Corners 24">
            <a:extLst>
              <a:ext uri="{FF2B5EF4-FFF2-40B4-BE49-F238E27FC236}">
                <a16:creationId xmlns:a16="http://schemas.microsoft.com/office/drawing/2014/main" id="{B31B20B1-FE76-44F6-B6C8-521681060C38}"/>
              </a:ext>
            </a:extLst>
          </p:cNvPr>
          <p:cNvSpPr/>
          <p:nvPr/>
        </p:nvSpPr>
        <p:spPr>
          <a:xfrm>
            <a:off x="449826" y="4372528"/>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4. </a:t>
            </a:r>
            <a:endParaRPr lang="en-IN" dirty="0">
              <a:solidFill>
                <a:schemeClr val="tx1"/>
              </a:solidFill>
              <a:latin typeface="Century Gothic" panose="020B0502020202020204" pitchFamily="34" charset="0"/>
            </a:endParaRPr>
          </a:p>
        </p:txBody>
      </p:sp>
      <p:sp>
        <p:nvSpPr>
          <p:cNvPr id="26" name="Rectangle 25">
            <a:extLst>
              <a:ext uri="{FF2B5EF4-FFF2-40B4-BE49-F238E27FC236}">
                <a16:creationId xmlns:a16="http://schemas.microsoft.com/office/drawing/2014/main" id="{6012452E-E996-4AC9-9D4F-613D97C41F81}"/>
              </a:ext>
            </a:extLst>
          </p:cNvPr>
          <p:cNvSpPr/>
          <p:nvPr/>
        </p:nvSpPr>
        <p:spPr>
          <a:xfrm>
            <a:off x="943897" y="4372528"/>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dirty="0">
                <a:latin typeface="Century Gothic" panose="020B0502020202020204" pitchFamily="34" charset="0"/>
              </a:rPr>
              <a:t>Ampermetras į grandinę jungiamas nuosekliai</a:t>
            </a:r>
            <a:endParaRPr lang="en-IN" dirty="0">
              <a:latin typeface="Century Gothic" panose="020B0502020202020204" pitchFamily="34" charset="0"/>
            </a:endParaRPr>
          </a:p>
        </p:txBody>
      </p:sp>
      <p:sp>
        <p:nvSpPr>
          <p:cNvPr id="27" name="cIcon">
            <a:extLst>
              <a:ext uri="{FF2B5EF4-FFF2-40B4-BE49-F238E27FC236}">
                <a16:creationId xmlns:a16="http://schemas.microsoft.com/office/drawing/2014/main" id="{8F7ADFEE-A52F-4940-9478-65638863C469}"/>
              </a:ext>
            </a:extLst>
          </p:cNvPr>
          <p:cNvSpPr/>
          <p:nvPr/>
        </p:nvSpPr>
        <p:spPr>
          <a:xfrm rot="1679857" flipH="1">
            <a:off x="7432167" y="4593417"/>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wIcon">
            <a:extLst>
              <a:ext uri="{FF2B5EF4-FFF2-40B4-BE49-F238E27FC236}">
                <a16:creationId xmlns:a16="http://schemas.microsoft.com/office/drawing/2014/main" id="{FC7BFF36-F5DB-46CC-B459-ABF1F01D9655}"/>
              </a:ext>
            </a:extLst>
          </p:cNvPr>
          <p:cNvSpPr/>
          <p:nvPr/>
        </p:nvSpPr>
        <p:spPr>
          <a:xfrm>
            <a:off x="8079257" y="4570001"/>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cCircle">
            <a:extLst>
              <a:ext uri="{FF2B5EF4-FFF2-40B4-BE49-F238E27FC236}">
                <a16:creationId xmlns:a16="http://schemas.microsoft.com/office/drawing/2014/main" id="{7F09E1C7-14F8-4BDD-BA80-C005A9B18A3B}"/>
              </a:ext>
            </a:extLst>
          </p:cNvPr>
          <p:cNvSpPr/>
          <p:nvPr/>
        </p:nvSpPr>
        <p:spPr>
          <a:xfrm>
            <a:off x="7307089" y="4546466"/>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wCircle">
            <a:extLst>
              <a:ext uri="{FF2B5EF4-FFF2-40B4-BE49-F238E27FC236}">
                <a16:creationId xmlns:a16="http://schemas.microsoft.com/office/drawing/2014/main" id="{501269A0-349A-4DAD-B494-2D7B2C7CB224}"/>
              </a:ext>
            </a:extLst>
          </p:cNvPr>
          <p:cNvSpPr/>
          <p:nvPr/>
        </p:nvSpPr>
        <p:spPr>
          <a:xfrm>
            <a:off x="8055722" y="4546466"/>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BA788B07-8CCF-E876-BB8F-E267AFE62F3F}"/>
              </a:ext>
            </a:extLst>
          </p:cNvPr>
          <p:cNvSpPr txBox="1"/>
          <p:nvPr/>
        </p:nvSpPr>
        <p:spPr>
          <a:xfrm>
            <a:off x="7199838" y="1099417"/>
            <a:ext cx="720080" cy="369332"/>
          </a:xfrm>
          <a:prstGeom prst="rect">
            <a:avLst/>
          </a:prstGeom>
          <a:noFill/>
        </p:spPr>
        <p:txBody>
          <a:bodyPr wrap="square" rtlCol="0">
            <a:spAutoFit/>
          </a:bodyPr>
          <a:lstStyle/>
          <a:p>
            <a:r>
              <a:rPr lang="lt-LT" dirty="0"/>
              <a:t>TAIP</a:t>
            </a:r>
            <a:endParaRPr lang="en-US" dirty="0"/>
          </a:p>
        </p:txBody>
      </p:sp>
      <p:sp>
        <p:nvSpPr>
          <p:cNvPr id="32" name="TextBox 31">
            <a:extLst>
              <a:ext uri="{FF2B5EF4-FFF2-40B4-BE49-F238E27FC236}">
                <a16:creationId xmlns:a16="http://schemas.microsoft.com/office/drawing/2014/main" id="{C859D4D0-6421-0072-3C59-12F336D64D1A}"/>
              </a:ext>
            </a:extLst>
          </p:cNvPr>
          <p:cNvSpPr txBox="1"/>
          <p:nvPr/>
        </p:nvSpPr>
        <p:spPr>
          <a:xfrm>
            <a:off x="7955469" y="1113893"/>
            <a:ext cx="720080" cy="369332"/>
          </a:xfrm>
          <a:prstGeom prst="rect">
            <a:avLst/>
          </a:prstGeom>
          <a:noFill/>
        </p:spPr>
        <p:txBody>
          <a:bodyPr wrap="square" rtlCol="0">
            <a:spAutoFit/>
          </a:bodyPr>
          <a:lstStyle/>
          <a:p>
            <a:r>
              <a:rPr lang="lt-LT" dirty="0"/>
              <a:t>NE</a:t>
            </a:r>
            <a:endParaRPr lang="en-US" dirty="0"/>
          </a:p>
        </p:txBody>
      </p:sp>
    </p:spTree>
    <p:extLst>
      <p:ext uri="{BB962C8B-B14F-4D97-AF65-F5344CB8AC3E}">
        <p14:creationId xmlns:p14="http://schemas.microsoft.com/office/powerpoint/2010/main" val="4139349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6"/>
                                        </p:tgtEl>
                                        <p:attrNameLst>
                                          <p:attrName>fillcolor</p:attrName>
                                        </p:attrNameLst>
                                      </p:cBhvr>
                                      <p:to>
                                        <a:srgbClr val="D8D8D8"/>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000" fill="hold"/>
                                        <p:tgtEl>
                                          <p:spTgt spid="7"/>
                                        </p:tgtEl>
                                        <p:attrNameLst>
                                          <p:attrName>fillcolor</p:attrName>
                                        </p:attrNameLst>
                                      </p:cBhvr>
                                      <p:to>
                                        <a:srgbClr val="D8D8D8"/>
                                      </p:to>
                                    </p:animClr>
                                    <p:set>
                                      <p:cBhvr>
                                        <p:cTn id="18" dur="2000" fill="hold"/>
                                        <p:tgtEl>
                                          <p:spTgt spid="7"/>
                                        </p:tgtEl>
                                        <p:attrNameLst>
                                          <p:attrName>fill.type</p:attrName>
                                        </p:attrNameLst>
                                      </p:cBhvr>
                                      <p:to>
                                        <p:strVal val="solid"/>
                                      </p:to>
                                    </p:set>
                                    <p:set>
                                      <p:cBhvr>
                                        <p:cTn id="19" dur="2000" fill="hold"/>
                                        <p:tgtEl>
                                          <p:spTgt spid="7"/>
                                        </p:tgtEl>
                                        <p:attrNameLst>
                                          <p:attrName>fill.on</p:attrName>
                                        </p:attrNameLst>
                                      </p:cBhvr>
                                      <p:to>
                                        <p:strVal val="true"/>
                                      </p:to>
                                    </p:set>
                                  </p:childTnLst>
                                </p:cTn>
                              </p:par>
                              <p:par>
                                <p:cTn id="20" presetID="1" presetClass="exit"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7"/>
                                        </p:tgtEl>
                                        <p:attrNameLst>
                                          <p:attrName>fillcolor</p:attrName>
                                        </p:attrNameLst>
                                      </p:cBhvr>
                                      <p:to>
                                        <a:srgbClr val="D8D8D8"/>
                                      </p:to>
                                    </p:animClr>
                                    <p:set>
                                      <p:cBhvr>
                                        <p:cTn id="48" dur="2000" fill="hold"/>
                                        <p:tgtEl>
                                          <p:spTgt spid="17"/>
                                        </p:tgtEl>
                                        <p:attrNameLst>
                                          <p:attrName>fill.type</p:attrName>
                                        </p:attrNameLst>
                                      </p:cBhvr>
                                      <p:to>
                                        <p:strVal val="solid"/>
                                      </p:to>
                                    </p:set>
                                    <p:set>
                                      <p:cBhvr>
                                        <p:cTn id="49" dur="2000" fill="hold"/>
                                        <p:tgtEl>
                                          <p:spTgt spid="17"/>
                                        </p:tgtEl>
                                        <p:attrNameLst>
                                          <p:attrName>fill.on</p:attrName>
                                        </p:attrNameLst>
                                      </p:cBhvr>
                                      <p:to>
                                        <p:strVal val="true"/>
                                      </p:to>
                                    </p:set>
                                  </p:childTnLst>
                                </p:cTn>
                              </p:par>
                              <p:par>
                                <p:cTn id="50" presetID="1" presetClass="exit"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000" fill="hold"/>
                                        <p:tgtEl>
                                          <p:spTgt spid="18"/>
                                        </p:tgtEl>
                                        <p:attrNameLst>
                                          <p:attrName>fillcolor</p:attrName>
                                        </p:attrNameLst>
                                      </p:cBhvr>
                                      <p:to>
                                        <a:srgbClr val="D8D8D8"/>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par>
                                <p:cTn id="61" presetID="1" presetClass="exit"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23"/>
                                        </p:tgtEl>
                                        <p:attrNameLst>
                                          <p:attrName>fillcolor</p:attrName>
                                        </p:attrNameLst>
                                      </p:cBhvr>
                                      <p:to>
                                        <a:srgbClr val="D8D8D8"/>
                                      </p:to>
                                    </p:animClr>
                                    <p:set>
                                      <p:cBhvr>
                                        <p:cTn id="70" dur="2000" fill="hold"/>
                                        <p:tgtEl>
                                          <p:spTgt spid="23"/>
                                        </p:tgtEl>
                                        <p:attrNameLst>
                                          <p:attrName>fill.type</p:attrName>
                                        </p:attrNameLst>
                                      </p:cBhvr>
                                      <p:to>
                                        <p:strVal val="solid"/>
                                      </p:to>
                                    </p:set>
                                    <p:set>
                                      <p:cBhvr>
                                        <p:cTn id="71" dur="2000" fill="hold"/>
                                        <p:tgtEl>
                                          <p:spTgt spid="23"/>
                                        </p:tgtEl>
                                        <p:attrNameLst>
                                          <p:attrName>fill.on</p:attrName>
                                        </p:attrNameLst>
                                      </p:cBhvr>
                                      <p:to>
                                        <p:strVal val="true"/>
                                      </p:to>
                                    </p:set>
                                  </p:childTnLst>
                                </p:cTn>
                              </p:par>
                              <p:par>
                                <p:cTn id="72" presetID="1" presetClass="exit"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withEffect">
                                  <p:stCondLst>
                                    <p:cond delay="0"/>
                                  </p:stCondLst>
                                  <p:childTnLst>
                                    <p:animClr clrSpc="rgb" dir="cw">
                                      <p:cBhvr>
                                        <p:cTn id="80" dur="2000" fill="hold"/>
                                        <p:tgtEl>
                                          <p:spTgt spid="24"/>
                                        </p:tgtEl>
                                        <p:attrNameLst>
                                          <p:attrName>fillcolor</p:attrName>
                                        </p:attrNameLst>
                                      </p:cBhvr>
                                      <p:to>
                                        <a:srgbClr val="D8D8D8"/>
                                      </p:to>
                                    </p:animClr>
                                    <p:set>
                                      <p:cBhvr>
                                        <p:cTn id="81" dur="2000" fill="hold"/>
                                        <p:tgtEl>
                                          <p:spTgt spid="24"/>
                                        </p:tgtEl>
                                        <p:attrNameLst>
                                          <p:attrName>fill.type</p:attrName>
                                        </p:attrNameLst>
                                      </p:cBhvr>
                                      <p:to>
                                        <p:strVal val="solid"/>
                                      </p:to>
                                    </p:set>
                                    <p:set>
                                      <p:cBhvr>
                                        <p:cTn id="82" dur="2000" fill="hold"/>
                                        <p:tgtEl>
                                          <p:spTgt spid="24"/>
                                        </p:tgtEl>
                                        <p:attrNameLst>
                                          <p:attrName>fill.on</p:attrName>
                                        </p:attrNameLst>
                                      </p:cBhvr>
                                      <p:to>
                                        <p:strVal val="true"/>
                                      </p:to>
                                    </p:set>
                                  </p:childTnLst>
                                </p:cTn>
                              </p:par>
                              <p:par>
                                <p:cTn id="83" presetID="1" presetClass="exit"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29"/>
                                        </p:tgtEl>
                                        <p:attrNameLst>
                                          <p:attrName>fillcolor</p:attrName>
                                        </p:attrNameLst>
                                      </p:cBhvr>
                                      <p:to>
                                        <a:srgbClr val="D8D8D8"/>
                                      </p:to>
                                    </p:animClr>
                                    <p:set>
                                      <p:cBhvr>
                                        <p:cTn id="92" dur="2000" fill="hold"/>
                                        <p:tgtEl>
                                          <p:spTgt spid="29"/>
                                        </p:tgtEl>
                                        <p:attrNameLst>
                                          <p:attrName>fill.type</p:attrName>
                                        </p:attrNameLst>
                                      </p:cBhvr>
                                      <p:to>
                                        <p:strVal val="solid"/>
                                      </p:to>
                                    </p:set>
                                    <p:set>
                                      <p:cBhvr>
                                        <p:cTn id="93" dur="2000" fill="hold"/>
                                        <p:tgtEl>
                                          <p:spTgt spid="29"/>
                                        </p:tgtEl>
                                        <p:attrNameLst>
                                          <p:attrName>fill.on</p:attrName>
                                        </p:attrNameLst>
                                      </p:cBhvr>
                                      <p:to>
                                        <p:strVal val="true"/>
                                      </p:to>
                                    </p:set>
                                  </p:childTnLst>
                                </p:cTn>
                              </p:par>
                              <p:par>
                                <p:cTn id="94" presetID="1" presetClass="exit"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withEffect">
                                  <p:stCondLst>
                                    <p:cond delay="0"/>
                                  </p:stCondLst>
                                  <p:childTnLst>
                                    <p:animClr clrSpc="rgb" dir="cw">
                                      <p:cBhvr>
                                        <p:cTn id="102" dur="2000" fill="hold"/>
                                        <p:tgtEl>
                                          <p:spTgt spid="30"/>
                                        </p:tgtEl>
                                        <p:attrNameLst>
                                          <p:attrName>fillcolor</p:attrName>
                                        </p:attrNameLst>
                                      </p:cBhvr>
                                      <p:to>
                                        <a:srgbClr val="D8D8D8"/>
                                      </p:to>
                                    </p:animClr>
                                    <p:set>
                                      <p:cBhvr>
                                        <p:cTn id="103" dur="2000" fill="hold"/>
                                        <p:tgtEl>
                                          <p:spTgt spid="30"/>
                                        </p:tgtEl>
                                        <p:attrNameLst>
                                          <p:attrName>fill.type</p:attrName>
                                        </p:attrNameLst>
                                      </p:cBhvr>
                                      <p:to>
                                        <p:strVal val="solid"/>
                                      </p:to>
                                    </p:set>
                                    <p:set>
                                      <p:cBhvr>
                                        <p:cTn id="104" dur="2000" fill="hold"/>
                                        <p:tgtEl>
                                          <p:spTgt spid="30"/>
                                        </p:tgtEl>
                                        <p:attrNameLst>
                                          <p:attrName>fill.on</p:attrName>
                                        </p:attrNameLst>
                                      </p:cBhvr>
                                      <p:to>
                                        <p:strVal val="true"/>
                                      </p:to>
                                    </p:set>
                                  </p:childTnLst>
                                </p:cTn>
                              </p:par>
                              <p:par>
                                <p:cTn id="105" presetID="1" presetClass="exit"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8" grpId="0" animBg="1"/>
      <p:bldP spid="9" grpId="0" animBg="1"/>
      <p:bldP spid="6" grpId="0" animBg="1"/>
      <p:bldP spid="6" grpId="1" animBg="1"/>
      <p:bldP spid="7" grpId="0" animBg="1"/>
      <p:bldP spid="7" grpId="1" animBg="1"/>
      <p:bldP spid="15" grpId="0" animBg="1"/>
      <p:bldP spid="16" grpId="0" animBg="1"/>
      <p:bldP spid="17" grpId="0" animBg="1"/>
      <p:bldP spid="17" grpId="1" animBg="1"/>
      <p:bldP spid="18" grpId="0" animBg="1"/>
      <p:bldP spid="18" grpId="1" animBg="1"/>
      <p:bldP spid="21" grpId="0" animBg="1"/>
      <p:bldP spid="22" grpId="0" animBg="1"/>
      <p:bldP spid="23" grpId="0" animBg="1"/>
      <p:bldP spid="23" grpId="1" animBg="1"/>
      <p:bldP spid="24" grpId="0" animBg="1"/>
      <p:bldP spid="24" grpId="1" animBg="1"/>
      <p:bldP spid="27" grpId="0" animBg="1"/>
      <p:bldP spid="28" grpId="0" animBg="1"/>
      <p:bldP spid="29" grpId="0" animBg="1"/>
      <p:bldP spid="29" grpId="1" animBg="1"/>
      <p:bldP spid="30" grpId="0" animBg="1"/>
      <p:bldP spid="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B4F2197-AF95-4AC6-A29E-F0060323BB15}"/>
              </a:ext>
            </a:extLst>
          </p:cNvPr>
          <p:cNvSpPr/>
          <p:nvPr/>
        </p:nvSpPr>
        <p:spPr>
          <a:xfrm>
            <a:off x="449826" y="1594670"/>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1. </a:t>
            </a:r>
            <a:endParaRPr lang="en-IN"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7CEAF643-1786-4548-9FC8-0ABA9E16F7BB}"/>
              </a:ext>
            </a:extLst>
          </p:cNvPr>
          <p:cNvSpPr/>
          <p:nvPr/>
        </p:nvSpPr>
        <p:spPr>
          <a:xfrm>
            <a:off x="943897" y="1594670"/>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dirty="0">
                <a:latin typeface="Century Gothic" panose="020B0502020202020204" pitchFamily="34" charset="0"/>
              </a:rPr>
              <a:t>I </a:t>
            </a:r>
            <a:r>
              <a:rPr lang="en-US" dirty="0">
                <a:latin typeface="Century Gothic" panose="020B0502020202020204" pitchFamily="34" charset="0"/>
              </a:rPr>
              <a:t>= q/t</a:t>
            </a:r>
            <a:endParaRPr lang="en-IN" dirty="0">
              <a:latin typeface="Century Gothic" panose="020B0502020202020204" pitchFamily="34" charset="0"/>
            </a:endParaRPr>
          </a:p>
        </p:txBody>
      </p:sp>
      <p:sp>
        <p:nvSpPr>
          <p:cNvPr id="8" name="cIcon">
            <a:extLst>
              <a:ext uri="{FF2B5EF4-FFF2-40B4-BE49-F238E27FC236}">
                <a16:creationId xmlns:a16="http://schemas.microsoft.com/office/drawing/2014/main" id="{B8D28226-2639-4B97-B311-7E19F1D41FFD}"/>
              </a:ext>
            </a:extLst>
          </p:cNvPr>
          <p:cNvSpPr/>
          <p:nvPr/>
        </p:nvSpPr>
        <p:spPr>
          <a:xfrm rot="1679857" flipH="1">
            <a:off x="7432167" y="1815559"/>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wIcon">
            <a:extLst>
              <a:ext uri="{FF2B5EF4-FFF2-40B4-BE49-F238E27FC236}">
                <a16:creationId xmlns:a16="http://schemas.microsoft.com/office/drawing/2014/main" id="{3FAF4DE9-6DD3-480E-8C34-14C0619327A9}"/>
              </a:ext>
            </a:extLst>
          </p:cNvPr>
          <p:cNvSpPr/>
          <p:nvPr/>
        </p:nvSpPr>
        <p:spPr>
          <a:xfrm>
            <a:off x="8079257" y="1792143"/>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cCircle">
            <a:extLst>
              <a:ext uri="{FF2B5EF4-FFF2-40B4-BE49-F238E27FC236}">
                <a16:creationId xmlns:a16="http://schemas.microsoft.com/office/drawing/2014/main" id="{D28B9B76-7C5F-4C9C-B349-5A58EEE48148}"/>
              </a:ext>
            </a:extLst>
          </p:cNvPr>
          <p:cNvSpPr/>
          <p:nvPr/>
        </p:nvSpPr>
        <p:spPr>
          <a:xfrm>
            <a:off x="7307089" y="1768608"/>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wCircle">
            <a:extLst>
              <a:ext uri="{FF2B5EF4-FFF2-40B4-BE49-F238E27FC236}">
                <a16:creationId xmlns:a16="http://schemas.microsoft.com/office/drawing/2014/main" id="{3AD3AA18-B5CB-4B91-8B77-05C587F5F16F}"/>
              </a:ext>
            </a:extLst>
          </p:cNvPr>
          <p:cNvSpPr/>
          <p:nvPr/>
        </p:nvSpPr>
        <p:spPr>
          <a:xfrm>
            <a:off x="8055722" y="1768608"/>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vealAnswer">
            <a:extLst>
              <a:ext uri="{FF2B5EF4-FFF2-40B4-BE49-F238E27FC236}">
                <a16:creationId xmlns:a16="http://schemas.microsoft.com/office/drawing/2014/main" id="{57EBC174-4A0B-4FCF-9916-CAC5B5E3B137}"/>
              </a:ext>
            </a:extLst>
          </p:cNvPr>
          <p:cNvSpPr/>
          <p:nvPr/>
        </p:nvSpPr>
        <p:spPr>
          <a:xfrm>
            <a:off x="6781702" y="5444695"/>
            <a:ext cx="1871274" cy="356951"/>
          </a:xfrm>
          <a:prstGeom prst="roundRect">
            <a:avLst/>
          </a:prstGeom>
          <a:solidFill>
            <a:schemeClr val="accent6">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entury Gothic" panose="020B0502020202020204" pitchFamily="34" charset="0"/>
              </a:rPr>
              <a:t>Pasitikrink</a:t>
            </a:r>
            <a:endParaRPr lang="en-IN" dirty="0">
              <a:latin typeface="Century Gothic" panose="020B0502020202020204" pitchFamily="34" charset="0"/>
            </a:endParaRPr>
          </a:p>
        </p:txBody>
      </p:sp>
      <p:sp>
        <p:nvSpPr>
          <p:cNvPr id="12" name="TextBox 11">
            <a:extLst>
              <a:ext uri="{FF2B5EF4-FFF2-40B4-BE49-F238E27FC236}">
                <a16:creationId xmlns:a16="http://schemas.microsoft.com/office/drawing/2014/main" id="{1AAA0783-6F53-4189-8D8C-9F5DDC651990}"/>
              </a:ext>
            </a:extLst>
          </p:cNvPr>
          <p:cNvSpPr txBox="1"/>
          <p:nvPr/>
        </p:nvSpPr>
        <p:spPr>
          <a:xfrm>
            <a:off x="8082514" y="1317669"/>
            <a:ext cx="50687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N</a:t>
            </a:r>
            <a:r>
              <a:rPr lang="lt-LT" dirty="0">
                <a:solidFill>
                  <a:schemeClr val="bg1"/>
                </a:solidFill>
                <a:latin typeface="Century Gothic" panose="020B0502020202020204" pitchFamily="34" charset="0"/>
              </a:rPr>
              <a:t>e</a:t>
            </a:r>
            <a:endParaRPr lang="en-IN" dirty="0">
              <a:solidFill>
                <a:schemeClr val="bg1"/>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37CE0289-662F-4B30-B8A7-57103CE9FFD3}"/>
              </a:ext>
            </a:extLst>
          </p:cNvPr>
          <p:cNvSpPr/>
          <p:nvPr/>
        </p:nvSpPr>
        <p:spPr>
          <a:xfrm>
            <a:off x="449826" y="2550272"/>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2. </a:t>
            </a:r>
            <a:endParaRPr lang="en-IN"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953DD061-3BB6-4164-817B-644049EFCD01}"/>
              </a:ext>
            </a:extLst>
          </p:cNvPr>
          <p:cNvSpPr/>
          <p:nvPr/>
        </p:nvSpPr>
        <p:spPr>
          <a:xfrm>
            <a:off x="943897" y="2577587"/>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dirty="0">
                <a:latin typeface="Century Gothic" panose="020B0502020202020204" pitchFamily="34" charset="0"/>
              </a:rPr>
              <a:t>Elektros srovė – netvarkingas elektros krūvių judėjimas</a:t>
            </a:r>
            <a:r>
              <a:rPr lang="lt-LT" b="0" i="0" dirty="0">
                <a:solidFill>
                  <a:srgbClr val="4D5156"/>
                </a:solidFill>
                <a:effectLst/>
                <a:latin typeface="arial" panose="020B0604020202020204" pitchFamily="34" charset="0"/>
              </a:rPr>
              <a:t>. </a:t>
            </a:r>
            <a:endParaRPr lang="en-IN" dirty="0">
              <a:latin typeface="Century Gothic" panose="020B0502020202020204" pitchFamily="34" charset="0"/>
            </a:endParaRPr>
          </a:p>
        </p:txBody>
      </p:sp>
      <p:sp>
        <p:nvSpPr>
          <p:cNvPr id="15" name="cIcon">
            <a:extLst>
              <a:ext uri="{FF2B5EF4-FFF2-40B4-BE49-F238E27FC236}">
                <a16:creationId xmlns:a16="http://schemas.microsoft.com/office/drawing/2014/main" id="{D9938515-4035-42EA-B97F-83312E2ACEA3}"/>
              </a:ext>
            </a:extLst>
          </p:cNvPr>
          <p:cNvSpPr/>
          <p:nvPr/>
        </p:nvSpPr>
        <p:spPr>
          <a:xfrm rot="1679857" flipH="1">
            <a:off x="8180802" y="2793757"/>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wIcon">
            <a:extLst>
              <a:ext uri="{FF2B5EF4-FFF2-40B4-BE49-F238E27FC236}">
                <a16:creationId xmlns:a16="http://schemas.microsoft.com/office/drawing/2014/main" id="{C64CB355-8E12-4868-88D4-BC3FBA4A08BA}"/>
              </a:ext>
            </a:extLst>
          </p:cNvPr>
          <p:cNvSpPr/>
          <p:nvPr/>
        </p:nvSpPr>
        <p:spPr>
          <a:xfrm>
            <a:off x="7371597" y="2780704"/>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cCircle">
            <a:extLst>
              <a:ext uri="{FF2B5EF4-FFF2-40B4-BE49-F238E27FC236}">
                <a16:creationId xmlns:a16="http://schemas.microsoft.com/office/drawing/2014/main" id="{D38C934E-6EC6-425A-8F3B-E2B89FFD7C1D}"/>
              </a:ext>
            </a:extLst>
          </p:cNvPr>
          <p:cNvSpPr/>
          <p:nvPr/>
        </p:nvSpPr>
        <p:spPr>
          <a:xfrm>
            <a:off x="8055720" y="2735825"/>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wCircle">
            <a:extLst>
              <a:ext uri="{FF2B5EF4-FFF2-40B4-BE49-F238E27FC236}">
                <a16:creationId xmlns:a16="http://schemas.microsoft.com/office/drawing/2014/main" id="{27677DEE-9798-4570-A140-F1E9E6CF4933}"/>
              </a:ext>
            </a:extLst>
          </p:cNvPr>
          <p:cNvSpPr/>
          <p:nvPr/>
        </p:nvSpPr>
        <p:spPr>
          <a:xfrm>
            <a:off x="7342984" y="2744806"/>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Rounded Corners 18">
            <a:extLst>
              <a:ext uri="{FF2B5EF4-FFF2-40B4-BE49-F238E27FC236}">
                <a16:creationId xmlns:a16="http://schemas.microsoft.com/office/drawing/2014/main" id="{3E4FCE66-8F44-48C0-B1C3-44EA8E1DBB93}"/>
              </a:ext>
            </a:extLst>
          </p:cNvPr>
          <p:cNvSpPr/>
          <p:nvPr/>
        </p:nvSpPr>
        <p:spPr>
          <a:xfrm>
            <a:off x="449826" y="3481726"/>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3. </a:t>
            </a:r>
            <a:endParaRPr lang="en-IN"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8AB262A2-685C-4D4B-A951-B384E8C52B5F}"/>
              </a:ext>
            </a:extLst>
          </p:cNvPr>
          <p:cNvSpPr/>
          <p:nvPr/>
        </p:nvSpPr>
        <p:spPr>
          <a:xfrm>
            <a:off x="943897" y="3481726"/>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en-US" dirty="0">
                <a:latin typeface="Century Gothic" panose="020B0502020202020204" pitchFamily="34" charset="0"/>
              </a:rPr>
              <a:t>I=q*t</a:t>
            </a:r>
            <a:endParaRPr lang="en-IN" dirty="0">
              <a:latin typeface="Century Gothic" panose="020B0502020202020204" pitchFamily="34" charset="0"/>
            </a:endParaRPr>
          </a:p>
        </p:txBody>
      </p:sp>
      <p:sp>
        <p:nvSpPr>
          <p:cNvPr id="21" name="cIcon">
            <a:extLst>
              <a:ext uri="{FF2B5EF4-FFF2-40B4-BE49-F238E27FC236}">
                <a16:creationId xmlns:a16="http://schemas.microsoft.com/office/drawing/2014/main" id="{4143BA86-DABA-46B5-A27B-F5AE8041A5EA}"/>
              </a:ext>
            </a:extLst>
          </p:cNvPr>
          <p:cNvSpPr/>
          <p:nvPr/>
        </p:nvSpPr>
        <p:spPr>
          <a:xfrm rot="1679857" flipH="1">
            <a:off x="8180801" y="3702615"/>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wIcon">
            <a:extLst>
              <a:ext uri="{FF2B5EF4-FFF2-40B4-BE49-F238E27FC236}">
                <a16:creationId xmlns:a16="http://schemas.microsoft.com/office/drawing/2014/main" id="{36132A90-65A0-46C7-9450-8CC3E125FD5B}"/>
              </a:ext>
            </a:extLst>
          </p:cNvPr>
          <p:cNvSpPr/>
          <p:nvPr/>
        </p:nvSpPr>
        <p:spPr>
          <a:xfrm>
            <a:off x="7330624" y="3679199"/>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cCircle">
            <a:extLst>
              <a:ext uri="{FF2B5EF4-FFF2-40B4-BE49-F238E27FC236}">
                <a16:creationId xmlns:a16="http://schemas.microsoft.com/office/drawing/2014/main" id="{1E8A9B3A-D66B-4D48-AF79-6577897C7616}"/>
              </a:ext>
            </a:extLst>
          </p:cNvPr>
          <p:cNvSpPr/>
          <p:nvPr/>
        </p:nvSpPr>
        <p:spPr>
          <a:xfrm>
            <a:off x="8055722" y="3655664"/>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wCircle">
            <a:extLst>
              <a:ext uri="{FF2B5EF4-FFF2-40B4-BE49-F238E27FC236}">
                <a16:creationId xmlns:a16="http://schemas.microsoft.com/office/drawing/2014/main" id="{157576B3-31BC-46C6-A725-1947C7015C62}"/>
              </a:ext>
            </a:extLst>
          </p:cNvPr>
          <p:cNvSpPr/>
          <p:nvPr/>
        </p:nvSpPr>
        <p:spPr>
          <a:xfrm>
            <a:off x="7307086" y="3655664"/>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Rounded Corners 24">
            <a:extLst>
              <a:ext uri="{FF2B5EF4-FFF2-40B4-BE49-F238E27FC236}">
                <a16:creationId xmlns:a16="http://schemas.microsoft.com/office/drawing/2014/main" id="{B31B20B1-FE76-44F6-B6C8-521681060C38}"/>
              </a:ext>
            </a:extLst>
          </p:cNvPr>
          <p:cNvSpPr/>
          <p:nvPr/>
        </p:nvSpPr>
        <p:spPr>
          <a:xfrm>
            <a:off x="449826" y="4372528"/>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4. </a:t>
            </a:r>
            <a:endParaRPr lang="en-IN" dirty="0">
              <a:solidFill>
                <a:schemeClr val="tx1"/>
              </a:solidFill>
              <a:latin typeface="Century Gothic" panose="020B0502020202020204" pitchFamily="34" charset="0"/>
            </a:endParaRPr>
          </a:p>
        </p:txBody>
      </p:sp>
      <p:sp>
        <p:nvSpPr>
          <p:cNvPr id="26" name="Rectangle 25">
            <a:extLst>
              <a:ext uri="{FF2B5EF4-FFF2-40B4-BE49-F238E27FC236}">
                <a16:creationId xmlns:a16="http://schemas.microsoft.com/office/drawing/2014/main" id="{6012452E-E996-4AC9-9D4F-613D97C41F81}"/>
              </a:ext>
            </a:extLst>
          </p:cNvPr>
          <p:cNvSpPr/>
          <p:nvPr/>
        </p:nvSpPr>
        <p:spPr>
          <a:xfrm>
            <a:off x="943897" y="4372528"/>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dirty="0">
                <a:latin typeface="Century Gothic" panose="020B0502020202020204" pitchFamily="34" charset="0"/>
              </a:rPr>
              <a:t>Šis Ampermetras rodo 9,6 A</a:t>
            </a:r>
            <a:endParaRPr lang="en-IN" dirty="0">
              <a:latin typeface="Century Gothic" panose="020B0502020202020204" pitchFamily="34" charset="0"/>
            </a:endParaRPr>
          </a:p>
        </p:txBody>
      </p:sp>
      <p:sp>
        <p:nvSpPr>
          <p:cNvPr id="27" name="cIcon">
            <a:extLst>
              <a:ext uri="{FF2B5EF4-FFF2-40B4-BE49-F238E27FC236}">
                <a16:creationId xmlns:a16="http://schemas.microsoft.com/office/drawing/2014/main" id="{8F7ADFEE-A52F-4940-9478-65638863C469}"/>
              </a:ext>
            </a:extLst>
          </p:cNvPr>
          <p:cNvSpPr/>
          <p:nvPr/>
        </p:nvSpPr>
        <p:spPr>
          <a:xfrm rot="1679857" flipH="1">
            <a:off x="7432167" y="4593417"/>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wIcon">
            <a:extLst>
              <a:ext uri="{FF2B5EF4-FFF2-40B4-BE49-F238E27FC236}">
                <a16:creationId xmlns:a16="http://schemas.microsoft.com/office/drawing/2014/main" id="{FC7BFF36-F5DB-46CC-B459-ABF1F01D9655}"/>
              </a:ext>
            </a:extLst>
          </p:cNvPr>
          <p:cNvSpPr/>
          <p:nvPr/>
        </p:nvSpPr>
        <p:spPr>
          <a:xfrm>
            <a:off x="8079257" y="4570001"/>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cCircle">
            <a:extLst>
              <a:ext uri="{FF2B5EF4-FFF2-40B4-BE49-F238E27FC236}">
                <a16:creationId xmlns:a16="http://schemas.microsoft.com/office/drawing/2014/main" id="{7F09E1C7-14F8-4BDD-BA80-C005A9B18A3B}"/>
              </a:ext>
            </a:extLst>
          </p:cNvPr>
          <p:cNvSpPr/>
          <p:nvPr/>
        </p:nvSpPr>
        <p:spPr>
          <a:xfrm>
            <a:off x="7307089" y="4546466"/>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wCircle">
            <a:extLst>
              <a:ext uri="{FF2B5EF4-FFF2-40B4-BE49-F238E27FC236}">
                <a16:creationId xmlns:a16="http://schemas.microsoft.com/office/drawing/2014/main" id="{501269A0-349A-4DAD-B494-2D7B2C7CB224}"/>
              </a:ext>
            </a:extLst>
          </p:cNvPr>
          <p:cNvSpPr/>
          <p:nvPr/>
        </p:nvSpPr>
        <p:spPr>
          <a:xfrm>
            <a:off x="8055722" y="4546466"/>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BA788B07-8CCF-E876-BB8F-E267AFE62F3F}"/>
              </a:ext>
            </a:extLst>
          </p:cNvPr>
          <p:cNvSpPr txBox="1"/>
          <p:nvPr/>
        </p:nvSpPr>
        <p:spPr>
          <a:xfrm>
            <a:off x="7199838" y="1099417"/>
            <a:ext cx="720080" cy="369332"/>
          </a:xfrm>
          <a:prstGeom prst="rect">
            <a:avLst/>
          </a:prstGeom>
          <a:noFill/>
        </p:spPr>
        <p:txBody>
          <a:bodyPr wrap="square" rtlCol="0">
            <a:spAutoFit/>
          </a:bodyPr>
          <a:lstStyle/>
          <a:p>
            <a:r>
              <a:rPr lang="lt-LT" dirty="0"/>
              <a:t>TAIP</a:t>
            </a:r>
            <a:endParaRPr lang="en-US" dirty="0"/>
          </a:p>
        </p:txBody>
      </p:sp>
      <p:sp>
        <p:nvSpPr>
          <p:cNvPr id="32" name="TextBox 31">
            <a:extLst>
              <a:ext uri="{FF2B5EF4-FFF2-40B4-BE49-F238E27FC236}">
                <a16:creationId xmlns:a16="http://schemas.microsoft.com/office/drawing/2014/main" id="{C859D4D0-6421-0072-3C59-12F336D64D1A}"/>
              </a:ext>
            </a:extLst>
          </p:cNvPr>
          <p:cNvSpPr txBox="1"/>
          <p:nvPr/>
        </p:nvSpPr>
        <p:spPr>
          <a:xfrm>
            <a:off x="7955469" y="1113893"/>
            <a:ext cx="720080" cy="369332"/>
          </a:xfrm>
          <a:prstGeom prst="rect">
            <a:avLst/>
          </a:prstGeom>
          <a:noFill/>
        </p:spPr>
        <p:txBody>
          <a:bodyPr wrap="square" rtlCol="0">
            <a:spAutoFit/>
          </a:bodyPr>
          <a:lstStyle/>
          <a:p>
            <a:r>
              <a:rPr lang="lt-LT" dirty="0"/>
              <a:t>NE</a:t>
            </a:r>
            <a:endParaRPr lang="en-US" dirty="0"/>
          </a:p>
        </p:txBody>
      </p:sp>
      <p:pic>
        <p:nvPicPr>
          <p:cNvPr id="2052" name="Picture 4">
            <a:extLst>
              <a:ext uri="{FF2B5EF4-FFF2-40B4-BE49-F238E27FC236}">
                <a16:creationId xmlns:a16="http://schemas.microsoft.com/office/drawing/2014/main" id="{96AA8B22-D92A-BF59-CACE-E831CB360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897" y="4340735"/>
            <a:ext cx="1361784" cy="84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38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6"/>
                                        </p:tgtEl>
                                        <p:attrNameLst>
                                          <p:attrName>fillcolor</p:attrName>
                                        </p:attrNameLst>
                                      </p:cBhvr>
                                      <p:to>
                                        <a:srgbClr val="D8D8D8"/>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000" fill="hold"/>
                                        <p:tgtEl>
                                          <p:spTgt spid="7"/>
                                        </p:tgtEl>
                                        <p:attrNameLst>
                                          <p:attrName>fillcolor</p:attrName>
                                        </p:attrNameLst>
                                      </p:cBhvr>
                                      <p:to>
                                        <a:srgbClr val="D8D8D8"/>
                                      </p:to>
                                    </p:animClr>
                                    <p:set>
                                      <p:cBhvr>
                                        <p:cTn id="18" dur="2000" fill="hold"/>
                                        <p:tgtEl>
                                          <p:spTgt spid="7"/>
                                        </p:tgtEl>
                                        <p:attrNameLst>
                                          <p:attrName>fill.type</p:attrName>
                                        </p:attrNameLst>
                                      </p:cBhvr>
                                      <p:to>
                                        <p:strVal val="solid"/>
                                      </p:to>
                                    </p:set>
                                    <p:set>
                                      <p:cBhvr>
                                        <p:cTn id="19" dur="2000" fill="hold"/>
                                        <p:tgtEl>
                                          <p:spTgt spid="7"/>
                                        </p:tgtEl>
                                        <p:attrNameLst>
                                          <p:attrName>fill.on</p:attrName>
                                        </p:attrNameLst>
                                      </p:cBhvr>
                                      <p:to>
                                        <p:strVal val="true"/>
                                      </p:to>
                                    </p:set>
                                  </p:childTnLst>
                                </p:cTn>
                              </p:par>
                              <p:par>
                                <p:cTn id="20" presetID="1" presetClass="exit"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7"/>
                                        </p:tgtEl>
                                        <p:attrNameLst>
                                          <p:attrName>fillcolor</p:attrName>
                                        </p:attrNameLst>
                                      </p:cBhvr>
                                      <p:to>
                                        <a:srgbClr val="D8D8D8"/>
                                      </p:to>
                                    </p:animClr>
                                    <p:set>
                                      <p:cBhvr>
                                        <p:cTn id="48" dur="2000" fill="hold"/>
                                        <p:tgtEl>
                                          <p:spTgt spid="17"/>
                                        </p:tgtEl>
                                        <p:attrNameLst>
                                          <p:attrName>fill.type</p:attrName>
                                        </p:attrNameLst>
                                      </p:cBhvr>
                                      <p:to>
                                        <p:strVal val="solid"/>
                                      </p:to>
                                    </p:set>
                                    <p:set>
                                      <p:cBhvr>
                                        <p:cTn id="49" dur="2000" fill="hold"/>
                                        <p:tgtEl>
                                          <p:spTgt spid="17"/>
                                        </p:tgtEl>
                                        <p:attrNameLst>
                                          <p:attrName>fill.on</p:attrName>
                                        </p:attrNameLst>
                                      </p:cBhvr>
                                      <p:to>
                                        <p:strVal val="true"/>
                                      </p:to>
                                    </p:set>
                                  </p:childTnLst>
                                </p:cTn>
                              </p:par>
                              <p:par>
                                <p:cTn id="50" presetID="1" presetClass="exit"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000" fill="hold"/>
                                        <p:tgtEl>
                                          <p:spTgt spid="18"/>
                                        </p:tgtEl>
                                        <p:attrNameLst>
                                          <p:attrName>fillcolor</p:attrName>
                                        </p:attrNameLst>
                                      </p:cBhvr>
                                      <p:to>
                                        <a:srgbClr val="D8D8D8"/>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par>
                                <p:cTn id="61" presetID="1" presetClass="exit"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23"/>
                                        </p:tgtEl>
                                        <p:attrNameLst>
                                          <p:attrName>fillcolor</p:attrName>
                                        </p:attrNameLst>
                                      </p:cBhvr>
                                      <p:to>
                                        <a:srgbClr val="D8D8D8"/>
                                      </p:to>
                                    </p:animClr>
                                    <p:set>
                                      <p:cBhvr>
                                        <p:cTn id="70" dur="2000" fill="hold"/>
                                        <p:tgtEl>
                                          <p:spTgt spid="23"/>
                                        </p:tgtEl>
                                        <p:attrNameLst>
                                          <p:attrName>fill.type</p:attrName>
                                        </p:attrNameLst>
                                      </p:cBhvr>
                                      <p:to>
                                        <p:strVal val="solid"/>
                                      </p:to>
                                    </p:set>
                                    <p:set>
                                      <p:cBhvr>
                                        <p:cTn id="71" dur="2000" fill="hold"/>
                                        <p:tgtEl>
                                          <p:spTgt spid="23"/>
                                        </p:tgtEl>
                                        <p:attrNameLst>
                                          <p:attrName>fill.on</p:attrName>
                                        </p:attrNameLst>
                                      </p:cBhvr>
                                      <p:to>
                                        <p:strVal val="true"/>
                                      </p:to>
                                    </p:set>
                                  </p:childTnLst>
                                </p:cTn>
                              </p:par>
                              <p:par>
                                <p:cTn id="72" presetID="1" presetClass="exit"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withEffect">
                                  <p:stCondLst>
                                    <p:cond delay="0"/>
                                  </p:stCondLst>
                                  <p:childTnLst>
                                    <p:animClr clrSpc="rgb" dir="cw">
                                      <p:cBhvr>
                                        <p:cTn id="80" dur="2000" fill="hold"/>
                                        <p:tgtEl>
                                          <p:spTgt spid="24"/>
                                        </p:tgtEl>
                                        <p:attrNameLst>
                                          <p:attrName>fillcolor</p:attrName>
                                        </p:attrNameLst>
                                      </p:cBhvr>
                                      <p:to>
                                        <a:srgbClr val="D8D8D8"/>
                                      </p:to>
                                    </p:animClr>
                                    <p:set>
                                      <p:cBhvr>
                                        <p:cTn id="81" dur="2000" fill="hold"/>
                                        <p:tgtEl>
                                          <p:spTgt spid="24"/>
                                        </p:tgtEl>
                                        <p:attrNameLst>
                                          <p:attrName>fill.type</p:attrName>
                                        </p:attrNameLst>
                                      </p:cBhvr>
                                      <p:to>
                                        <p:strVal val="solid"/>
                                      </p:to>
                                    </p:set>
                                    <p:set>
                                      <p:cBhvr>
                                        <p:cTn id="82" dur="2000" fill="hold"/>
                                        <p:tgtEl>
                                          <p:spTgt spid="24"/>
                                        </p:tgtEl>
                                        <p:attrNameLst>
                                          <p:attrName>fill.on</p:attrName>
                                        </p:attrNameLst>
                                      </p:cBhvr>
                                      <p:to>
                                        <p:strVal val="true"/>
                                      </p:to>
                                    </p:set>
                                  </p:childTnLst>
                                </p:cTn>
                              </p:par>
                              <p:par>
                                <p:cTn id="83" presetID="1" presetClass="exit"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29"/>
                                        </p:tgtEl>
                                        <p:attrNameLst>
                                          <p:attrName>fillcolor</p:attrName>
                                        </p:attrNameLst>
                                      </p:cBhvr>
                                      <p:to>
                                        <a:srgbClr val="D8D8D8"/>
                                      </p:to>
                                    </p:animClr>
                                    <p:set>
                                      <p:cBhvr>
                                        <p:cTn id="92" dur="2000" fill="hold"/>
                                        <p:tgtEl>
                                          <p:spTgt spid="29"/>
                                        </p:tgtEl>
                                        <p:attrNameLst>
                                          <p:attrName>fill.type</p:attrName>
                                        </p:attrNameLst>
                                      </p:cBhvr>
                                      <p:to>
                                        <p:strVal val="solid"/>
                                      </p:to>
                                    </p:set>
                                    <p:set>
                                      <p:cBhvr>
                                        <p:cTn id="93" dur="2000" fill="hold"/>
                                        <p:tgtEl>
                                          <p:spTgt spid="29"/>
                                        </p:tgtEl>
                                        <p:attrNameLst>
                                          <p:attrName>fill.on</p:attrName>
                                        </p:attrNameLst>
                                      </p:cBhvr>
                                      <p:to>
                                        <p:strVal val="true"/>
                                      </p:to>
                                    </p:set>
                                  </p:childTnLst>
                                </p:cTn>
                              </p:par>
                              <p:par>
                                <p:cTn id="94" presetID="1" presetClass="exit"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withEffect">
                                  <p:stCondLst>
                                    <p:cond delay="0"/>
                                  </p:stCondLst>
                                  <p:childTnLst>
                                    <p:animClr clrSpc="rgb" dir="cw">
                                      <p:cBhvr>
                                        <p:cTn id="102" dur="2000" fill="hold"/>
                                        <p:tgtEl>
                                          <p:spTgt spid="30"/>
                                        </p:tgtEl>
                                        <p:attrNameLst>
                                          <p:attrName>fillcolor</p:attrName>
                                        </p:attrNameLst>
                                      </p:cBhvr>
                                      <p:to>
                                        <a:srgbClr val="D8D8D8"/>
                                      </p:to>
                                    </p:animClr>
                                    <p:set>
                                      <p:cBhvr>
                                        <p:cTn id="103" dur="2000" fill="hold"/>
                                        <p:tgtEl>
                                          <p:spTgt spid="30"/>
                                        </p:tgtEl>
                                        <p:attrNameLst>
                                          <p:attrName>fill.type</p:attrName>
                                        </p:attrNameLst>
                                      </p:cBhvr>
                                      <p:to>
                                        <p:strVal val="solid"/>
                                      </p:to>
                                    </p:set>
                                    <p:set>
                                      <p:cBhvr>
                                        <p:cTn id="104" dur="2000" fill="hold"/>
                                        <p:tgtEl>
                                          <p:spTgt spid="30"/>
                                        </p:tgtEl>
                                        <p:attrNameLst>
                                          <p:attrName>fill.on</p:attrName>
                                        </p:attrNameLst>
                                      </p:cBhvr>
                                      <p:to>
                                        <p:strVal val="true"/>
                                      </p:to>
                                    </p:set>
                                  </p:childTnLst>
                                </p:cTn>
                              </p:par>
                              <p:par>
                                <p:cTn id="105" presetID="1" presetClass="exit"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8" grpId="0" animBg="1"/>
      <p:bldP spid="9" grpId="0" animBg="1"/>
      <p:bldP spid="6" grpId="0" animBg="1"/>
      <p:bldP spid="6" grpId="1" animBg="1"/>
      <p:bldP spid="7" grpId="0" animBg="1"/>
      <p:bldP spid="7" grpId="1" animBg="1"/>
      <p:bldP spid="15" grpId="0" animBg="1"/>
      <p:bldP spid="16" grpId="0" animBg="1"/>
      <p:bldP spid="17" grpId="0" animBg="1"/>
      <p:bldP spid="17" grpId="1" animBg="1"/>
      <p:bldP spid="18" grpId="0" animBg="1"/>
      <p:bldP spid="18" grpId="1" animBg="1"/>
      <p:bldP spid="21" grpId="0" animBg="1"/>
      <p:bldP spid="22" grpId="0" animBg="1"/>
      <p:bldP spid="23" grpId="0" animBg="1"/>
      <p:bldP spid="23" grpId="1" animBg="1"/>
      <p:bldP spid="24" grpId="0" animBg="1"/>
      <p:bldP spid="24" grpId="1" animBg="1"/>
      <p:bldP spid="27" grpId="0" animBg="1"/>
      <p:bldP spid="28" grpId="0" animBg="1"/>
      <p:bldP spid="29" grpId="0" animBg="1"/>
      <p:bldP spid="29" grpId="1" animBg="1"/>
      <p:bldP spid="30" grpId="0" animBg="1"/>
      <p:bldP spid="3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B4F2197-AF95-4AC6-A29E-F0060323BB15}"/>
              </a:ext>
            </a:extLst>
          </p:cNvPr>
          <p:cNvSpPr/>
          <p:nvPr/>
        </p:nvSpPr>
        <p:spPr>
          <a:xfrm>
            <a:off x="449826" y="1594670"/>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1. </a:t>
            </a:r>
            <a:endParaRPr lang="en-IN"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7CEAF643-1786-4548-9FC8-0ABA9E16F7BB}"/>
              </a:ext>
            </a:extLst>
          </p:cNvPr>
          <p:cNvSpPr/>
          <p:nvPr/>
        </p:nvSpPr>
        <p:spPr>
          <a:xfrm>
            <a:off x="943897" y="1594670"/>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dirty="0">
                <a:latin typeface="Century Gothic" panose="020B0502020202020204" pitchFamily="34" charset="0"/>
              </a:rPr>
              <a:t>3A</a:t>
            </a:r>
            <a:r>
              <a:rPr lang="en-US" dirty="0">
                <a:latin typeface="Century Gothic" panose="020B0502020202020204" pitchFamily="34" charset="0"/>
              </a:rPr>
              <a:t> =0,03 kA</a:t>
            </a:r>
            <a:endParaRPr lang="en-IN" dirty="0">
              <a:latin typeface="Century Gothic" panose="020B0502020202020204" pitchFamily="34" charset="0"/>
            </a:endParaRPr>
          </a:p>
        </p:txBody>
      </p:sp>
      <p:sp>
        <p:nvSpPr>
          <p:cNvPr id="8" name="cIcon">
            <a:extLst>
              <a:ext uri="{FF2B5EF4-FFF2-40B4-BE49-F238E27FC236}">
                <a16:creationId xmlns:a16="http://schemas.microsoft.com/office/drawing/2014/main" id="{B8D28226-2639-4B97-B311-7E19F1D41FFD}"/>
              </a:ext>
            </a:extLst>
          </p:cNvPr>
          <p:cNvSpPr/>
          <p:nvPr/>
        </p:nvSpPr>
        <p:spPr>
          <a:xfrm rot="1679857" flipH="1">
            <a:off x="8180801" y="1833586"/>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wIcon">
            <a:extLst>
              <a:ext uri="{FF2B5EF4-FFF2-40B4-BE49-F238E27FC236}">
                <a16:creationId xmlns:a16="http://schemas.microsoft.com/office/drawing/2014/main" id="{3FAF4DE9-6DD3-480E-8C34-14C0619327A9}"/>
              </a:ext>
            </a:extLst>
          </p:cNvPr>
          <p:cNvSpPr/>
          <p:nvPr/>
        </p:nvSpPr>
        <p:spPr>
          <a:xfrm>
            <a:off x="7373638" y="1846732"/>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cCircle">
            <a:extLst>
              <a:ext uri="{FF2B5EF4-FFF2-40B4-BE49-F238E27FC236}">
                <a16:creationId xmlns:a16="http://schemas.microsoft.com/office/drawing/2014/main" id="{D28B9B76-7C5F-4C9C-B349-5A58EEE48148}"/>
              </a:ext>
            </a:extLst>
          </p:cNvPr>
          <p:cNvSpPr/>
          <p:nvPr/>
        </p:nvSpPr>
        <p:spPr>
          <a:xfrm>
            <a:off x="8030679" y="1793390"/>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wCircle">
            <a:extLst>
              <a:ext uri="{FF2B5EF4-FFF2-40B4-BE49-F238E27FC236}">
                <a16:creationId xmlns:a16="http://schemas.microsoft.com/office/drawing/2014/main" id="{3AD3AA18-B5CB-4B91-8B77-05C587F5F16F}"/>
              </a:ext>
            </a:extLst>
          </p:cNvPr>
          <p:cNvSpPr/>
          <p:nvPr/>
        </p:nvSpPr>
        <p:spPr>
          <a:xfrm>
            <a:off x="7342984" y="1812623"/>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vealAnswer">
            <a:extLst>
              <a:ext uri="{FF2B5EF4-FFF2-40B4-BE49-F238E27FC236}">
                <a16:creationId xmlns:a16="http://schemas.microsoft.com/office/drawing/2014/main" id="{57EBC174-4A0B-4FCF-9916-CAC5B5E3B137}"/>
              </a:ext>
            </a:extLst>
          </p:cNvPr>
          <p:cNvSpPr/>
          <p:nvPr/>
        </p:nvSpPr>
        <p:spPr>
          <a:xfrm>
            <a:off x="6781702" y="5444695"/>
            <a:ext cx="1871274" cy="356951"/>
          </a:xfrm>
          <a:prstGeom prst="roundRect">
            <a:avLst/>
          </a:prstGeom>
          <a:solidFill>
            <a:schemeClr val="accent6">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entury Gothic" panose="020B0502020202020204" pitchFamily="34" charset="0"/>
              </a:rPr>
              <a:t>Pasitikrink</a:t>
            </a:r>
            <a:endParaRPr lang="en-IN" dirty="0">
              <a:latin typeface="Century Gothic" panose="020B0502020202020204" pitchFamily="34" charset="0"/>
            </a:endParaRPr>
          </a:p>
        </p:txBody>
      </p:sp>
      <p:sp>
        <p:nvSpPr>
          <p:cNvPr id="12" name="TextBox 11">
            <a:extLst>
              <a:ext uri="{FF2B5EF4-FFF2-40B4-BE49-F238E27FC236}">
                <a16:creationId xmlns:a16="http://schemas.microsoft.com/office/drawing/2014/main" id="{1AAA0783-6F53-4189-8D8C-9F5DDC651990}"/>
              </a:ext>
            </a:extLst>
          </p:cNvPr>
          <p:cNvSpPr txBox="1"/>
          <p:nvPr/>
        </p:nvSpPr>
        <p:spPr>
          <a:xfrm>
            <a:off x="8082514" y="1317669"/>
            <a:ext cx="50687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N</a:t>
            </a:r>
            <a:r>
              <a:rPr lang="lt-LT" dirty="0">
                <a:solidFill>
                  <a:schemeClr val="bg1"/>
                </a:solidFill>
                <a:latin typeface="Century Gothic" panose="020B0502020202020204" pitchFamily="34" charset="0"/>
              </a:rPr>
              <a:t>e</a:t>
            </a:r>
            <a:endParaRPr lang="en-IN" dirty="0">
              <a:solidFill>
                <a:schemeClr val="bg1"/>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37CE0289-662F-4B30-B8A7-57103CE9FFD3}"/>
              </a:ext>
            </a:extLst>
          </p:cNvPr>
          <p:cNvSpPr/>
          <p:nvPr/>
        </p:nvSpPr>
        <p:spPr>
          <a:xfrm>
            <a:off x="449826" y="2550272"/>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2. </a:t>
            </a:r>
            <a:endParaRPr lang="en-IN"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953DD061-3BB6-4164-817B-644049EFCD01}"/>
              </a:ext>
            </a:extLst>
          </p:cNvPr>
          <p:cNvSpPr/>
          <p:nvPr/>
        </p:nvSpPr>
        <p:spPr>
          <a:xfrm>
            <a:off x="943897" y="2550272"/>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lt-LT" dirty="0">
                <a:latin typeface="Century Gothic" panose="020B0502020202020204" pitchFamily="34" charset="0"/>
              </a:rPr>
              <a:t>1kA</a:t>
            </a:r>
            <a:r>
              <a:rPr lang="en-US" dirty="0">
                <a:latin typeface="Century Gothic" panose="020B0502020202020204" pitchFamily="34" charset="0"/>
              </a:rPr>
              <a:t>= 1000 A</a:t>
            </a:r>
            <a:endParaRPr lang="en-IN" dirty="0">
              <a:latin typeface="Century Gothic" panose="020B0502020202020204" pitchFamily="34" charset="0"/>
            </a:endParaRPr>
          </a:p>
        </p:txBody>
      </p:sp>
      <p:sp>
        <p:nvSpPr>
          <p:cNvPr id="15" name="cIcon">
            <a:extLst>
              <a:ext uri="{FF2B5EF4-FFF2-40B4-BE49-F238E27FC236}">
                <a16:creationId xmlns:a16="http://schemas.microsoft.com/office/drawing/2014/main" id="{D9938515-4035-42EA-B97F-83312E2ACEA3}"/>
              </a:ext>
            </a:extLst>
          </p:cNvPr>
          <p:cNvSpPr/>
          <p:nvPr/>
        </p:nvSpPr>
        <p:spPr>
          <a:xfrm rot="1679857" flipH="1">
            <a:off x="7432167" y="2771161"/>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wIcon">
            <a:extLst>
              <a:ext uri="{FF2B5EF4-FFF2-40B4-BE49-F238E27FC236}">
                <a16:creationId xmlns:a16="http://schemas.microsoft.com/office/drawing/2014/main" id="{C64CB355-8E12-4868-88D4-BC3FBA4A08BA}"/>
              </a:ext>
            </a:extLst>
          </p:cNvPr>
          <p:cNvSpPr/>
          <p:nvPr/>
        </p:nvSpPr>
        <p:spPr>
          <a:xfrm>
            <a:off x="8079257" y="2747745"/>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cCircle">
            <a:extLst>
              <a:ext uri="{FF2B5EF4-FFF2-40B4-BE49-F238E27FC236}">
                <a16:creationId xmlns:a16="http://schemas.microsoft.com/office/drawing/2014/main" id="{D38C934E-6EC6-425A-8F3B-E2B89FFD7C1D}"/>
              </a:ext>
            </a:extLst>
          </p:cNvPr>
          <p:cNvSpPr/>
          <p:nvPr/>
        </p:nvSpPr>
        <p:spPr>
          <a:xfrm>
            <a:off x="7283552" y="2724210"/>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wCircle">
            <a:extLst>
              <a:ext uri="{FF2B5EF4-FFF2-40B4-BE49-F238E27FC236}">
                <a16:creationId xmlns:a16="http://schemas.microsoft.com/office/drawing/2014/main" id="{27677DEE-9798-4570-A140-F1E9E6CF4933}"/>
              </a:ext>
            </a:extLst>
          </p:cNvPr>
          <p:cNvSpPr/>
          <p:nvPr/>
        </p:nvSpPr>
        <p:spPr>
          <a:xfrm>
            <a:off x="8055722" y="2724210"/>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Rounded Corners 18">
            <a:extLst>
              <a:ext uri="{FF2B5EF4-FFF2-40B4-BE49-F238E27FC236}">
                <a16:creationId xmlns:a16="http://schemas.microsoft.com/office/drawing/2014/main" id="{3E4FCE66-8F44-48C0-B1C3-44EA8E1DBB93}"/>
              </a:ext>
            </a:extLst>
          </p:cNvPr>
          <p:cNvSpPr/>
          <p:nvPr/>
        </p:nvSpPr>
        <p:spPr>
          <a:xfrm>
            <a:off x="449826" y="3481726"/>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3. </a:t>
            </a:r>
            <a:endParaRPr lang="en-IN"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8AB262A2-685C-4D4B-A951-B384E8C52B5F}"/>
              </a:ext>
            </a:extLst>
          </p:cNvPr>
          <p:cNvSpPr/>
          <p:nvPr/>
        </p:nvSpPr>
        <p:spPr>
          <a:xfrm>
            <a:off x="943897" y="3481726"/>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en-US" dirty="0">
                <a:latin typeface="Century Gothic" panose="020B0502020202020204" pitchFamily="34" charset="0"/>
              </a:rPr>
              <a:t>2,5 MA = 2500000 A</a:t>
            </a:r>
            <a:endParaRPr lang="en-IN" dirty="0">
              <a:latin typeface="Century Gothic" panose="020B0502020202020204" pitchFamily="34" charset="0"/>
            </a:endParaRPr>
          </a:p>
        </p:txBody>
      </p:sp>
      <p:sp>
        <p:nvSpPr>
          <p:cNvPr id="21" name="cIcon">
            <a:extLst>
              <a:ext uri="{FF2B5EF4-FFF2-40B4-BE49-F238E27FC236}">
                <a16:creationId xmlns:a16="http://schemas.microsoft.com/office/drawing/2014/main" id="{4143BA86-DABA-46B5-A27B-F5AE8041A5EA}"/>
              </a:ext>
            </a:extLst>
          </p:cNvPr>
          <p:cNvSpPr/>
          <p:nvPr/>
        </p:nvSpPr>
        <p:spPr>
          <a:xfrm rot="1679857" flipH="1">
            <a:off x="7432167" y="3750256"/>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wIcon">
            <a:extLst>
              <a:ext uri="{FF2B5EF4-FFF2-40B4-BE49-F238E27FC236}">
                <a16:creationId xmlns:a16="http://schemas.microsoft.com/office/drawing/2014/main" id="{36132A90-65A0-46C7-9450-8CC3E125FD5B}"/>
              </a:ext>
            </a:extLst>
          </p:cNvPr>
          <p:cNvSpPr/>
          <p:nvPr/>
        </p:nvSpPr>
        <p:spPr>
          <a:xfrm>
            <a:off x="8122151" y="3746163"/>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cCircle">
            <a:extLst>
              <a:ext uri="{FF2B5EF4-FFF2-40B4-BE49-F238E27FC236}">
                <a16:creationId xmlns:a16="http://schemas.microsoft.com/office/drawing/2014/main" id="{1E8A9B3A-D66B-4D48-AF79-6577897C7616}"/>
              </a:ext>
            </a:extLst>
          </p:cNvPr>
          <p:cNvSpPr/>
          <p:nvPr/>
        </p:nvSpPr>
        <p:spPr>
          <a:xfrm>
            <a:off x="7332286" y="3693621"/>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wCircle">
            <a:extLst>
              <a:ext uri="{FF2B5EF4-FFF2-40B4-BE49-F238E27FC236}">
                <a16:creationId xmlns:a16="http://schemas.microsoft.com/office/drawing/2014/main" id="{157576B3-31BC-46C6-A725-1947C7015C62}"/>
              </a:ext>
            </a:extLst>
          </p:cNvPr>
          <p:cNvSpPr/>
          <p:nvPr/>
        </p:nvSpPr>
        <p:spPr>
          <a:xfrm>
            <a:off x="8079257" y="3685278"/>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Rounded Corners 24">
            <a:extLst>
              <a:ext uri="{FF2B5EF4-FFF2-40B4-BE49-F238E27FC236}">
                <a16:creationId xmlns:a16="http://schemas.microsoft.com/office/drawing/2014/main" id="{B31B20B1-FE76-44F6-B6C8-521681060C38}"/>
              </a:ext>
            </a:extLst>
          </p:cNvPr>
          <p:cNvSpPr/>
          <p:nvPr/>
        </p:nvSpPr>
        <p:spPr>
          <a:xfrm>
            <a:off x="449826" y="4372528"/>
            <a:ext cx="8192729" cy="78166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4. </a:t>
            </a:r>
            <a:endParaRPr lang="en-IN" dirty="0">
              <a:solidFill>
                <a:schemeClr val="tx1"/>
              </a:solidFill>
              <a:latin typeface="Century Gothic" panose="020B0502020202020204" pitchFamily="34" charset="0"/>
            </a:endParaRPr>
          </a:p>
        </p:txBody>
      </p:sp>
      <p:sp>
        <p:nvSpPr>
          <p:cNvPr id="26" name="Rectangle 25">
            <a:extLst>
              <a:ext uri="{FF2B5EF4-FFF2-40B4-BE49-F238E27FC236}">
                <a16:creationId xmlns:a16="http://schemas.microsoft.com/office/drawing/2014/main" id="{6012452E-E996-4AC9-9D4F-613D97C41F81}"/>
              </a:ext>
            </a:extLst>
          </p:cNvPr>
          <p:cNvSpPr/>
          <p:nvPr/>
        </p:nvSpPr>
        <p:spPr>
          <a:xfrm>
            <a:off x="943897" y="4372528"/>
            <a:ext cx="6216446" cy="7816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35000" rtlCol="0" anchor="ctr"/>
          <a:lstStyle/>
          <a:p>
            <a:r>
              <a:rPr lang="en-IN" dirty="0">
                <a:latin typeface="Century Gothic" panose="020B0502020202020204" pitchFamily="34" charset="0"/>
              </a:rPr>
              <a:t>20mA=0,02 A</a:t>
            </a:r>
          </a:p>
        </p:txBody>
      </p:sp>
      <p:sp>
        <p:nvSpPr>
          <p:cNvPr id="27" name="cIcon">
            <a:extLst>
              <a:ext uri="{FF2B5EF4-FFF2-40B4-BE49-F238E27FC236}">
                <a16:creationId xmlns:a16="http://schemas.microsoft.com/office/drawing/2014/main" id="{8F7ADFEE-A52F-4940-9478-65638863C469}"/>
              </a:ext>
            </a:extLst>
          </p:cNvPr>
          <p:cNvSpPr/>
          <p:nvPr/>
        </p:nvSpPr>
        <p:spPr>
          <a:xfrm rot="1679857" flipH="1">
            <a:off x="7432167" y="4593417"/>
            <a:ext cx="183627" cy="303833"/>
          </a:xfrm>
          <a:prstGeom prst="corner">
            <a:avLst>
              <a:gd name="adj1" fmla="val 24556"/>
              <a:gd name="adj2" fmla="val 2763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wIcon">
            <a:extLst>
              <a:ext uri="{FF2B5EF4-FFF2-40B4-BE49-F238E27FC236}">
                <a16:creationId xmlns:a16="http://schemas.microsoft.com/office/drawing/2014/main" id="{FC7BFF36-F5DB-46CC-B459-ABF1F01D9655}"/>
              </a:ext>
            </a:extLst>
          </p:cNvPr>
          <p:cNvSpPr/>
          <p:nvPr/>
        </p:nvSpPr>
        <p:spPr>
          <a:xfrm>
            <a:off x="8079257" y="4570001"/>
            <a:ext cx="386715" cy="386715"/>
          </a:xfrm>
          <a:prstGeom prst="mathMultiply">
            <a:avLst>
              <a:gd name="adj1" fmla="val 923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cCircle">
            <a:extLst>
              <a:ext uri="{FF2B5EF4-FFF2-40B4-BE49-F238E27FC236}">
                <a16:creationId xmlns:a16="http://schemas.microsoft.com/office/drawing/2014/main" id="{7F09E1C7-14F8-4BDD-BA80-C005A9B18A3B}"/>
              </a:ext>
            </a:extLst>
          </p:cNvPr>
          <p:cNvSpPr/>
          <p:nvPr/>
        </p:nvSpPr>
        <p:spPr>
          <a:xfrm>
            <a:off x="7322807" y="4537110"/>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wCircle">
            <a:extLst>
              <a:ext uri="{FF2B5EF4-FFF2-40B4-BE49-F238E27FC236}">
                <a16:creationId xmlns:a16="http://schemas.microsoft.com/office/drawing/2014/main" id="{501269A0-349A-4DAD-B494-2D7B2C7CB224}"/>
              </a:ext>
            </a:extLst>
          </p:cNvPr>
          <p:cNvSpPr/>
          <p:nvPr/>
        </p:nvSpPr>
        <p:spPr>
          <a:xfrm>
            <a:off x="8055722" y="4546466"/>
            <a:ext cx="433787" cy="4337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BA788B07-8CCF-E876-BB8F-E267AFE62F3F}"/>
              </a:ext>
            </a:extLst>
          </p:cNvPr>
          <p:cNvSpPr txBox="1"/>
          <p:nvPr/>
        </p:nvSpPr>
        <p:spPr>
          <a:xfrm>
            <a:off x="7199838" y="1099417"/>
            <a:ext cx="720080" cy="369332"/>
          </a:xfrm>
          <a:prstGeom prst="rect">
            <a:avLst/>
          </a:prstGeom>
          <a:noFill/>
        </p:spPr>
        <p:txBody>
          <a:bodyPr wrap="square" rtlCol="0">
            <a:spAutoFit/>
          </a:bodyPr>
          <a:lstStyle/>
          <a:p>
            <a:r>
              <a:rPr lang="lt-LT" dirty="0"/>
              <a:t>TAIP</a:t>
            </a:r>
            <a:endParaRPr lang="en-US" dirty="0"/>
          </a:p>
        </p:txBody>
      </p:sp>
      <p:sp>
        <p:nvSpPr>
          <p:cNvPr id="32" name="TextBox 31">
            <a:extLst>
              <a:ext uri="{FF2B5EF4-FFF2-40B4-BE49-F238E27FC236}">
                <a16:creationId xmlns:a16="http://schemas.microsoft.com/office/drawing/2014/main" id="{C859D4D0-6421-0072-3C59-12F336D64D1A}"/>
              </a:ext>
            </a:extLst>
          </p:cNvPr>
          <p:cNvSpPr txBox="1"/>
          <p:nvPr/>
        </p:nvSpPr>
        <p:spPr>
          <a:xfrm>
            <a:off x="7955469" y="1113893"/>
            <a:ext cx="720080" cy="369332"/>
          </a:xfrm>
          <a:prstGeom prst="rect">
            <a:avLst/>
          </a:prstGeom>
          <a:noFill/>
        </p:spPr>
        <p:txBody>
          <a:bodyPr wrap="square" rtlCol="0">
            <a:spAutoFit/>
          </a:bodyPr>
          <a:lstStyle/>
          <a:p>
            <a:r>
              <a:rPr lang="lt-LT" dirty="0"/>
              <a:t>NE</a:t>
            </a:r>
            <a:endParaRPr lang="en-US" dirty="0"/>
          </a:p>
        </p:txBody>
      </p:sp>
    </p:spTree>
    <p:extLst>
      <p:ext uri="{BB962C8B-B14F-4D97-AF65-F5344CB8AC3E}">
        <p14:creationId xmlns:p14="http://schemas.microsoft.com/office/powerpoint/2010/main" val="1418023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6"/>
                                        </p:tgtEl>
                                        <p:attrNameLst>
                                          <p:attrName>fillcolor</p:attrName>
                                        </p:attrNameLst>
                                      </p:cBhvr>
                                      <p:to>
                                        <a:srgbClr val="D8D8D8"/>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000" fill="hold"/>
                                        <p:tgtEl>
                                          <p:spTgt spid="7"/>
                                        </p:tgtEl>
                                        <p:attrNameLst>
                                          <p:attrName>fillcolor</p:attrName>
                                        </p:attrNameLst>
                                      </p:cBhvr>
                                      <p:to>
                                        <a:srgbClr val="D8D8D8"/>
                                      </p:to>
                                    </p:animClr>
                                    <p:set>
                                      <p:cBhvr>
                                        <p:cTn id="18" dur="2000" fill="hold"/>
                                        <p:tgtEl>
                                          <p:spTgt spid="7"/>
                                        </p:tgtEl>
                                        <p:attrNameLst>
                                          <p:attrName>fill.type</p:attrName>
                                        </p:attrNameLst>
                                      </p:cBhvr>
                                      <p:to>
                                        <p:strVal val="solid"/>
                                      </p:to>
                                    </p:set>
                                    <p:set>
                                      <p:cBhvr>
                                        <p:cTn id="19" dur="2000" fill="hold"/>
                                        <p:tgtEl>
                                          <p:spTgt spid="7"/>
                                        </p:tgtEl>
                                        <p:attrNameLst>
                                          <p:attrName>fill.on</p:attrName>
                                        </p:attrNameLst>
                                      </p:cBhvr>
                                      <p:to>
                                        <p:strVal val="true"/>
                                      </p:to>
                                    </p:set>
                                  </p:childTnLst>
                                </p:cTn>
                              </p:par>
                              <p:par>
                                <p:cTn id="20" presetID="1" presetClass="exit"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7"/>
                                        </p:tgtEl>
                                        <p:attrNameLst>
                                          <p:attrName>fillcolor</p:attrName>
                                        </p:attrNameLst>
                                      </p:cBhvr>
                                      <p:to>
                                        <a:srgbClr val="D8D8D8"/>
                                      </p:to>
                                    </p:animClr>
                                    <p:set>
                                      <p:cBhvr>
                                        <p:cTn id="48" dur="2000" fill="hold"/>
                                        <p:tgtEl>
                                          <p:spTgt spid="17"/>
                                        </p:tgtEl>
                                        <p:attrNameLst>
                                          <p:attrName>fill.type</p:attrName>
                                        </p:attrNameLst>
                                      </p:cBhvr>
                                      <p:to>
                                        <p:strVal val="solid"/>
                                      </p:to>
                                    </p:set>
                                    <p:set>
                                      <p:cBhvr>
                                        <p:cTn id="49" dur="2000" fill="hold"/>
                                        <p:tgtEl>
                                          <p:spTgt spid="17"/>
                                        </p:tgtEl>
                                        <p:attrNameLst>
                                          <p:attrName>fill.on</p:attrName>
                                        </p:attrNameLst>
                                      </p:cBhvr>
                                      <p:to>
                                        <p:strVal val="true"/>
                                      </p:to>
                                    </p:set>
                                  </p:childTnLst>
                                </p:cTn>
                              </p:par>
                              <p:par>
                                <p:cTn id="50" presetID="1" presetClass="exit"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000" fill="hold"/>
                                        <p:tgtEl>
                                          <p:spTgt spid="18"/>
                                        </p:tgtEl>
                                        <p:attrNameLst>
                                          <p:attrName>fillcolor</p:attrName>
                                        </p:attrNameLst>
                                      </p:cBhvr>
                                      <p:to>
                                        <a:srgbClr val="D8D8D8"/>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par>
                                <p:cTn id="61" presetID="1" presetClass="exit"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23"/>
                                        </p:tgtEl>
                                        <p:attrNameLst>
                                          <p:attrName>fillcolor</p:attrName>
                                        </p:attrNameLst>
                                      </p:cBhvr>
                                      <p:to>
                                        <a:srgbClr val="D8D8D8"/>
                                      </p:to>
                                    </p:animClr>
                                    <p:set>
                                      <p:cBhvr>
                                        <p:cTn id="70" dur="2000" fill="hold"/>
                                        <p:tgtEl>
                                          <p:spTgt spid="23"/>
                                        </p:tgtEl>
                                        <p:attrNameLst>
                                          <p:attrName>fill.type</p:attrName>
                                        </p:attrNameLst>
                                      </p:cBhvr>
                                      <p:to>
                                        <p:strVal val="solid"/>
                                      </p:to>
                                    </p:set>
                                    <p:set>
                                      <p:cBhvr>
                                        <p:cTn id="71" dur="2000" fill="hold"/>
                                        <p:tgtEl>
                                          <p:spTgt spid="23"/>
                                        </p:tgtEl>
                                        <p:attrNameLst>
                                          <p:attrName>fill.on</p:attrName>
                                        </p:attrNameLst>
                                      </p:cBhvr>
                                      <p:to>
                                        <p:strVal val="true"/>
                                      </p:to>
                                    </p:set>
                                  </p:childTnLst>
                                </p:cTn>
                              </p:par>
                              <p:par>
                                <p:cTn id="72" presetID="1" presetClass="exit"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withEffect">
                                  <p:stCondLst>
                                    <p:cond delay="0"/>
                                  </p:stCondLst>
                                  <p:childTnLst>
                                    <p:animClr clrSpc="rgb" dir="cw">
                                      <p:cBhvr>
                                        <p:cTn id="80" dur="2000" fill="hold"/>
                                        <p:tgtEl>
                                          <p:spTgt spid="24"/>
                                        </p:tgtEl>
                                        <p:attrNameLst>
                                          <p:attrName>fillcolor</p:attrName>
                                        </p:attrNameLst>
                                      </p:cBhvr>
                                      <p:to>
                                        <a:srgbClr val="D8D8D8"/>
                                      </p:to>
                                    </p:animClr>
                                    <p:set>
                                      <p:cBhvr>
                                        <p:cTn id="81" dur="2000" fill="hold"/>
                                        <p:tgtEl>
                                          <p:spTgt spid="24"/>
                                        </p:tgtEl>
                                        <p:attrNameLst>
                                          <p:attrName>fill.type</p:attrName>
                                        </p:attrNameLst>
                                      </p:cBhvr>
                                      <p:to>
                                        <p:strVal val="solid"/>
                                      </p:to>
                                    </p:set>
                                    <p:set>
                                      <p:cBhvr>
                                        <p:cTn id="82" dur="2000" fill="hold"/>
                                        <p:tgtEl>
                                          <p:spTgt spid="24"/>
                                        </p:tgtEl>
                                        <p:attrNameLst>
                                          <p:attrName>fill.on</p:attrName>
                                        </p:attrNameLst>
                                      </p:cBhvr>
                                      <p:to>
                                        <p:strVal val="true"/>
                                      </p:to>
                                    </p:set>
                                  </p:childTnLst>
                                </p:cTn>
                              </p:par>
                              <p:par>
                                <p:cTn id="83" presetID="1" presetClass="exit"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29"/>
                                        </p:tgtEl>
                                        <p:attrNameLst>
                                          <p:attrName>fillcolor</p:attrName>
                                        </p:attrNameLst>
                                      </p:cBhvr>
                                      <p:to>
                                        <a:srgbClr val="D8D8D8"/>
                                      </p:to>
                                    </p:animClr>
                                    <p:set>
                                      <p:cBhvr>
                                        <p:cTn id="92" dur="2000" fill="hold"/>
                                        <p:tgtEl>
                                          <p:spTgt spid="29"/>
                                        </p:tgtEl>
                                        <p:attrNameLst>
                                          <p:attrName>fill.type</p:attrName>
                                        </p:attrNameLst>
                                      </p:cBhvr>
                                      <p:to>
                                        <p:strVal val="solid"/>
                                      </p:to>
                                    </p:set>
                                    <p:set>
                                      <p:cBhvr>
                                        <p:cTn id="93" dur="2000" fill="hold"/>
                                        <p:tgtEl>
                                          <p:spTgt spid="29"/>
                                        </p:tgtEl>
                                        <p:attrNameLst>
                                          <p:attrName>fill.on</p:attrName>
                                        </p:attrNameLst>
                                      </p:cBhvr>
                                      <p:to>
                                        <p:strVal val="true"/>
                                      </p:to>
                                    </p:set>
                                  </p:childTnLst>
                                </p:cTn>
                              </p:par>
                              <p:par>
                                <p:cTn id="94" presetID="1" presetClass="exit"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withEffect">
                                  <p:stCondLst>
                                    <p:cond delay="0"/>
                                  </p:stCondLst>
                                  <p:childTnLst>
                                    <p:animClr clrSpc="rgb" dir="cw">
                                      <p:cBhvr>
                                        <p:cTn id="102" dur="2000" fill="hold"/>
                                        <p:tgtEl>
                                          <p:spTgt spid="30"/>
                                        </p:tgtEl>
                                        <p:attrNameLst>
                                          <p:attrName>fillcolor</p:attrName>
                                        </p:attrNameLst>
                                      </p:cBhvr>
                                      <p:to>
                                        <a:srgbClr val="D8D8D8"/>
                                      </p:to>
                                    </p:animClr>
                                    <p:set>
                                      <p:cBhvr>
                                        <p:cTn id="103" dur="2000" fill="hold"/>
                                        <p:tgtEl>
                                          <p:spTgt spid="30"/>
                                        </p:tgtEl>
                                        <p:attrNameLst>
                                          <p:attrName>fill.type</p:attrName>
                                        </p:attrNameLst>
                                      </p:cBhvr>
                                      <p:to>
                                        <p:strVal val="solid"/>
                                      </p:to>
                                    </p:set>
                                    <p:set>
                                      <p:cBhvr>
                                        <p:cTn id="104" dur="2000" fill="hold"/>
                                        <p:tgtEl>
                                          <p:spTgt spid="30"/>
                                        </p:tgtEl>
                                        <p:attrNameLst>
                                          <p:attrName>fill.on</p:attrName>
                                        </p:attrNameLst>
                                      </p:cBhvr>
                                      <p:to>
                                        <p:strVal val="true"/>
                                      </p:to>
                                    </p:set>
                                  </p:childTnLst>
                                </p:cTn>
                              </p:par>
                              <p:par>
                                <p:cTn id="105" presetID="1" presetClass="exit"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8" grpId="0" animBg="1"/>
      <p:bldP spid="9" grpId="0" animBg="1"/>
      <p:bldP spid="6" grpId="0" animBg="1"/>
      <p:bldP spid="6" grpId="1" animBg="1"/>
      <p:bldP spid="7" grpId="0" animBg="1"/>
      <p:bldP spid="7" grpId="1" animBg="1"/>
      <p:bldP spid="15" grpId="0" animBg="1"/>
      <p:bldP spid="16" grpId="0" animBg="1"/>
      <p:bldP spid="17" grpId="0" animBg="1"/>
      <p:bldP spid="17" grpId="1" animBg="1"/>
      <p:bldP spid="18" grpId="0" animBg="1"/>
      <p:bldP spid="18" grpId="1" animBg="1"/>
      <p:bldP spid="21" grpId="0" animBg="1"/>
      <p:bldP spid="22" grpId="0" animBg="1"/>
      <p:bldP spid="23" grpId="0" animBg="1"/>
      <p:bldP spid="23" grpId="1" animBg="1"/>
      <p:bldP spid="24" grpId="0" animBg="1"/>
      <p:bldP spid="24" grpId="1" animBg="1"/>
      <p:bldP spid="27" grpId="0" animBg="1"/>
      <p:bldP spid="28" grpId="0" animBg="1"/>
      <p:bldP spid="29" grpId="0" animBg="1"/>
      <p:bldP spid="29" grpId="1" animBg="1"/>
      <p:bldP spid="30" grpId="0" animBg="1"/>
      <p:bldP spid="3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A09F-9232-F53B-7238-AB0FB20AD3F3}"/>
              </a:ext>
            </a:extLst>
          </p:cNvPr>
          <p:cNvSpPr>
            <a:spLocks noGrp="1"/>
          </p:cNvSpPr>
          <p:nvPr>
            <p:ph type="title"/>
          </p:nvPr>
        </p:nvSpPr>
        <p:spPr/>
        <p:txBody>
          <a:bodyPr/>
          <a:lstStyle/>
          <a:p>
            <a:r>
              <a:rPr lang="en-US" dirty="0"/>
              <a:t>Tai </a:t>
            </a:r>
            <a:r>
              <a:rPr lang="lt-LT" dirty="0"/>
              <a:t>įdomu</a:t>
            </a:r>
            <a:endParaRPr lang="en-US" dirty="0"/>
          </a:p>
        </p:txBody>
      </p:sp>
      <p:sp>
        <p:nvSpPr>
          <p:cNvPr id="3" name="Content Placeholder 2">
            <a:extLst>
              <a:ext uri="{FF2B5EF4-FFF2-40B4-BE49-F238E27FC236}">
                <a16:creationId xmlns:a16="http://schemas.microsoft.com/office/drawing/2014/main" id="{C501034B-E95E-C095-60D1-26C030883FD1}"/>
              </a:ext>
            </a:extLst>
          </p:cNvPr>
          <p:cNvSpPr>
            <a:spLocks noGrp="1"/>
          </p:cNvSpPr>
          <p:nvPr>
            <p:ph idx="1"/>
          </p:nvPr>
        </p:nvSpPr>
        <p:spPr>
          <a:xfrm>
            <a:off x="920080" y="1052736"/>
            <a:ext cx="8229600" cy="4525963"/>
          </a:xfrm>
        </p:spPr>
        <p:txBody>
          <a:bodyPr/>
          <a:lstStyle/>
          <a:p>
            <a:pPr marL="0" indent="0">
              <a:buNone/>
            </a:pPr>
            <a:r>
              <a:rPr lang="lt-LT" sz="2400" dirty="0"/>
              <a:t>Kasdien Žemėje sužaibuoja maždaug 100 000 kartų, bet šis reiškinys yra taip sunkiai prognozuojamas, kad mokslininkams labai sunku vykdyti efektyvius, sistemingus tyrimus. Laimei, aparatas, besispjaudantis žaibais, egzistuoja. Sistema, vadinama impulso srovės generatoriumi, gali sukurti dirbtinius žaibus, kuriuose srovės stiprumas gali siekti dešimtis tūkstančių amperų. Natūralus žaibo išlydis paprastai būna 20 000-30 000 amperų stiprumo. X. Li, naudodamas dirbtinių žaibų generatorių, sugebėjo laidyti žaibus, kuriuose srovės stiprumas svyravo nuo 5 iki 50 tūkst. amperų. Ir šių išlydžių metu pasiekta beveik 9500 ºC temperatūra – beveik dukart aukštesnė, nei Saulės paviršiuje. </a:t>
            </a:r>
            <a:endParaRPr lang="en-US" sz="2400" dirty="0"/>
          </a:p>
        </p:txBody>
      </p:sp>
      <p:pic>
        <p:nvPicPr>
          <p:cNvPr id="4" name="Picture 2" descr="http://www.lkc.sk/assets/images/home-button.png">
            <a:hlinkClick r:id="rId2" action="ppaction://hlinksldjump"/>
            <a:extLst>
              <a:ext uri="{FF2B5EF4-FFF2-40B4-BE49-F238E27FC236}">
                <a16:creationId xmlns:a16="http://schemas.microsoft.com/office/drawing/2014/main" id="{338C2948-C3F3-CB08-D78F-48A3C120A0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5422538"/>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8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C3BA0-C11E-B56A-D564-384A6201E81E}"/>
              </a:ext>
            </a:extLst>
          </p:cNvPr>
          <p:cNvSpPr>
            <a:spLocks noGrp="1"/>
          </p:cNvSpPr>
          <p:nvPr>
            <p:ph type="title"/>
          </p:nvPr>
        </p:nvSpPr>
        <p:spPr/>
        <p:txBody>
          <a:bodyPr/>
          <a:lstStyle/>
          <a:p>
            <a:r>
              <a:rPr lang="lt-LT" dirty="0"/>
              <a:t>Naudota literatūra:</a:t>
            </a:r>
            <a:endParaRPr lang="en-US" dirty="0"/>
          </a:p>
        </p:txBody>
      </p:sp>
      <p:sp>
        <p:nvSpPr>
          <p:cNvPr id="3" name="Content Placeholder 2">
            <a:extLst>
              <a:ext uri="{FF2B5EF4-FFF2-40B4-BE49-F238E27FC236}">
                <a16:creationId xmlns:a16="http://schemas.microsoft.com/office/drawing/2014/main" id="{18C473AE-4F0A-10A1-1E4A-1B247DCD233A}"/>
              </a:ext>
            </a:extLst>
          </p:cNvPr>
          <p:cNvSpPr>
            <a:spLocks noGrp="1"/>
          </p:cNvSpPr>
          <p:nvPr>
            <p:ph idx="1"/>
          </p:nvPr>
        </p:nvSpPr>
        <p:spPr>
          <a:xfrm>
            <a:off x="457200" y="1600200"/>
            <a:ext cx="8507288" cy="4525963"/>
          </a:xfrm>
        </p:spPr>
        <p:txBody>
          <a:bodyPr/>
          <a:lstStyle/>
          <a:p>
            <a:r>
              <a:rPr lang="lt-LT" sz="2800" dirty="0"/>
              <a:t>Vladas Valentinavičius. Fizika 9 </a:t>
            </a:r>
          </a:p>
          <a:p>
            <a:r>
              <a:rPr lang="lt-LT" sz="2800" dirty="0"/>
              <a:t>Stanislovas Jakutis ir kt. Fizikos uždavinynas</a:t>
            </a:r>
          </a:p>
          <a:p>
            <a:r>
              <a:rPr lang="lt-LT" sz="2800" dirty="0">
                <a:hlinkClick r:id="rId2"/>
              </a:rPr>
              <a:t>https://www.wikipedia.org/</a:t>
            </a:r>
            <a:endParaRPr lang="lt-LT" sz="2800" dirty="0"/>
          </a:p>
          <a:p>
            <a:r>
              <a:rPr lang="lt-LT" sz="2800" dirty="0">
                <a:hlinkClick r:id="rId3"/>
              </a:rPr>
              <a:t>https://phet.colorado.edu/sims/html/circuit-construction-kit-dc/latest/circuit-construction-kit-dc_all.html</a:t>
            </a:r>
            <a:endParaRPr lang="lt-LT" dirty="0"/>
          </a:p>
          <a:p>
            <a:r>
              <a:rPr lang="en-US" dirty="0">
                <a:hlinkClick r:id="rId4"/>
              </a:rPr>
              <a:t>https://www.15min.lt/verslas/naujiena/mokslas-it/</a:t>
            </a:r>
            <a:endParaRPr lang="lt-LT" dirty="0"/>
          </a:p>
          <a:p>
            <a:pPr marL="0" indent="0">
              <a:buNone/>
            </a:pPr>
            <a:endParaRPr lang="en-US" dirty="0"/>
          </a:p>
          <a:p>
            <a:endParaRPr lang="en-US" dirty="0"/>
          </a:p>
        </p:txBody>
      </p:sp>
    </p:spTree>
    <p:extLst>
      <p:ext uri="{BB962C8B-B14F-4D97-AF65-F5344CB8AC3E}">
        <p14:creationId xmlns:p14="http://schemas.microsoft.com/office/powerpoint/2010/main" val="2722857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4">
            <a:extLst>
              <a:ext uri="{FF2B5EF4-FFF2-40B4-BE49-F238E27FC236}">
                <a16:creationId xmlns:a16="http://schemas.microsoft.com/office/drawing/2014/main" id="{AB83931F-3679-8654-5F15-E3D88B86362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039" t="22895" r="58561" b="48236"/>
          <a:stretch/>
        </p:blipFill>
        <p:spPr>
          <a:xfrm>
            <a:off x="683568" y="3356992"/>
            <a:ext cx="2880320" cy="2088232"/>
          </a:xfrm>
        </p:spPr>
      </p:pic>
      <p:pic>
        <p:nvPicPr>
          <p:cNvPr id="3" name="Picture 2">
            <a:extLst>
              <a:ext uri="{FF2B5EF4-FFF2-40B4-BE49-F238E27FC236}">
                <a16:creationId xmlns:a16="http://schemas.microsoft.com/office/drawing/2014/main" id="{164C7569-3EEA-F30E-B462-D221D0315448}"/>
              </a:ext>
            </a:extLst>
          </p:cNvPr>
          <p:cNvPicPr>
            <a:picLocks noChangeAspect="1"/>
          </p:cNvPicPr>
          <p:nvPr/>
        </p:nvPicPr>
        <p:blipFill rotWithShape="1">
          <a:blip r:embed="rId3"/>
          <a:srcRect l="30313" t="30400" r="36613" b="13600"/>
          <a:stretch/>
        </p:blipFill>
        <p:spPr>
          <a:xfrm>
            <a:off x="4572000" y="3356992"/>
            <a:ext cx="3024336" cy="2880320"/>
          </a:xfrm>
          <a:prstGeom prst="rect">
            <a:avLst/>
          </a:prstGeom>
        </p:spPr>
      </p:pic>
      <p:sp>
        <p:nvSpPr>
          <p:cNvPr id="4" name="TextBox 3">
            <a:extLst>
              <a:ext uri="{FF2B5EF4-FFF2-40B4-BE49-F238E27FC236}">
                <a16:creationId xmlns:a16="http://schemas.microsoft.com/office/drawing/2014/main" id="{1808A166-B4C2-E1D8-C815-E3C804669651}"/>
              </a:ext>
            </a:extLst>
          </p:cNvPr>
          <p:cNvSpPr txBox="1"/>
          <p:nvPr/>
        </p:nvSpPr>
        <p:spPr>
          <a:xfrm>
            <a:off x="899592" y="1267596"/>
            <a:ext cx="2880320" cy="1477328"/>
          </a:xfrm>
          <a:prstGeom prst="rect">
            <a:avLst/>
          </a:prstGeom>
          <a:noFill/>
        </p:spPr>
        <p:txBody>
          <a:bodyPr wrap="square" rtlCol="0">
            <a:spAutoFit/>
          </a:bodyPr>
          <a:lstStyle/>
          <a:p>
            <a:br>
              <a:rPr lang="lt-LT" dirty="0"/>
            </a:br>
            <a:br>
              <a:rPr lang="lt-LT" dirty="0"/>
            </a:br>
            <a:r>
              <a:rPr lang="lt-LT" dirty="0"/>
              <a:t>Elektros srovę galima palyginti su iš vamzdžio tekančiu vandeniu. </a:t>
            </a:r>
            <a:endParaRPr lang="en-US" dirty="0"/>
          </a:p>
        </p:txBody>
      </p:sp>
      <p:sp>
        <p:nvSpPr>
          <p:cNvPr id="5" name="TextBox 4">
            <a:extLst>
              <a:ext uri="{FF2B5EF4-FFF2-40B4-BE49-F238E27FC236}">
                <a16:creationId xmlns:a16="http://schemas.microsoft.com/office/drawing/2014/main" id="{7962C732-0498-90DB-A43B-0DF6B047B58A}"/>
              </a:ext>
            </a:extLst>
          </p:cNvPr>
          <p:cNvSpPr txBox="1"/>
          <p:nvPr/>
        </p:nvSpPr>
        <p:spPr>
          <a:xfrm>
            <a:off x="4644008" y="1809596"/>
            <a:ext cx="3600400" cy="923330"/>
          </a:xfrm>
          <a:prstGeom prst="rect">
            <a:avLst/>
          </a:prstGeom>
          <a:noFill/>
        </p:spPr>
        <p:txBody>
          <a:bodyPr wrap="square" rtlCol="0">
            <a:spAutoFit/>
          </a:bodyPr>
          <a:lstStyle/>
          <a:p>
            <a:r>
              <a:rPr lang="lt-LT" dirty="0"/>
              <a:t>Srovės stipris rodo kokio didumo  elektros krūvis pernešamas laidininko skerspjūviu per 1 s. </a:t>
            </a:r>
            <a:endParaRPr lang="en-US" dirty="0"/>
          </a:p>
        </p:txBody>
      </p:sp>
      <p:pic>
        <p:nvPicPr>
          <p:cNvPr id="2" name="Picture 2" descr="http://www.lkc.sk/assets/images/home-button.png">
            <a:hlinkClick r:id="rId4" action="ppaction://hlinksldjump"/>
            <a:extLst>
              <a:ext uri="{FF2B5EF4-FFF2-40B4-BE49-F238E27FC236}">
                <a16:creationId xmlns:a16="http://schemas.microsoft.com/office/drawing/2014/main" id="{687A01BE-7055-5BE3-8F4A-A4DFAF7D51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9216" y="5445224"/>
            <a:ext cx="882432" cy="886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DA52-6610-123B-18EA-DE3F10E24F8D}"/>
              </a:ext>
            </a:extLst>
          </p:cNvPr>
          <p:cNvSpPr>
            <a:spLocks noGrp="1"/>
          </p:cNvSpPr>
          <p:nvPr>
            <p:ph type="title"/>
          </p:nvPr>
        </p:nvSpPr>
        <p:spPr>
          <a:xfrm>
            <a:off x="914400" y="476672"/>
            <a:ext cx="8229600" cy="1143000"/>
          </a:xfrm>
        </p:spPr>
        <p:txBody>
          <a:bodyPr/>
          <a:lstStyle/>
          <a:p>
            <a:r>
              <a:rPr lang="en-US" dirty="0" err="1"/>
              <a:t>Elektros</a:t>
            </a:r>
            <a:r>
              <a:rPr lang="en-US" dirty="0"/>
              <a:t> </a:t>
            </a:r>
            <a:r>
              <a:rPr lang="en-US" dirty="0" err="1"/>
              <a:t>kiekio</a:t>
            </a:r>
            <a:r>
              <a:rPr lang="en-US" dirty="0"/>
              <a:t> </a:t>
            </a:r>
            <a:r>
              <a:rPr lang="en-US" dirty="0" err="1"/>
              <a:t>paai</a:t>
            </a:r>
            <a:r>
              <a:rPr lang="lt-LT" dirty="0"/>
              <a:t>škinimas</a:t>
            </a:r>
            <a:endParaRPr lang="en-US" dirty="0"/>
          </a:p>
        </p:txBody>
      </p:sp>
      <p:pic>
        <p:nvPicPr>
          <p:cNvPr id="7" name="Content Placeholder 6">
            <a:extLst>
              <a:ext uri="{FF2B5EF4-FFF2-40B4-BE49-F238E27FC236}">
                <a16:creationId xmlns:a16="http://schemas.microsoft.com/office/drawing/2014/main" id="{25BC768B-BD7B-5E4A-A91D-13FC5F2C77C4}"/>
              </a:ext>
            </a:extLst>
          </p:cNvPr>
          <p:cNvPicPr>
            <a:picLocks noGrp="1" noChangeAspect="1"/>
          </p:cNvPicPr>
          <p:nvPr>
            <p:ph idx="1"/>
          </p:nvPr>
        </p:nvPicPr>
        <p:blipFill rotWithShape="1">
          <a:blip r:embed="rId2"/>
          <a:srcRect b="14325"/>
          <a:stretch/>
        </p:blipFill>
        <p:spPr>
          <a:xfrm>
            <a:off x="1259632" y="1556792"/>
            <a:ext cx="6192687" cy="4608512"/>
          </a:xfrm>
        </p:spPr>
      </p:pic>
      <p:pic>
        <p:nvPicPr>
          <p:cNvPr id="3" name="Picture 2" descr="http://www.lkc.sk/assets/images/home-button.png">
            <a:hlinkClick r:id="rId3" action="ppaction://hlinksldjump"/>
            <a:extLst>
              <a:ext uri="{FF2B5EF4-FFF2-40B4-BE49-F238E27FC236}">
                <a16:creationId xmlns:a16="http://schemas.microsoft.com/office/drawing/2014/main" id="{CE1A6ACD-8929-A7DE-980D-7599C39018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6" y="5307515"/>
            <a:ext cx="882432" cy="8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27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B32DF28D-1D81-52D3-1684-F5225730B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63" t="65555" r="54927" b="20026"/>
          <a:stretch>
            <a:fillRect/>
          </a:stretch>
        </p:blipFill>
        <p:spPr bwMode="auto">
          <a:xfrm>
            <a:off x="2124075" y="4298950"/>
            <a:ext cx="48958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a:extLst>
              <a:ext uri="{FF2B5EF4-FFF2-40B4-BE49-F238E27FC236}">
                <a16:creationId xmlns:a16="http://schemas.microsoft.com/office/drawing/2014/main" id="{CB533DD7-7368-C8D9-64D2-FDE62A7584E1}"/>
              </a:ext>
            </a:extLst>
          </p:cNvPr>
          <p:cNvPicPr>
            <a:picLocks noGrp="1" noChangeAspect="1"/>
          </p:cNvPicPr>
          <p:nvPr>
            <p:ph idx="1"/>
          </p:nvPr>
        </p:nvPicPr>
        <p:blipFill>
          <a:blip r:embed="rId3"/>
          <a:stretch>
            <a:fillRect/>
          </a:stretch>
        </p:blipFill>
        <p:spPr>
          <a:xfrm>
            <a:off x="932281" y="2035968"/>
            <a:ext cx="8223484" cy="4525963"/>
          </a:xfrm>
          <a:prstGeom prst="rect">
            <a:avLst/>
          </a:prstGeom>
        </p:spPr>
      </p:pic>
      <p:pic>
        <p:nvPicPr>
          <p:cNvPr id="2" name="Picture 2" descr="http://www.lkc.sk/assets/images/home-button.png">
            <a:hlinkClick r:id="rId4" action="ppaction://hlinksldjump"/>
            <a:extLst>
              <a:ext uri="{FF2B5EF4-FFF2-40B4-BE49-F238E27FC236}">
                <a16:creationId xmlns:a16="http://schemas.microsoft.com/office/drawing/2014/main" id="{FA76A563-79B2-8B64-73FA-5D4ECA6989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384" y="5495744"/>
            <a:ext cx="882432" cy="8861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5685B4-B950-493D-5C38-19AD0234B31D}"/>
              </a:ext>
            </a:extLst>
          </p:cNvPr>
          <p:cNvSpPr txBox="1"/>
          <p:nvPr/>
        </p:nvSpPr>
        <p:spPr>
          <a:xfrm>
            <a:off x="1403648" y="620688"/>
            <a:ext cx="7740352" cy="1384995"/>
          </a:xfrm>
          <a:prstGeom prst="rect">
            <a:avLst/>
          </a:prstGeom>
          <a:noFill/>
        </p:spPr>
        <p:txBody>
          <a:bodyPr wrap="square">
            <a:spAutoFit/>
          </a:bodyPr>
          <a:lstStyle/>
          <a:p>
            <a:r>
              <a:rPr lang="lt-LT" sz="2800" dirty="0"/>
              <a:t>Elektros srovės stipris – skaliarinis dydis, lygus elektros krūviui, kuris praeina pro laidininko skerspjūvio plotą per laiko vienetą.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E04A035D-7262-048B-A5DB-A92ED2797B39}"/>
              </a:ext>
            </a:extLst>
          </p:cNvPr>
          <p:cNvSpPr>
            <a:spLocks noGrp="1" noChangeArrowheads="1"/>
          </p:cNvSpPr>
          <p:nvPr>
            <p:ph idx="1"/>
          </p:nvPr>
        </p:nvSpPr>
        <p:spPr>
          <a:xfrm>
            <a:off x="457200" y="1639937"/>
            <a:ext cx="5482952" cy="4597375"/>
          </a:xfrm>
        </p:spPr>
        <p:txBody>
          <a:bodyPr/>
          <a:lstStyle/>
          <a:p>
            <a:pPr marL="0" indent="0" eaLnBrk="1" hangingPunct="1">
              <a:buNone/>
            </a:pPr>
            <a:r>
              <a:rPr lang="en-US" altLang="en-US" sz="2400" dirty="0" err="1"/>
              <a:t>Elektros</a:t>
            </a:r>
            <a:r>
              <a:rPr lang="en-US" altLang="en-US" sz="2400" dirty="0"/>
              <a:t> </a:t>
            </a:r>
            <a:r>
              <a:rPr lang="en-US" altLang="en-US" sz="2400" dirty="0" err="1"/>
              <a:t>srovės</a:t>
            </a:r>
            <a:r>
              <a:rPr lang="en-US" altLang="en-US" sz="2400" dirty="0"/>
              <a:t> </a:t>
            </a:r>
            <a:r>
              <a:rPr lang="en-US" altLang="en-US" sz="2400" dirty="0" err="1"/>
              <a:t>stipris</a:t>
            </a:r>
            <a:r>
              <a:rPr lang="en-US" altLang="en-US" sz="2400" dirty="0"/>
              <a:t> </a:t>
            </a:r>
            <a:r>
              <a:rPr lang="en-US" altLang="en-US" sz="2400" dirty="0" err="1"/>
              <a:t>matuojamas</a:t>
            </a:r>
            <a:r>
              <a:rPr lang="en-US" altLang="en-US" sz="2400" dirty="0"/>
              <a:t> </a:t>
            </a:r>
            <a:r>
              <a:rPr lang="en-US" altLang="en-US" sz="2400" dirty="0" err="1"/>
              <a:t>specialiu</a:t>
            </a:r>
            <a:r>
              <a:rPr lang="en-US" altLang="en-US" sz="2400" dirty="0"/>
              <a:t> </a:t>
            </a:r>
            <a:r>
              <a:rPr lang="en-US" altLang="en-US" sz="2400" dirty="0" err="1"/>
              <a:t>prietaisu</a:t>
            </a:r>
            <a:r>
              <a:rPr lang="en-US" altLang="en-US" sz="2400" dirty="0"/>
              <a:t> – </a:t>
            </a:r>
            <a:r>
              <a:rPr lang="en-US" altLang="en-US" sz="2400" b="1" dirty="0" err="1"/>
              <a:t>ampermetru</a:t>
            </a:r>
            <a:r>
              <a:rPr lang="en-US" altLang="en-US" sz="2400" b="1" dirty="0"/>
              <a:t> . </a:t>
            </a:r>
            <a:r>
              <a:rPr lang="en-US" altLang="en-US" sz="2400" dirty="0" err="1"/>
              <a:t>Elektrinėje</a:t>
            </a:r>
            <a:r>
              <a:rPr lang="en-US" altLang="en-US" sz="2400" dirty="0"/>
              <a:t> </a:t>
            </a:r>
            <a:r>
              <a:rPr lang="en-US" altLang="en-US" sz="2400" dirty="0" err="1"/>
              <a:t>schemoje</a:t>
            </a:r>
            <a:r>
              <a:rPr lang="en-US" altLang="en-US" sz="2400" dirty="0"/>
              <a:t> </a:t>
            </a:r>
            <a:r>
              <a:rPr lang="en-US" altLang="en-US" sz="2400" dirty="0" err="1"/>
              <a:t>jis</a:t>
            </a:r>
            <a:r>
              <a:rPr lang="en-US" altLang="en-US" sz="2400" dirty="0"/>
              <a:t> </a:t>
            </a:r>
            <a:r>
              <a:rPr lang="en-US" altLang="en-US" sz="2400" dirty="0" err="1"/>
              <a:t>žymimas</a:t>
            </a:r>
            <a:r>
              <a:rPr lang="en-US" altLang="en-US" sz="2400" dirty="0"/>
              <a:t> </a:t>
            </a:r>
            <a:r>
              <a:rPr lang="lt-LT" altLang="en-US" sz="2400" dirty="0"/>
              <a:t>š</a:t>
            </a:r>
            <a:r>
              <a:rPr lang="en-US" altLang="en-US" sz="2400" dirty="0" err="1"/>
              <a:t>iuo</a:t>
            </a:r>
            <a:r>
              <a:rPr lang="en-US" altLang="en-US" sz="2400" dirty="0"/>
              <a:t> </a:t>
            </a:r>
            <a:r>
              <a:rPr lang="en-US" altLang="en-US" sz="2400" dirty="0" err="1"/>
              <a:t>sutartiniu</a:t>
            </a:r>
            <a:r>
              <a:rPr lang="en-US" altLang="en-US" sz="2400" dirty="0"/>
              <a:t> </a:t>
            </a:r>
            <a:r>
              <a:rPr lang="en-US" altLang="en-US" sz="2400" dirty="0" err="1"/>
              <a:t>simboliu</a:t>
            </a:r>
            <a:r>
              <a:rPr lang="en-US" altLang="en-US" sz="2400" dirty="0"/>
              <a:t>.</a:t>
            </a:r>
          </a:p>
          <a:p>
            <a:pPr eaLnBrk="1" hangingPunct="1"/>
            <a:endParaRPr lang="en-US" altLang="en-US" sz="1800" dirty="0"/>
          </a:p>
          <a:p>
            <a:pPr marL="0" indent="0" eaLnBrk="1" hangingPunct="1">
              <a:buNone/>
            </a:pPr>
            <a:r>
              <a:rPr lang="en-US" altLang="en-US" sz="2400" dirty="0"/>
              <a:t>Į </a:t>
            </a:r>
            <a:r>
              <a:rPr lang="en-US" altLang="en-US" sz="2400" dirty="0" err="1"/>
              <a:t>elektros</a:t>
            </a:r>
            <a:r>
              <a:rPr lang="en-US" altLang="en-US" sz="2400" dirty="0"/>
              <a:t> </a:t>
            </a:r>
            <a:r>
              <a:rPr lang="en-US" altLang="en-US" sz="2400" dirty="0" err="1"/>
              <a:t>grandinę</a:t>
            </a:r>
            <a:r>
              <a:rPr lang="en-US" altLang="en-US" sz="2400" dirty="0"/>
              <a:t> </a:t>
            </a:r>
            <a:r>
              <a:rPr lang="en-US" altLang="en-US" sz="2400" dirty="0" err="1"/>
              <a:t>ampermetras</a:t>
            </a:r>
            <a:r>
              <a:rPr lang="en-US" altLang="en-US" sz="2400" dirty="0"/>
              <a:t> </a:t>
            </a:r>
            <a:r>
              <a:rPr lang="en-US" altLang="en-US" sz="2400" dirty="0" err="1"/>
              <a:t>visada</a:t>
            </a:r>
            <a:r>
              <a:rPr lang="en-US" altLang="en-US" sz="2400" dirty="0"/>
              <a:t> </a:t>
            </a:r>
            <a:r>
              <a:rPr lang="en-US" altLang="en-US" sz="2400" dirty="0" err="1"/>
              <a:t>jungiamas</a:t>
            </a:r>
            <a:r>
              <a:rPr lang="en-US" altLang="en-US" sz="2400" dirty="0"/>
              <a:t> </a:t>
            </a:r>
            <a:r>
              <a:rPr lang="en-US" altLang="en-US" sz="2400" dirty="0" err="1"/>
              <a:t>nuosekliai</a:t>
            </a:r>
            <a:r>
              <a:rPr lang="en-US" altLang="en-US" sz="2400" dirty="0"/>
              <a:t> : </a:t>
            </a:r>
            <a:r>
              <a:rPr lang="en-US" altLang="en-US" sz="2400" dirty="0" err="1"/>
              <a:t>teigiamasis</a:t>
            </a:r>
            <a:r>
              <a:rPr lang="en-US" altLang="en-US" sz="2400" dirty="0"/>
              <a:t> </a:t>
            </a:r>
            <a:r>
              <a:rPr lang="en-US" altLang="en-US" sz="2400" dirty="0" err="1"/>
              <a:t>srovės</a:t>
            </a:r>
            <a:r>
              <a:rPr lang="en-US" altLang="en-US" sz="2400" dirty="0"/>
              <a:t> </a:t>
            </a:r>
            <a:r>
              <a:rPr lang="en-US" altLang="en-US" sz="2400" dirty="0" err="1"/>
              <a:t>šaltinio</a:t>
            </a:r>
            <a:r>
              <a:rPr lang="en-US" altLang="en-US" sz="2400" dirty="0"/>
              <a:t> </a:t>
            </a:r>
            <a:r>
              <a:rPr lang="en-US" altLang="en-US" sz="2400" dirty="0" err="1"/>
              <a:t>polius</a:t>
            </a:r>
            <a:r>
              <a:rPr lang="en-US" altLang="en-US" sz="2400" dirty="0"/>
              <a:t> </a:t>
            </a:r>
            <a:r>
              <a:rPr lang="en-US" altLang="en-US" sz="2400" dirty="0" err="1"/>
              <a:t>prie</a:t>
            </a:r>
            <a:r>
              <a:rPr lang="en-US" altLang="en-US" sz="2400" dirty="0"/>
              <a:t> </a:t>
            </a:r>
            <a:r>
              <a:rPr lang="en-US" altLang="en-US" sz="2400" dirty="0" err="1"/>
              <a:t>teigiamojo</a:t>
            </a:r>
            <a:r>
              <a:rPr lang="en-US" altLang="en-US" sz="2400" dirty="0"/>
              <a:t> </a:t>
            </a:r>
            <a:r>
              <a:rPr lang="en-US" altLang="en-US" sz="2400" dirty="0" err="1"/>
              <a:t>ampermetro</a:t>
            </a:r>
            <a:r>
              <a:rPr lang="en-US" altLang="en-US" sz="2400" dirty="0"/>
              <a:t> </a:t>
            </a:r>
            <a:r>
              <a:rPr lang="en-US" altLang="en-US" sz="2400" dirty="0" err="1"/>
              <a:t>gnybto</a:t>
            </a:r>
            <a:r>
              <a:rPr lang="en-US" altLang="en-US" sz="2400" dirty="0"/>
              <a:t>, </a:t>
            </a:r>
            <a:r>
              <a:rPr lang="en-US" altLang="en-US" sz="2400" dirty="0" err="1"/>
              <a:t>neigiamasis</a:t>
            </a:r>
            <a:r>
              <a:rPr lang="en-US" altLang="en-US" sz="2400" dirty="0"/>
              <a:t> </a:t>
            </a:r>
            <a:r>
              <a:rPr lang="en-US" altLang="en-US" sz="2400" dirty="0" err="1"/>
              <a:t>šaltinio</a:t>
            </a:r>
            <a:r>
              <a:rPr lang="en-US" altLang="en-US" sz="2400" dirty="0"/>
              <a:t> polis – </a:t>
            </a:r>
            <a:r>
              <a:rPr lang="en-US" altLang="en-US" sz="2400" dirty="0" err="1"/>
              <a:t>prie</a:t>
            </a:r>
            <a:r>
              <a:rPr lang="en-US" altLang="en-US" sz="2400" dirty="0"/>
              <a:t> </a:t>
            </a:r>
            <a:r>
              <a:rPr lang="en-US" altLang="en-US" sz="2400" dirty="0" err="1"/>
              <a:t>neigiamojo</a:t>
            </a:r>
            <a:r>
              <a:rPr lang="en-US" altLang="en-US" sz="2400" dirty="0"/>
              <a:t> </a:t>
            </a:r>
            <a:r>
              <a:rPr lang="en-US" altLang="en-US" sz="2400" dirty="0" err="1"/>
              <a:t>ampermetro</a:t>
            </a:r>
            <a:r>
              <a:rPr lang="en-US" altLang="en-US" sz="2400" dirty="0"/>
              <a:t> </a:t>
            </a:r>
            <a:r>
              <a:rPr lang="en-US" altLang="en-US" sz="2400" dirty="0" err="1"/>
              <a:t>gnybto</a:t>
            </a:r>
            <a:r>
              <a:rPr lang="en-US" altLang="en-US" sz="2400" dirty="0"/>
              <a:t>.</a:t>
            </a:r>
          </a:p>
          <a:p>
            <a:pPr eaLnBrk="1" hangingPunct="1"/>
            <a:endParaRPr lang="en-US" altLang="lt-LT" dirty="0"/>
          </a:p>
        </p:txBody>
      </p:sp>
      <p:pic>
        <p:nvPicPr>
          <p:cNvPr id="4100" name="Paveikslėlis 1">
            <a:extLst>
              <a:ext uri="{FF2B5EF4-FFF2-40B4-BE49-F238E27FC236}">
                <a16:creationId xmlns:a16="http://schemas.microsoft.com/office/drawing/2014/main" id="{B2EE4353-630E-B1B4-55F4-D42561097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4" y="1772816"/>
            <a:ext cx="14573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aveikslėlis 2">
            <a:extLst>
              <a:ext uri="{FF2B5EF4-FFF2-40B4-BE49-F238E27FC236}">
                <a16:creationId xmlns:a16="http://schemas.microsoft.com/office/drawing/2014/main" id="{86C09967-7166-C3FC-5D3D-C78E49D95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487" y="3573016"/>
            <a:ext cx="259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www.lkc.sk/assets/images/home-button.png">
            <a:hlinkClick r:id="rId4" action="ppaction://hlinksldjump"/>
            <a:extLst>
              <a:ext uri="{FF2B5EF4-FFF2-40B4-BE49-F238E27FC236}">
                <a16:creationId xmlns:a16="http://schemas.microsoft.com/office/drawing/2014/main" id="{0EDD5359-D8EA-A166-E6E7-24D6E3D2BF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384" y="5445224"/>
            <a:ext cx="882432" cy="886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
            <a:extLst>
              <a:ext uri="{FF2B5EF4-FFF2-40B4-BE49-F238E27FC236}">
                <a16:creationId xmlns:a16="http://schemas.microsoft.com/office/drawing/2014/main" id="{103D09B0-EEB7-7B38-FBC0-D4955BC1D939}"/>
              </a:ext>
            </a:extLst>
          </p:cNvPr>
          <p:cNvSpPr txBox="1">
            <a:spLocks noChangeArrowheads="1"/>
          </p:cNvSpPr>
          <p:nvPr/>
        </p:nvSpPr>
        <p:spPr bwMode="auto">
          <a:xfrm>
            <a:off x="1259632" y="692696"/>
            <a:ext cx="40323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lt-LT" altLang="en-US" b="1" dirty="0"/>
              <a:t>Ampermetras</a:t>
            </a:r>
            <a:r>
              <a:rPr lang="lt-LT" altLang="en-US" dirty="0"/>
              <a:t> – prietaisas, skirtas matuoti elektros srovės stiprį grandinėje.</a:t>
            </a:r>
          </a:p>
        </p:txBody>
      </p:sp>
      <p:pic>
        <p:nvPicPr>
          <p:cNvPr id="7172" name="Paveikslėlis 2">
            <a:extLst>
              <a:ext uri="{FF2B5EF4-FFF2-40B4-BE49-F238E27FC236}">
                <a16:creationId xmlns:a16="http://schemas.microsoft.com/office/drawing/2014/main" id="{FBA1E8D1-0D1C-20B3-1E55-1FDBE5FE1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624" y="620688"/>
            <a:ext cx="4032300" cy="341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a:extLst>
              <a:ext uri="{FF2B5EF4-FFF2-40B4-BE49-F238E27FC236}">
                <a16:creationId xmlns:a16="http://schemas.microsoft.com/office/drawing/2014/main" id="{98B5359D-C4EA-39FD-86E5-6720D8248204}"/>
              </a:ext>
            </a:extLst>
          </p:cNvPr>
          <p:cNvPicPr>
            <a:picLocks noGrp="1" noChangeAspect="1"/>
          </p:cNvPicPr>
          <p:nvPr>
            <p:ph idx="1"/>
          </p:nvPr>
        </p:nvPicPr>
        <p:blipFill>
          <a:blip r:embed="rId3"/>
          <a:stretch>
            <a:fillRect/>
          </a:stretch>
        </p:blipFill>
        <p:spPr>
          <a:xfrm>
            <a:off x="827584" y="2996952"/>
            <a:ext cx="2681935" cy="3373835"/>
          </a:xfrm>
          <a:prstGeom prst="rect">
            <a:avLst/>
          </a:prstGeom>
        </p:spPr>
      </p:pic>
      <p:sp>
        <p:nvSpPr>
          <p:cNvPr id="4" name="TextBox 3">
            <a:extLst>
              <a:ext uri="{FF2B5EF4-FFF2-40B4-BE49-F238E27FC236}">
                <a16:creationId xmlns:a16="http://schemas.microsoft.com/office/drawing/2014/main" id="{EC1EBCF1-28A5-1DC4-330E-9364E95968BE}"/>
              </a:ext>
            </a:extLst>
          </p:cNvPr>
          <p:cNvSpPr txBox="1"/>
          <p:nvPr/>
        </p:nvSpPr>
        <p:spPr>
          <a:xfrm>
            <a:off x="3635896" y="4031047"/>
            <a:ext cx="4464496" cy="1200329"/>
          </a:xfrm>
          <a:prstGeom prst="rect">
            <a:avLst/>
          </a:prstGeom>
          <a:noFill/>
        </p:spPr>
        <p:txBody>
          <a:bodyPr wrap="square">
            <a:spAutoFit/>
          </a:bodyPr>
          <a:lstStyle/>
          <a:p>
            <a:r>
              <a:rPr lang="lt-LT" dirty="0"/>
              <a:t> Niujorkas</a:t>
            </a:r>
          </a:p>
          <a:p>
            <a:r>
              <a:rPr lang="lt-LT" dirty="0"/>
              <a:t> Nuo 0 iki 35 amperų</a:t>
            </a:r>
          </a:p>
          <a:p>
            <a:r>
              <a:rPr lang="lt-LT" dirty="0"/>
              <a:t>Radijo baterijų matuoklis</a:t>
            </a:r>
          </a:p>
          <a:p>
            <a:r>
              <a:rPr lang="lt-LT" dirty="0"/>
              <a:t>Patentas 1910 m</a:t>
            </a:r>
            <a:endParaRPr lang="en-US" dirty="0"/>
          </a:p>
        </p:txBody>
      </p:sp>
      <p:pic>
        <p:nvPicPr>
          <p:cNvPr id="3" name="Picture 2" descr="http://www.lkc.sk/assets/images/home-button.png">
            <a:hlinkClick r:id="rId4" action="ppaction://hlinksldjump"/>
            <a:extLst>
              <a:ext uri="{FF2B5EF4-FFF2-40B4-BE49-F238E27FC236}">
                <a16:creationId xmlns:a16="http://schemas.microsoft.com/office/drawing/2014/main" id="{3623D93B-CCD4-1662-5B07-3045858A62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384" y="5382160"/>
            <a:ext cx="882432" cy="886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56D1AE2-9EF6-02A1-4560-6B8F240CA46A}"/>
              </a:ext>
            </a:extLst>
          </p:cNvPr>
          <p:cNvSpPr>
            <a:spLocks noGrp="1" noChangeArrowheads="1"/>
          </p:cNvSpPr>
          <p:nvPr>
            <p:ph type="title"/>
          </p:nvPr>
        </p:nvSpPr>
        <p:spPr/>
        <p:txBody>
          <a:bodyPr/>
          <a:lstStyle/>
          <a:p>
            <a:pPr eaLnBrk="1" hangingPunct="1"/>
            <a:r>
              <a:rPr lang="en-US" altLang="lt-LT"/>
              <a:t>A. M. Amperas</a:t>
            </a:r>
          </a:p>
        </p:txBody>
      </p:sp>
      <p:sp>
        <p:nvSpPr>
          <p:cNvPr id="5123" name="Turinio vietos rezervavimo ženklas 1">
            <a:extLst>
              <a:ext uri="{FF2B5EF4-FFF2-40B4-BE49-F238E27FC236}">
                <a16:creationId xmlns:a16="http://schemas.microsoft.com/office/drawing/2014/main" id="{746CCADA-6E09-B98F-9F48-DBD599C1BCFA}"/>
              </a:ext>
            </a:extLst>
          </p:cNvPr>
          <p:cNvSpPr>
            <a:spLocks noGrp="1" noChangeArrowheads="1"/>
          </p:cNvSpPr>
          <p:nvPr>
            <p:ph idx="1"/>
          </p:nvPr>
        </p:nvSpPr>
        <p:spPr>
          <a:xfrm>
            <a:off x="457200" y="1700213"/>
            <a:ext cx="4475163" cy="4176712"/>
          </a:xfrm>
        </p:spPr>
        <p:txBody>
          <a:bodyPr/>
          <a:lstStyle/>
          <a:p>
            <a:r>
              <a:rPr lang="fr-FR" altLang="en-US" sz="1800" b="1" dirty="0"/>
              <a:t>A. M. </a:t>
            </a:r>
            <a:r>
              <a:rPr lang="fr-FR" altLang="en-US" sz="1800" b="1" dirty="0" err="1"/>
              <a:t>Amperas</a:t>
            </a:r>
            <a:r>
              <a:rPr lang="fr-FR" altLang="en-US" sz="1800" dirty="0"/>
              <a:t> </a:t>
            </a:r>
            <a:r>
              <a:rPr lang="fr-FR" altLang="en-US" sz="1800" dirty="0">
                <a:latin typeface="Open Sans" panose="020B0606030504020204" pitchFamily="34" charset="0"/>
              </a:rPr>
              <a:t>(André-Marie Ampère, </a:t>
            </a:r>
            <a:r>
              <a:rPr lang="fr-FR" altLang="en-US" sz="1800" dirty="0">
                <a:latin typeface="Open Sans" panose="020B0606030504020204" pitchFamily="34" charset="0"/>
                <a:hlinkClick r:id="rId2" tooltip="1775">
                  <a:extLst>
                    <a:ext uri="{A12FA001-AC4F-418D-AE19-62706E023703}">
                      <ahyp:hlinkClr xmlns:ahyp="http://schemas.microsoft.com/office/drawing/2018/hyperlinkcolor" val="tx"/>
                    </a:ext>
                  </a:extLst>
                </a:hlinkClick>
              </a:rPr>
              <a:t>1775</a:t>
            </a:r>
            <a:r>
              <a:rPr lang="fr-FR" altLang="en-US" sz="1800" dirty="0">
                <a:latin typeface="Open Sans" panose="020B0606030504020204" pitchFamily="34" charset="0"/>
              </a:rPr>
              <a:t> m. </a:t>
            </a:r>
            <a:r>
              <a:rPr lang="fr-FR" altLang="en-US" sz="1800" dirty="0" err="1">
                <a:latin typeface="Open Sans" panose="020B0606030504020204" pitchFamily="34" charset="0"/>
                <a:hlinkClick r:id="rId3" tooltip="Sausio 20">
                  <a:extLst>
                    <a:ext uri="{A12FA001-AC4F-418D-AE19-62706E023703}">
                      <ahyp:hlinkClr xmlns:ahyp="http://schemas.microsoft.com/office/drawing/2018/hyperlinkcolor" val="tx"/>
                    </a:ext>
                  </a:extLst>
                </a:hlinkClick>
              </a:rPr>
              <a:t>sausio</a:t>
            </a:r>
            <a:r>
              <a:rPr lang="fr-FR" altLang="en-US" sz="1800" dirty="0">
                <a:latin typeface="Open Sans" panose="020B0606030504020204" pitchFamily="34" charset="0"/>
                <a:hlinkClick r:id="rId3" tooltip="Sausio 20">
                  <a:extLst>
                    <a:ext uri="{A12FA001-AC4F-418D-AE19-62706E023703}">
                      <ahyp:hlinkClr xmlns:ahyp="http://schemas.microsoft.com/office/drawing/2018/hyperlinkcolor" val="tx"/>
                    </a:ext>
                  </a:extLst>
                </a:hlinkClick>
              </a:rPr>
              <a:t> 20</a:t>
            </a:r>
            <a:r>
              <a:rPr lang="fr-FR" altLang="en-US" sz="1800" dirty="0">
                <a:latin typeface="Open Sans" panose="020B0606030504020204" pitchFamily="34" charset="0"/>
              </a:rPr>
              <a:t> d. </a:t>
            </a:r>
            <a:r>
              <a:rPr lang="fr-FR" altLang="en-US" sz="1800" dirty="0" err="1">
                <a:latin typeface="Open Sans" panose="020B0606030504020204" pitchFamily="34" charset="0"/>
                <a:hlinkClick r:id="rId4" tooltip="Lionas">
                  <a:extLst>
                    <a:ext uri="{A12FA001-AC4F-418D-AE19-62706E023703}">
                      <ahyp:hlinkClr xmlns:ahyp="http://schemas.microsoft.com/office/drawing/2018/hyperlinkcolor" val="tx"/>
                    </a:ext>
                  </a:extLst>
                </a:hlinkClick>
              </a:rPr>
              <a:t>Lione</a:t>
            </a:r>
            <a:r>
              <a:rPr lang="fr-FR" altLang="en-US" sz="1800" dirty="0">
                <a:latin typeface="Open Sans" panose="020B0606030504020204" pitchFamily="34" charset="0"/>
              </a:rPr>
              <a:t> – </a:t>
            </a:r>
            <a:r>
              <a:rPr lang="fr-FR" altLang="en-US" sz="1800" dirty="0">
                <a:latin typeface="Open Sans" panose="020B0606030504020204" pitchFamily="34" charset="0"/>
                <a:hlinkClick r:id="rId5" tooltip="1836">
                  <a:extLst>
                    <a:ext uri="{A12FA001-AC4F-418D-AE19-62706E023703}">
                      <ahyp:hlinkClr xmlns:ahyp="http://schemas.microsoft.com/office/drawing/2018/hyperlinkcolor" val="tx"/>
                    </a:ext>
                  </a:extLst>
                </a:hlinkClick>
              </a:rPr>
              <a:t>1836</a:t>
            </a:r>
            <a:r>
              <a:rPr lang="fr-FR" altLang="en-US" sz="1800" dirty="0">
                <a:latin typeface="Open Sans" panose="020B0606030504020204" pitchFamily="34" charset="0"/>
              </a:rPr>
              <a:t> m. </a:t>
            </a:r>
            <a:r>
              <a:rPr lang="fr-FR" altLang="en-US" sz="1800" dirty="0" err="1">
                <a:latin typeface="Open Sans" panose="020B0606030504020204" pitchFamily="34" charset="0"/>
                <a:hlinkClick r:id="rId6" tooltip="Birželio 10">
                  <a:extLst>
                    <a:ext uri="{A12FA001-AC4F-418D-AE19-62706E023703}">
                      <ahyp:hlinkClr xmlns:ahyp="http://schemas.microsoft.com/office/drawing/2018/hyperlinkcolor" val="tx"/>
                    </a:ext>
                  </a:extLst>
                </a:hlinkClick>
              </a:rPr>
              <a:t>birželio</a:t>
            </a:r>
            <a:r>
              <a:rPr lang="fr-FR" altLang="en-US" sz="1800" dirty="0">
                <a:latin typeface="Open Sans" panose="020B0606030504020204" pitchFamily="34" charset="0"/>
                <a:hlinkClick r:id="rId6" tooltip="Birželio 10">
                  <a:extLst>
                    <a:ext uri="{A12FA001-AC4F-418D-AE19-62706E023703}">
                      <ahyp:hlinkClr xmlns:ahyp="http://schemas.microsoft.com/office/drawing/2018/hyperlinkcolor" val="tx"/>
                    </a:ext>
                  </a:extLst>
                </a:hlinkClick>
              </a:rPr>
              <a:t> 10</a:t>
            </a:r>
            <a:r>
              <a:rPr lang="fr-FR" altLang="en-US" sz="1800" dirty="0">
                <a:latin typeface="Open Sans" panose="020B0606030504020204" pitchFamily="34" charset="0"/>
              </a:rPr>
              <a:t> d.) </a:t>
            </a:r>
            <a:r>
              <a:rPr lang="en-US" altLang="en-US" sz="1800" dirty="0">
                <a:latin typeface="Open Sans" panose="020B0606030504020204" pitchFamily="34" charset="0"/>
              </a:rPr>
              <a:t> - </a:t>
            </a:r>
            <a:r>
              <a:rPr lang="lt-LT" altLang="en-US" sz="1800" dirty="0">
                <a:latin typeface="Open Sans" panose="020B0606030504020204" pitchFamily="34" charset="0"/>
              </a:rPr>
              <a:t>prancūzų fizikas ir chemikas</a:t>
            </a:r>
          </a:p>
          <a:p>
            <a:pPr algn="l"/>
            <a:r>
              <a:rPr lang="lt-LT" sz="1800" dirty="0">
                <a:latin typeface="Open Sans" panose="020B0606030504020204" pitchFamily="34" charset="0"/>
              </a:rPr>
              <a:t>Augo išsilavinusioje šeimoje, niekada neėjęs į mokyklą Amperas įgijo puikų išsilavinimą. Kai Andrėjui sukako 17 metų jo tėvas buvo giljotinuotas už dalyvavimą sukilime, tad jaunuolis ėmė versti dirbdamas matematikos mokytoju, taip pat dirbo korepetitoriumi politechnikos mokykloje Paryžiuje, po to vadovavo fizikos katedroje.</a:t>
            </a:r>
          </a:p>
          <a:p>
            <a:endParaRPr lang="lt-LT" altLang="en-US" sz="1600" dirty="0"/>
          </a:p>
        </p:txBody>
      </p:sp>
      <p:pic>
        <p:nvPicPr>
          <p:cNvPr id="5124" name="Paveikslėlis 2">
            <a:extLst>
              <a:ext uri="{FF2B5EF4-FFF2-40B4-BE49-F238E27FC236}">
                <a16:creationId xmlns:a16="http://schemas.microsoft.com/office/drawing/2014/main" id="{F9F59476-7C8D-0A92-B243-4F78D82642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700213"/>
            <a:ext cx="257016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www.lkc.sk/assets/images/home-button.png">
            <a:hlinkClick r:id="rId8" action="ppaction://hlinksldjump"/>
            <a:extLst>
              <a:ext uri="{FF2B5EF4-FFF2-40B4-BE49-F238E27FC236}">
                <a16:creationId xmlns:a16="http://schemas.microsoft.com/office/drawing/2014/main" id="{420DE47F-80B4-0CE3-0F13-543BF5A665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4368" y="5433831"/>
            <a:ext cx="882432" cy="886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20980</TotalTime>
  <Words>1283</Words>
  <Application>Microsoft Office PowerPoint</Application>
  <PresentationFormat>On-screen Show (4:3)</PresentationFormat>
  <Paragraphs>196</Paragraphs>
  <Slides>35</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Arial</vt:lpstr>
      <vt:lpstr>Bell MT</vt:lpstr>
      <vt:lpstr>Calibri</vt:lpstr>
      <vt:lpstr>Cambria Math</vt:lpstr>
      <vt:lpstr>Century Gothic</vt:lpstr>
      <vt:lpstr>Open Sans</vt:lpstr>
      <vt:lpstr>Diseño predeterminado</vt:lpstr>
      <vt:lpstr>Оформление по умолчанию</vt:lpstr>
      <vt:lpstr>  Grinkiškio Jono Poderio gimnazija  Elektros srovės stipris</vt:lpstr>
      <vt:lpstr>Turinys</vt:lpstr>
      <vt:lpstr> </vt:lpstr>
      <vt:lpstr>PowerPoint Presentation</vt:lpstr>
      <vt:lpstr>Elektros kiekio paaiškinimas</vt:lpstr>
      <vt:lpstr>PowerPoint Presentation</vt:lpstr>
      <vt:lpstr>PowerPoint Presentation</vt:lpstr>
      <vt:lpstr>PowerPoint Presentation</vt:lpstr>
      <vt:lpstr>A. M. Amperas</vt:lpstr>
      <vt:lpstr>A. M. Amperas</vt:lpstr>
      <vt:lpstr>Praktikoje naudojami matavimo vienetai</vt:lpstr>
      <vt:lpstr>Praktinis darbas</vt:lpstr>
      <vt:lpstr>Darbo eiga:</vt:lpstr>
      <vt:lpstr>Gautus duomenis surašėmė į lentelę</vt:lpstr>
      <vt:lpstr>Pabandėmė srovės siprį išmatuoti naudojant multimetrą</vt:lpstr>
      <vt:lpstr>Ir dar kartą pabandėme atlikti matavimus naudojant skaitmenines priemones. </vt:lpstr>
      <vt:lpstr>PowerPoint Presentation</vt:lpstr>
      <vt:lpstr>PowerPoint Presentation</vt:lpstr>
      <vt:lpstr>PowerPoint Presentation</vt:lpstr>
      <vt:lpstr>PowerPoint Presentation</vt:lpstr>
      <vt:lpstr>Raskite sąsiuvinio lapo slėgį į stalo paviršių, kai lapo plotas – 310 ·10-4 m2, masė – 3,1·10-4kg.</vt:lpstr>
      <vt:lpstr>Koks elektros srovės stipris teka grandine, jei per 50 min prateka 15000 elektronų? </vt:lpstr>
      <vt:lpstr>Raskite sąsiuvinio lapo slėgį į stalo paviršių, kai lapo plotas – 310 ·10-4 m2, masė – 3,1·10-4kg.</vt:lpstr>
      <vt:lpstr>PowerPoint Presentation</vt:lpstr>
      <vt:lpstr>Raskite sąsiuvinio lapo slėgį į stalo paviršių, kai lapo plotas – 310 ·10-4 m2, masė – 3,1·10-4kg.</vt:lpstr>
      <vt:lpstr>PowerPoint Presentation</vt:lpstr>
      <vt:lpstr>Raskite sąsiuvinio lapo slėgį į stalo paviršių, kai lapo plotas – 310 ·10-4 m2, masė – 3,1·10-4kg.</vt:lpstr>
      <vt:lpstr>PowerPoint Presentation</vt:lpstr>
      <vt:lpstr>Atsakymą gausime apskaičiavę užbrūkšniuotos figūros plotą:  S= S1+S2  S1=1/2 ∙4∙4=8  S2=1∙4=4  S=8+4=12  </vt:lpstr>
      <vt:lpstr>Testas</vt:lpstr>
      <vt:lpstr>PowerPoint Presentation</vt:lpstr>
      <vt:lpstr>PowerPoint Presentation</vt:lpstr>
      <vt:lpstr>PowerPoint Presentation</vt:lpstr>
      <vt:lpstr>Tai įdomu</vt:lpstr>
      <vt:lpstr>Naudota literatūra:</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Mokykla</cp:lastModifiedBy>
  <cp:revision>706</cp:revision>
  <dcterms:created xsi:type="dcterms:W3CDTF">2010-05-23T14:28:12Z</dcterms:created>
  <dcterms:modified xsi:type="dcterms:W3CDTF">2023-05-09T07:49:20Z</dcterms:modified>
</cp:coreProperties>
</file>