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44"/>
  </p:notesMasterIdLst>
  <p:handoutMasterIdLst>
    <p:handoutMasterId r:id="rId45"/>
  </p:handoutMasterIdLst>
  <p:sldIdLst>
    <p:sldId id="257" r:id="rId5"/>
    <p:sldId id="302" r:id="rId6"/>
    <p:sldId id="258" r:id="rId7"/>
    <p:sldId id="259" r:id="rId8"/>
    <p:sldId id="261" r:id="rId9"/>
    <p:sldId id="260" r:id="rId10"/>
    <p:sldId id="262" r:id="rId11"/>
    <p:sldId id="263" r:id="rId12"/>
    <p:sldId id="270" r:id="rId13"/>
    <p:sldId id="269" r:id="rId14"/>
    <p:sldId id="268" r:id="rId15"/>
    <p:sldId id="275" r:id="rId16"/>
    <p:sldId id="264" r:id="rId17"/>
    <p:sldId id="265" r:id="rId18"/>
    <p:sldId id="266" r:id="rId19"/>
    <p:sldId id="274" r:id="rId20"/>
    <p:sldId id="276" r:id="rId21"/>
    <p:sldId id="277" r:id="rId22"/>
    <p:sldId id="278" r:id="rId23"/>
    <p:sldId id="279" r:id="rId24"/>
    <p:sldId id="282" r:id="rId25"/>
    <p:sldId id="293" r:id="rId26"/>
    <p:sldId id="295" r:id="rId27"/>
    <p:sldId id="296" r:id="rId28"/>
    <p:sldId id="299" r:id="rId29"/>
    <p:sldId id="294" r:id="rId30"/>
    <p:sldId id="300" r:id="rId31"/>
    <p:sldId id="298" r:id="rId32"/>
    <p:sldId id="283" r:id="rId33"/>
    <p:sldId id="281" r:id="rId34"/>
    <p:sldId id="286" r:id="rId35"/>
    <p:sldId id="288" r:id="rId36"/>
    <p:sldId id="287" r:id="rId37"/>
    <p:sldId id="284" r:id="rId38"/>
    <p:sldId id="280" r:id="rId39"/>
    <p:sldId id="285" r:id="rId40"/>
    <p:sldId id="289" r:id="rId41"/>
    <p:sldId id="290" r:id="rId42"/>
    <p:sldId id="29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0159"/>
    <a:srgbClr val="368CA0"/>
    <a:srgbClr val="DA822C"/>
    <a:srgbClr val="EEFE8C"/>
    <a:srgbClr val="B10058"/>
    <a:srgbClr val="FEE7B8"/>
    <a:srgbClr val="D600C2"/>
    <a:srgbClr val="FFB64B"/>
    <a:srgbClr val="740068"/>
    <a:srgbClr val="E3601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3725" autoAdjust="0"/>
  </p:normalViewPr>
  <p:slideViewPr>
    <p:cSldViewPr snapToGrid="0">
      <p:cViewPr varScale="1">
        <p:scale>
          <a:sx n="44" d="100"/>
          <a:sy n="44" d="100"/>
        </p:scale>
        <p:origin x="29" y="29"/>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4/27/2023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endParaRPr lang="en-US"/>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dirty="0"/>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endParaRPr lang="en-US"/>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endParaRPr lang="en-US"/>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dirty="0"/>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endParaRPr lang="en-US"/>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endParaRPr lang="en-US"/>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endParaRPr lang="en-US"/>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endParaRPr lang="en-US"/>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endParaRPr lang="en-US"/>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dirty="0"/>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endParaRPr lang="en-US"/>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dirty="0"/>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dirty="0"/>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endParaRPr lang="en-US"/>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endParaRPr lang="en-US"/>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endParaRPr lang="en-US"/>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endParaRPr lang="en-US"/>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dirty="0"/>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g"/><Relationship Id="rId1" Type="http://schemas.openxmlformats.org/officeDocument/2006/relationships/slideLayout" Target="../slideLayouts/slideLayout15.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webp"/><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636808" y="957420"/>
            <a:ext cx="4022257" cy="3238061"/>
          </a:xfrm>
        </p:spPr>
        <p:txBody>
          <a:bodyPr anchor="b" anchorCtr="0">
            <a:normAutofit/>
          </a:bodyPr>
          <a:lstStyle/>
          <a:p>
            <a:r>
              <a:rPr lang="lt-LT" dirty="0"/>
              <a:t>Elektros srovės stipris įvairiuose metaluose</a:t>
            </a:r>
            <a:endParaRPr lang="en-US" dirty="0"/>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a:solidFill>
            <a:srgbClr val="E3601F"/>
          </a:solidFill>
          <a:ln>
            <a:solidFill>
              <a:srgbClr val="FEE7B8"/>
            </a:solidFill>
          </a:ln>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636808" y="5101664"/>
            <a:ext cx="4936191" cy="2384898"/>
          </a:xfrm>
        </p:spPr>
        <p:txBody>
          <a:bodyPr>
            <a:normAutofit/>
          </a:bodyPr>
          <a:lstStyle/>
          <a:p>
            <a:r>
              <a:rPr lang="lt-LT" dirty="0"/>
              <a:t>Vilkaviškio r. Pilviškių ,,Santakos‘‘ gimnazija</a:t>
            </a:r>
          </a:p>
          <a:p>
            <a:r>
              <a:rPr lang="lt-LT" dirty="0"/>
              <a:t>Ib gimn. kl. Mokinė Gabija Kasiliauskaitė</a:t>
            </a:r>
          </a:p>
          <a:p>
            <a:r>
              <a:rPr lang="lt-LT" dirty="0"/>
              <a:t>Fizikos mokytoja Daiva Kukienė</a:t>
            </a:r>
            <a:endParaRPr lang="en-US" dirty="0"/>
          </a:p>
        </p:txBody>
      </p:sp>
    </p:spTree>
    <p:extLst>
      <p:ext uri="{BB962C8B-B14F-4D97-AF65-F5344CB8AC3E}">
        <p14:creationId xmlns:p14="http://schemas.microsoft.com/office/powerpoint/2010/main" val="752814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A0D70-2E13-6D9A-D0C0-0D9117242BDE}"/>
              </a:ext>
            </a:extLst>
          </p:cNvPr>
          <p:cNvSpPr txBox="1"/>
          <p:nvPr/>
        </p:nvSpPr>
        <p:spPr>
          <a:xfrm>
            <a:off x="781235" y="532660"/>
            <a:ext cx="10438308" cy="830997"/>
          </a:xfrm>
          <a:prstGeom prst="rect">
            <a:avLst/>
          </a:prstGeom>
          <a:noFill/>
        </p:spPr>
        <p:txBody>
          <a:bodyPr wrap="square" rtlCol="0">
            <a:spAutoFit/>
          </a:bodyPr>
          <a:lstStyle/>
          <a:p>
            <a:r>
              <a:rPr lang="lt-LT" sz="2400" dirty="0"/>
              <a:t>Elektrinė įtampa apibūdina darbą, kurį atlieka (arba gali atlikti) elektrinio lauko jėgos, grandine pratekant 1C elektros krūviai.</a:t>
            </a:r>
            <a:endParaRPr lang="en-US"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58F941-95FD-B7E0-E397-C186E6D42215}"/>
                  </a:ext>
                </a:extLst>
              </p:cNvPr>
              <p:cNvSpPr txBox="1"/>
              <p:nvPr/>
            </p:nvSpPr>
            <p:spPr>
              <a:xfrm>
                <a:off x="781234" y="1789062"/>
                <a:ext cx="4705165" cy="3032753"/>
              </a:xfrm>
              <a:prstGeom prst="rect">
                <a:avLst/>
              </a:prstGeom>
              <a:noFill/>
            </p:spPr>
            <p:txBody>
              <a:bodyPr wrap="square" rtlCol="0">
                <a:spAutoFit/>
              </a:bodyPr>
              <a:lstStyle/>
              <a:p>
                <a:r>
                  <a:rPr lang="lt-LT" sz="2400" dirty="0"/>
                  <a:t>Įtampa - </a:t>
                </a:r>
                <a14:m>
                  <m:oMath xmlns:m="http://schemas.openxmlformats.org/officeDocument/2006/math">
                    <m:r>
                      <a:rPr lang="lt-LT" sz="2400" b="0" i="1" smtClean="0">
                        <a:latin typeface="Cambria Math" panose="02040503050406030204" pitchFamily="18" charset="0"/>
                      </a:rPr>
                      <m:t>𝑈</m:t>
                    </m:r>
                    <m:r>
                      <a:rPr lang="lt-LT" sz="2400" b="0" i="1" smtClean="0">
                        <a:latin typeface="Cambria Math" panose="02040503050406030204" pitchFamily="18" charset="0"/>
                      </a:rPr>
                      <m:t>=</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𝐴</m:t>
                        </m:r>
                      </m:num>
                      <m:den>
                        <m:r>
                          <a:rPr lang="lt-LT" sz="2400" b="0" i="1" smtClean="0">
                            <a:latin typeface="Cambria Math" panose="02040503050406030204" pitchFamily="18" charset="0"/>
                          </a:rPr>
                          <m:t>𝑞</m:t>
                        </m:r>
                      </m:den>
                    </m:f>
                  </m:oMath>
                </a14:m>
                <a:endParaRPr lang="lt-LT" sz="2400" dirty="0"/>
              </a:p>
              <a:p>
                <a:r>
                  <a:rPr lang="lt-LT" sz="2400" dirty="0"/>
                  <a:t>[U]=  V (voltas)</a:t>
                </a:r>
              </a:p>
              <a:p>
                <a:endParaRPr lang="lt-LT" sz="2400" dirty="0"/>
              </a:p>
              <a:p>
                <a:r>
                  <a:rPr lang="lt-LT" sz="2400" dirty="0"/>
                  <a:t>Elektros krūvis - </a:t>
                </a:r>
                <a14:m>
                  <m:oMath xmlns:m="http://schemas.openxmlformats.org/officeDocument/2006/math">
                    <m:r>
                      <a:rPr lang="lt-LT" sz="2400" b="0" i="1" smtClean="0">
                        <a:latin typeface="Cambria Math" panose="02040503050406030204" pitchFamily="18" charset="0"/>
                      </a:rPr>
                      <m:t>𝑞</m:t>
                    </m:r>
                    <m:r>
                      <a:rPr lang="lt-LT" sz="2400" b="0" i="1" smtClean="0">
                        <a:latin typeface="Cambria Math" panose="02040503050406030204" pitchFamily="18" charset="0"/>
                      </a:rPr>
                      <m:t>=</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𝐴</m:t>
                        </m:r>
                      </m:num>
                      <m:den>
                        <m:r>
                          <a:rPr lang="lt-LT" sz="2400" b="0" i="1" smtClean="0">
                            <a:latin typeface="Cambria Math" panose="02040503050406030204" pitchFamily="18" charset="0"/>
                          </a:rPr>
                          <m:t>𝑈</m:t>
                        </m:r>
                      </m:den>
                    </m:f>
                  </m:oMath>
                </a14:m>
                <a:endParaRPr lang="lt-LT" sz="2400" dirty="0"/>
              </a:p>
              <a:p>
                <a:r>
                  <a:rPr lang="lt-LT" sz="2400" dirty="0"/>
                  <a:t>[q]=C</a:t>
                </a:r>
              </a:p>
              <a:p>
                <a:endParaRPr lang="lt-LT" sz="2400" dirty="0"/>
              </a:p>
              <a:p>
                <a:r>
                  <a:rPr lang="lt-LT" sz="2400" dirty="0"/>
                  <a:t>Elektros srovės darbas - </a:t>
                </a:r>
                <a14:m>
                  <m:oMath xmlns:m="http://schemas.openxmlformats.org/officeDocument/2006/math">
                    <m:r>
                      <a:rPr lang="lt-LT" sz="2400" b="0" i="1" smtClean="0">
                        <a:latin typeface="Cambria Math" panose="02040503050406030204" pitchFamily="18" charset="0"/>
                      </a:rPr>
                      <m:t>𝐴</m:t>
                    </m:r>
                    <m:r>
                      <a:rPr lang="lt-LT" sz="2400" b="0" i="1" smtClean="0">
                        <a:latin typeface="Cambria Math" panose="02040503050406030204" pitchFamily="18" charset="0"/>
                      </a:rPr>
                      <m:t>=</m:t>
                    </m:r>
                    <m:r>
                      <a:rPr lang="lt-LT" sz="2400" b="0" i="1" smtClean="0">
                        <a:latin typeface="Cambria Math" panose="02040503050406030204" pitchFamily="18" charset="0"/>
                      </a:rPr>
                      <m:t>𝑈</m:t>
                    </m:r>
                    <m:r>
                      <a:rPr lang="lt-LT" sz="2400" b="0" i="1" smtClean="0">
                        <a:latin typeface="Cambria Math" panose="02040503050406030204" pitchFamily="18" charset="0"/>
                      </a:rPr>
                      <m:t>∗</m:t>
                    </m:r>
                    <m:r>
                      <a:rPr lang="lt-LT" sz="2400" b="0" i="1" smtClean="0">
                        <a:latin typeface="Cambria Math" panose="02040503050406030204" pitchFamily="18" charset="0"/>
                      </a:rPr>
                      <m:t>𝑞</m:t>
                    </m:r>
                  </m:oMath>
                </a14:m>
                <a:endParaRPr lang="en-US" sz="2400" dirty="0"/>
              </a:p>
            </p:txBody>
          </p:sp>
        </mc:Choice>
        <mc:Fallback xmlns="">
          <p:sp>
            <p:nvSpPr>
              <p:cNvPr id="3" name="TextBox 2">
                <a:extLst>
                  <a:ext uri="{FF2B5EF4-FFF2-40B4-BE49-F238E27FC236}">
                    <a16:creationId xmlns:a16="http://schemas.microsoft.com/office/drawing/2014/main" id="{9058F941-95FD-B7E0-E397-C186E6D42215}"/>
                  </a:ext>
                </a:extLst>
              </p:cNvPr>
              <p:cNvSpPr txBox="1">
                <a:spLocks noRot="1" noChangeAspect="1" noMove="1" noResize="1" noEditPoints="1" noAdjustHandles="1" noChangeArrowheads="1" noChangeShapeType="1" noTextEdit="1"/>
              </p:cNvSpPr>
              <p:nvPr/>
            </p:nvSpPr>
            <p:spPr>
              <a:xfrm>
                <a:off x="781234" y="1789062"/>
                <a:ext cx="4705165" cy="3032753"/>
              </a:xfrm>
              <a:prstGeom prst="rect">
                <a:avLst/>
              </a:prstGeom>
              <a:blipFill>
                <a:blip r:embed="rId2"/>
                <a:stretch>
                  <a:fillRect l="-1943" b="-3614"/>
                </a:stretch>
              </a:blipFill>
            </p:spPr>
            <p:txBody>
              <a:bodyPr/>
              <a:lstStyle/>
              <a:p>
                <a:r>
                  <a:rPr lang="en-US">
                    <a:noFill/>
                  </a:rPr>
                  <a:t> </a:t>
                </a:r>
              </a:p>
            </p:txBody>
          </p:sp>
        </mc:Fallback>
      </mc:AlternateContent>
    </p:spTree>
    <p:extLst>
      <p:ext uri="{BB962C8B-B14F-4D97-AF65-F5344CB8AC3E}">
        <p14:creationId xmlns:p14="http://schemas.microsoft.com/office/powerpoint/2010/main" val="2573027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80912C-252D-4284-6A1F-A6030BF75F09}"/>
              </a:ext>
            </a:extLst>
          </p:cNvPr>
          <p:cNvSpPr txBox="1"/>
          <p:nvPr/>
        </p:nvSpPr>
        <p:spPr>
          <a:xfrm>
            <a:off x="745724" y="1278384"/>
            <a:ext cx="4820575" cy="1938992"/>
          </a:xfrm>
          <a:prstGeom prst="rect">
            <a:avLst/>
          </a:prstGeom>
          <a:noFill/>
        </p:spPr>
        <p:txBody>
          <a:bodyPr wrap="square" rtlCol="0">
            <a:spAutoFit/>
          </a:bodyPr>
          <a:lstStyle/>
          <a:p>
            <a:r>
              <a:rPr lang="lt-LT" sz="2400" dirty="0"/>
              <a:t>Praktikoje vartojami daliniai ir kartotiniai volto vienetai:</a:t>
            </a:r>
          </a:p>
          <a:p>
            <a:endParaRPr lang="lt-LT" sz="2400" dirty="0"/>
          </a:p>
          <a:p>
            <a:r>
              <a:rPr lang="lt-LT" sz="2400" dirty="0"/>
              <a:t>1mV (milivoltas) = 0,001V = 10</a:t>
            </a:r>
            <a:r>
              <a:rPr lang="lt-LT" sz="2400" baseline="30000" dirty="0"/>
              <a:t>-3 </a:t>
            </a:r>
            <a:r>
              <a:rPr lang="lt-LT" sz="2400" dirty="0"/>
              <a:t>V</a:t>
            </a:r>
          </a:p>
          <a:p>
            <a:r>
              <a:rPr lang="lt-LT" sz="2400" dirty="0"/>
              <a:t>1kV (kilovoltas) = 1000V = 10</a:t>
            </a:r>
            <a:r>
              <a:rPr lang="lt-LT" sz="2400" baseline="30000" dirty="0"/>
              <a:t>3 </a:t>
            </a:r>
            <a:r>
              <a:rPr lang="lt-LT" sz="2400" dirty="0"/>
              <a:t>V</a:t>
            </a:r>
            <a:endParaRPr lang="en-US" sz="2400" dirty="0"/>
          </a:p>
        </p:txBody>
      </p:sp>
    </p:spTree>
    <p:extLst>
      <p:ext uri="{BB962C8B-B14F-4D97-AF65-F5344CB8AC3E}">
        <p14:creationId xmlns:p14="http://schemas.microsoft.com/office/powerpoint/2010/main" val="3406025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164CC-1B2C-973F-5533-167F1967C980}"/>
              </a:ext>
            </a:extLst>
          </p:cNvPr>
          <p:cNvSpPr txBox="1"/>
          <p:nvPr/>
        </p:nvSpPr>
        <p:spPr>
          <a:xfrm>
            <a:off x="159657" y="949910"/>
            <a:ext cx="7048369" cy="830997"/>
          </a:xfrm>
          <a:prstGeom prst="rect">
            <a:avLst/>
          </a:prstGeom>
          <a:noFill/>
        </p:spPr>
        <p:txBody>
          <a:bodyPr wrap="square" rtlCol="0">
            <a:spAutoFit/>
          </a:bodyPr>
          <a:lstStyle/>
          <a:p>
            <a:r>
              <a:rPr lang="lt-LT" sz="2400" dirty="0"/>
              <a:t>Elektrinė įtampa grandinėje arba atskirose jos dalyse matuojama specialiais prietaisais – voltmetrais.</a:t>
            </a:r>
            <a:endParaRPr lang="en-US" sz="2400" dirty="0"/>
          </a:p>
        </p:txBody>
      </p:sp>
      <p:sp>
        <p:nvSpPr>
          <p:cNvPr id="3" name="TextBox 2">
            <a:extLst>
              <a:ext uri="{FF2B5EF4-FFF2-40B4-BE49-F238E27FC236}">
                <a16:creationId xmlns:a16="http://schemas.microsoft.com/office/drawing/2014/main" id="{FBC6311A-210F-E3AE-74A4-AD90F1F6121B}"/>
              </a:ext>
            </a:extLst>
          </p:cNvPr>
          <p:cNvSpPr txBox="1"/>
          <p:nvPr/>
        </p:nvSpPr>
        <p:spPr>
          <a:xfrm>
            <a:off x="159657" y="3063910"/>
            <a:ext cx="6267510" cy="1200329"/>
          </a:xfrm>
          <a:prstGeom prst="rect">
            <a:avLst/>
          </a:prstGeom>
          <a:noFill/>
        </p:spPr>
        <p:txBody>
          <a:bodyPr wrap="square" rtlCol="0">
            <a:spAutoFit/>
          </a:bodyPr>
          <a:lstStyle/>
          <a:p>
            <a:r>
              <a:rPr lang="lt-LT" sz="2400" dirty="0"/>
              <a:t>Voltmetras jungiamas į grandinę lygiagrečiai – jo gnybtai prijungiami laidais prie tų grandinės taškų, tarp kurių reikia išmatuoti įtampą.</a:t>
            </a:r>
            <a:endParaRPr lang="en-US" sz="2400" dirty="0"/>
          </a:p>
        </p:txBody>
      </p:sp>
      <p:pic>
        <p:nvPicPr>
          <p:cNvPr id="4" name="Paveikslėlis 3">
            <a:extLst>
              <a:ext uri="{FF2B5EF4-FFF2-40B4-BE49-F238E27FC236}">
                <a16:creationId xmlns:a16="http://schemas.microsoft.com/office/drawing/2014/main" id="{B5E0BE01-3FC9-95B4-8461-915BDD723319}"/>
              </a:ext>
            </a:extLst>
          </p:cNvPr>
          <p:cNvPicPr>
            <a:picLocks noChangeAspect="1"/>
          </p:cNvPicPr>
          <p:nvPr/>
        </p:nvPicPr>
        <p:blipFill rotWithShape="1">
          <a:blip r:embed="rId2"/>
          <a:srcRect l="50000" r="-33" b="8056"/>
          <a:stretch/>
        </p:blipFill>
        <p:spPr>
          <a:xfrm>
            <a:off x="7208026" y="0"/>
            <a:ext cx="4983974" cy="6869150"/>
          </a:xfrm>
          <a:prstGeom prst="rect">
            <a:avLst/>
          </a:prstGeom>
        </p:spPr>
      </p:pic>
    </p:spTree>
    <p:extLst>
      <p:ext uri="{BB962C8B-B14F-4D97-AF65-F5344CB8AC3E}">
        <p14:creationId xmlns:p14="http://schemas.microsoft.com/office/powerpoint/2010/main" val="324261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73987F-3033-06B1-B7C3-1915CCD91597}"/>
              </a:ext>
            </a:extLst>
          </p:cNvPr>
          <p:cNvSpPr txBox="1"/>
          <p:nvPr/>
        </p:nvSpPr>
        <p:spPr>
          <a:xfrm>
            <a:off x="702800" y="821203"/>
            <a:ext cx="7266577" cy="461665"/>
          </a:xfrm>
          <a:prstGeom prst="rect">
            <a:avLst/>
          </a:prstGeom>
          <a:noFill/>
        </p:spPr>
        <p:txBody>
          <a:bodyPr wrap="square" rtlCol="0">
            <a:spAutoFit/>
          </a:bodyPr>
          <a:lstStyle/>
          <a:p>
            <a:r>
              <a:rPr lang="lt-LT" sz="2400" dirty="0"/>
              <a:t>Varža (R) – tai laidininko pasipriešinimas elektros srovei</a:t>
            </a:r>
            <a:endParaRPr lang="en-US" sz="24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4628597-05F7-000D-9069-6E17771CF1AC}"/>
                  </a:ext>
                </a:extLst>
              </p:cNvPr>
              <p:cNvGraphicFramePr>
                <a:graphicFrameLocks noGrp="1"/>
              </p:cNvGraphicFramePr>
              <p:nvPr>
                <p:extLst>
                  <p:ext uri="{D42A27DB-BD31-4B8C-83A1-F6EECF244321}">
                    <p14:modId xmlns:p14="http://schemas.microsoft.com/office/powerpoint/2010/main" val="2248429138"/>
                  </p:ext>
                </p:extLst>
              </p:nvPr>
            </p:nvGraphicFramePr>
            <p:xfrm>
              <a:off x="1122657" y="2182474"/>
              <a:ext cx="6426865" cy="3623490"/>
            </p:xfrm>
            <a:graphic>
              <a:graphicData uri="http://schemas.openxmlformats.org/drawingml/2006/table">
                <a:tbl>
                  <a:tblPr firstRow="1" bandRow="1">
                    <a:tableStyleId>{21E4AEA4-8DFA-4A89-87EB-49C32662AFE0}</a:tableStyleId>
                  </a:tblPr>
                  <a:tblGrid>
                    <a:gridCol w="2125355">
                      <a:extLst>
                        <a:ext uri="{9D8B030D-6E8A-4147-A177-3AD203B41FA5}">
                          <a16:colId xmlns:a16="http://schemas.microsoft.com/office/drawing/2014/main" val="1692861038"/>
                        </a:ext>
                      </a:extLst>
                    </a:gridCol>
                    <a:gridCol w="2150755">
                      <a:extLst>
                        <a:ext uri="{9D8B030D-6E8A-4147-A177-3AD203B41FA5}">
                          <a16:colId xmlns:a16="http://schemas.microsoft.com/office/drawing/2014/main" val="646621280"/>
                        </a:ext>
                      </a:extLst>
                    </a:gridCol>
                    <a:gridCol w="2150755">
                      <a:extLst>
                        <a:ext uri="{9D8B030D-6E8A-4147-A177-3AD203B41FA5}">
                          <a16:colId xmlns:a16="http://schemas.microsoft.com/office/drawing/2014/main" val="4196030929"/>
                        </a:ext>
                      </a:extLst>
                    </a:gridCol>
                  </a:tblGrid>
                  <a:tr h="497235">
                    <a:tc gridSpan="3">
                      <a:txBody>
                        <a:bodyPr/>
                        <a:lstStyle/>
                        <a:p>
                          <a:pPr algn="ctr"/>
                          <a:r>
                            <a:rPr lang="lt-LT" dirty="0"/>
                            <a:t>[R] = </a:t>
                          </a:r>
                          <a:r>
                            <a:rPr lang="lt-LT" dirty="0">
                              <a:latin typeface="Times New Roman" panose="02020603050405020304" pitchFamily="18" charset="0"/>
                              <a:cs typeface="Times New Roman" panose="02020603050405020304" pitchFamily="18" charset="0"/>
                            </a:rPr>
                            <a:t>1</a:t>
                          </a:r>
                          <a:r>
                            <a:rPr lang="el-GR" dirty="0">
                              <a:latin typeface="Times New Roman" panose="02020603050405020304" pitchFamily="18" charset="0"/>
                              <a:cs typeface="Times New Roman" panose="02020603050405020304" pitchFamily="18" charset="0"/>
                            </a:rPr>
                            <a:t>Ω</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9386387"/>
                      </a:ext>
                    </a:extLst>
                  </a:tr>
                  <a:tr h="497235">
                    <a:tc>
                      <a:txBody>
                        <a:bodyPr/>
                        <a:lstStyle/>
                        <a:p>
                          <a:pPr algn="ctr"/>
                          <a:r>
                            <a:rPr lang="lt-LT" dirty="0"/>
                            <a:t>Pagrindinis matavimo vienetas</a:t>
                          </a:r>
                          <a:endParaRPr lang="en-US" dirty="0"/>
                        </a:p>
                      </a:txBody>
                      <a:tcPr/>
                    </a:tc>
                    <a:tc>
                      <a:txBody>
                        <a:bodyPr/>
                        <a:lstStyle/>
                        <a:p>
                          <a:pPr algn="ctr"/>
                          <a:r>
                            <a:rPr lang="lt-LT" dirty="0"/>
                            <a:t>Išvestiniai matavimo vienetai</a:t>
                          </a:r>
                          <a:endParaRPr lang="en-US" dirty="0"/>
                        </a:p>
                      </a:txBody>
                      <a:tcPr/>
                    </a:tc>
                    <a:tc>
                      <a:txBody>
                        <a:bodyPr/>
                        <a:lstStyle/>
                        <a:p>
                          <a:pPr algn="ctr"/>
                          <a:r>
                            <a:rPr lang="lt-LT" dirty="0"/>
                            <a:t>Pavadinimas</a:t>
                          </a:r>
                          <a:endParaRPr lang="en-US" dirty="0"/>
                        </a:p>
                      </a:txBody>
                      <a:tcPr/>
                    </a:tc>
                    <a:extLst>
                      <a:ext uri="{0D108BD9-81ED-4DB2-BD59-A6C34878D82A}">
                        <a16:rowId xmlns:a16="http://schemas.microsoft.com/office/drawing/2014/main" val="1237793157"/>
                      </a:ext>
                    </a:extLst>
                  </a:tr>
                  <a:tr h="497235">
                    <a:tc>
                      <a:txBody>
                        <a:bodyPr/>
                        <a:lstStyle/>
                        <a:p>
                          <a:pPr algn="ctr"/>
                          <a:r>
                            <a:rPr lang="lt-LT" dirty="0">
                              <a:latin typeface="Times New Roman" panose="02020603050405020304" pitchFamily="18" charset="0"/>
                              <a:cs typeface="Times New Roman" panose="02020603050405020304" pitchFamily="18" charset="0"/>
                            </a:rPr>
                            <a:t>1000000 </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M</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Megaomas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9855575"/>
                      </a:ext>
                    </a:extLst>
                  </a:tr>
                  <a:tr h="497235">
                    <a:tc>
                      <a:txBody>
                        <a:bodyPr/>
                        <a:lstStyle/>
                        <a:p>
                          <a:pPr algn="ctr"/>
                          <a:r>
                            <a:rPr lang="lt-LT" dirty="0">
                              <a:latin typeface="Times New Roman" panose="02020603050405020304" pitchFamily="18" charset="0"/>
                              <a:cs typeface="Times New Roman" panose="02020603050405020304" pitchFamily="18" charset="0"/>
                            </a:rPr>
                            <a:t>1000 </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k</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Kiloomas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2780850"/>
                      </a:ext>
                    </a:extLst>
                  </a:tr>
                  <a:tr h="497235">
                    <a:tc>
                      <a:txBody>
                        <a:bodyPr/>
                        <a:lstStyle/>
                        <a:p>
                          <a:pPr algn="ctr"/>
                          <a:r>
                            <a:rPr lang="lt-LT" dirty="0">
                              <a:latin typeface="Times New Roman" panose="02020603050405020304" pitchFamily="18" charset="0"/>
                              <a:cs typeface="Times New Roman" panose="02020603050405020304" pitchFamily="18" charset="0"/>
                            </a:rPr>
                            <a:t>0,001 </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m</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Miliomas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4486220"/>
                      </a:ext>
                    </a:extLst>
                  </a:tr>
                  <a:tr h="497235">
                    <a:tc>
                      <a:txBody>
                        <a:bodyPr/>
                        <a:lstStyle/>
                        <a:p>
                          <a:pPr algn="ctr"/>
                          <a:r>
                            <a:rPr lang="lt-LT" dirty="0">
                              <a:latin typeface="Times New Roman" panose="02020603050405020304" pitchFamily="18" charset="0"/>
                              <a:cs typeface="Times New Roman" panose="02020603050405020304" pitchFamily="18" charset="0"/>
                            </a:rPr>
                            <a:t>0,000001 </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a:t>
                          </a:r>
                          <a:r>
                            <a:rPr lang="lt-LT" dirty="0">
                              <a:latin typeface="Grandview" panose="020B0502040204020203" pitchFamily="34" charset="0"/>
                              <a:cs typeface="Times New Roman" panose="02020603050405020304" pitchFamily="18" charset="0"/>
                            </a:rPr>
                            <a:t> </a:t>
                          </a:r>
                          <a:r>
                            <a:rPr lang="el-GR" dirty="0">
                              <a:latin typeface="Grandview" panose="020B0502040204020203" pitchFamily="34" charset="0"/>
                              <a:cs typeface="Times New Roman" panose="02020603050405020304" pitchFamily="18" charset="0"/>
                            </a:rPr>
                            <a:t>μ</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Mikroomas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5547615"/>
                      </a:ext>
                    </a:extLst>
                  </a:tr>
                  <a:tr h="497235">
                    <a:tc>
                      <a:txBody>
                        <a:bodyPr/>
                        <a:lstStyle/>
                        <a:p>
                          <a:pPr algn="ctr"/>
                          <a:r>
                            <a:rPr lang="lt-LT" dirty="0">
                              <a:latin typeface="Times New Roman" panose="02020603050405020304" pitchFamily="18" charset="0"/>
                              <a:cs typeface="Times New Roman" panose="02020603050405020304" pitchFamily="18" charset="0"/>
                            </a:rPr>
                            <a:t>0,000000001 </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n</a:t>
                          </a:r>
                          <a14:m>
                            <m:oMath xmlns:m="http://schemas.openxmlformats.org/officeDocument/2006/math">
                              <m:r>
                                <a:rPr lang="el-GR" i="1" smtClean="0">
                                  <a:latin typeface="Cambria Math" panose="02040503050406030204" pitchFamily="18" charset="0"/>
                                </a:rPr>
                                <m:t>Ω</m:t>
                              </m:r>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Nanoomas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3588186"/>
                      </a:ext>
                    </a:extLst>
                  </a:tr>
                </a:tbl>
              </a:graphicData>
            </a:graphic>
          </p:graphicFrame>
        </mc:Choice>
        <mc:Fallback xmlns="">
          <p:graphicFrame>
            <p:nvGraphicFramePr>
              <p:cNvPr id="3" name="Table 2">
                <a:extLst>
                  <a:ext uri="{FF2B5EF4-FFF2-40B4-BE49-F238E27FC236}">
                    <a16:creationId xmlns:a16="http://schemas.microsoft.com/office/drawing/2014/main" id="{F4628597-05F7-000D-9069-6E17771CF1AC}"/>
                  </a:ext>
                </a:extLst>
              </p:cNvPr>
              <p:cNvGraphicFramePr>
                <a:graphicFrameLocks noGrp="1"/>
              </p:cNvGraphicFramePr>
              <p:nvPr>
                <p:extLst>
                  <p:ext uri="{D42A27DB-BD31-4B8C-83A1-F6EECF244321}">
                    <p14:modId xmlns:p14="http://schemas.microsoft.com/office/powerpoint/2010/main" val="2248429138"/>
                  </p:ext>
                </p:extLst>
              </p:nvPr>
            </p:nvGraphicFramePr>
            <p:xfrm>
              <a:off x="1122657" y="2182474"/>
              <a:ext cx="6426865" cy="3623490"/>
            </p:xfrm>
            <a:graphic>
              <a:graphicData uri="http://schemas.openxmlformats.org/drawingml/2006/table">
                <a:tbl>
                  <a:tblPr firstRow="1" bandRow="1">
                    <a:tableStyleId>{21E4AEA4-8DFA-4A89-87EB-49C32662AFE0}</a:tableStyleId>
                  </a:tblPr>
                  <a:tblGrid>
                    <a:gridCol w="2125355">
                      <a:extLst>
                        <a:ext uri="{9D8B030D-6E8A-4147-A177-3AD203B41FA5}">
                          <a16:colId xmlns:a16="http://schemas.microsoft.com/office/drawing/2014/main" val="1692861038"/>
                        </a:ext>
                      </a:extLst>
                    </a:gridCol>
                    <a:gridCol w="2150755">
                      <a:extLst>
                        <a:ext uri="{9D8B030D-6E8A-4147-A177-3AD203B41FA5}">
                          <a16:colId xmlns:a16="http://schemas.microsoft.com/office/drawing/2014/main" val="646621280"/>
                        </a:ext>
                      </a:extLst>
                    </a:gridCol>
                    <a:gridCol w="2150755">
                      <a:extLst>
                        <a:ext uri="{9D8B030D-6E8A-4147-A177-3AD203B41FA5}">
                          <a16:colId xmlns:a16="http://schemas.microsoft.com/office/drawing/2014/main" val="4196030929"/>
                        </a:ext>
                      </a:extLst>
                    </a:gridCol>
                  </a:tblGrid>
                  <a:tr h="497235">
                    <a:tc gridSpan="3">
                      <a:txBody>
                        <a:bodyPr/>
                        <a:lstStyle/>
                        <a:p>
                          <a:pPr algn="ctr"/>
                          <a:r>
                            <a:rPr lang="lt-LT" dirty="0"/>
                            <a:t>[R] = </a:t>
                          </a:r>
                          <a:r>
                            <a:rPr lang="lt-LT" dirty="0">
                              <a:latin typeface="Times New Roman" panose="02020603050405020304" pitchFamily="18" charset="0"/>
                              <a:cs typeface="Times New Roman" panose="02020603050405020304" pitchFamily="18" charset="0"/>
                            </a:rPr>
                            <a:t>1</a:t>
                          </a:r>
                          <a:r>
                            <a:rPr lang="el-GR" dirty="0">
                              <a:latin typeface="Times New Roman" panose="02020603050405020304" pitchFamily="18" charset="0"/>
                              <a:cs typeface="Times New Roman" panose="02020603050405020304" pitchFamily="18" charset="0"/>
                            </a:rPr>
                            <a:t>Ω</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9386387"/>
                      </a:ext>
                    </a:extLst>
                  </a:tr>
                  <a:tr h="640080">
                    <a:tc>
                      <a:txBody>
                        <a:bodyPr/>
                        <a:lstStyle/>
                        <a:p>
                          <a:pPr algn="ctr"/>
                          <a:r>
                            <a:rPr lang="lt-LT" dirty="0"/>
                            <a:t>Pagrindinis matavimo vienetas</a:t>
                          </a:r>
                          <a:endParaRPr lang="en-US" dirty="0"/>
                        </a:p>
                      </a:txBody>
                      <a:tcPr/>
                    </a:tc>
                    <a:tc>
                      <a:txBody>
                        <a:bodyPr/>
                        <a:lstStyle/>
                        <a:p>
                          <a:pPr algn="ctr"/>
                          <a:r>
                            <a:rPr lang="lt-LT" dirty="0"/>
                            <a:t>Išvestiniai matavimo vienetai</a:t>
                          </a:r>
                          <a:endParaRPr lang="en-US" dirty="0"/>
                        </a:p>
                      </a:txBody>
                      <a:tcPr/>
                    </a:tc>
                    <a:tc>
                      <a:txBody>
                        <a:bodyPr/>
                        <a:lstStyle/>
                        <a:p>
                          <a:pPr algn="ctr"/>
                          <a:r>
                            <a:rPr lang="lt-LT" dirty="0"/>
                            <a:t>Pavadinimas</a:t>
                          </a:r>
                          <a:endParaRPr lang="en-US" dirty="0"/>
                        </a:p>
                      </a:txBody>
                      <a:tcPr/>
                    </a:tc>
                    <a:extLst>
                      <a:ext uri="{0D108BD9-81ED-4DB2-BD59-A6C34878D82A}">
                        <a16:rowId xmlns:a16="http://schemas.microsoft.com/office/drawing/2014/main" val="1237793157"/>
                      </a:ext>
                    </a:extLst>
                  </a:tr>
                  <a:tr h="497235">
                    <a:tc>
                      <a:txBody>
                        <a:bodyPr/>
                        <a:lstStyle/>
                        <a:p>
                          <a:endParaRPr lang="en-US"/>
                        </a:p>
                      </a:txBody>
                      <a:tcPr>
                        <a:blipFill>
                          <a:blip r:embed="rId2"/>
                          <a:stretch>
                            <a:fillRect l="-287" t="-237037" r="-203438" b="-406173"/>
                          </a:stretch>
                        </a:blipFill>
                      </a:tcPr>
                    </a:tc>
                    <a:tc>
                      <a:txBody>
                        <a:bodyPr/>
                        <a:lstStyle/>
                        <a:p>
                          <a:endParaRPr lang="en-US"/>
                        </a:p>
                      </a:txBody>
                      <a:tcPr>
                        <a:blipFill>
                          <a:blip r:embed="rId2"/>
                          <a:stretch>
                            <a:fillRect l="-99150" t="-237037" r="-101133" b="-406173"/>
                          </a:stretch>
                        </a:blipFill>
                      </a:tcPr>
                    </a:tc>
                    <a:tc>
                      <a:txBody>
                        <a:bodyPr/>
                        <a:lstStyle/>
                        <a:p>
                          <a:pPr algn="ctr"/>
                          <a:r>
                            <a:rPr lang="lt-LT" dirty="0">
                              <a:latin typeface="Times New Roman" panose="02020603050405020304" pitchFamily="18" charset="0"/>
                              <a:cs typeface="Times New Roman" panose="02020603050405020304" pitchFamily="18" charset="0"/>
                            </a:rPr>
                            <a:t>Megaomas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9855575"/>
                      </a:ext>
                    </a:extLst>
                  </a:tr>
                  <a:tr h="497235">
                    <a:tc>
                      <a:txBody>
                        <a:bodyPr/>
                        <a:lstStyle/>
                        <a:p>
                          <a:endParaRPr lang="en-US"/>
                        </a:p>
                      </a:txBody>
                      <a:tcPr>
                        <a:blipFill>
                          <a:blip r:embed="rId2"/>
                          <a:stretch>
                            <a:fillRect l="-287" t="-332927" r="-203438" b="-301220"/>
                          </a:stretch>
                        </a:blipFill>
                      </a:tcPr>
                    </a:tc>
                    <a:tc>
                      <a:txBody>
                        <a:bodyPr/>
                        <a:lstStyle/>
                        <a:p>
                          <a:endParaRPr lang="en-US"/>
                        </a:p>
                      </a:txBody>
                      <a:tcPr>
                        <a:blipFill>
                          <a:blip r:embed="rId2"/>
                          <a:stretch>
                            <a:fillRect l="-99150" t="-332927" r="-101133" b="-301220"/>
                          </a:stretch>
                        </a:blipFill>
                      </a:tcPr>
                    </a:tc>
                    <a:tc>
                      <a:txBody>
                        <a:bodyPr/>
                        <a:lstStyle/>
                        <a:p>
                          <a:pPr algn="ctr"/>
                          <a:r>
                            <a:rPr lang="lt-LT" dirty="0">
                              <a:latin typeface="Times New Roman" panose="02020603050405020304" pitchFamily="18" charset="0"/>
                              <a:cs typeface="Times New Roman" panose="02020603050405020304" pitchFamily="18" charset="0"/>
                            </a:rPr>
                            <a:t>Kiloomas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2780850"/>
                      </a:ext>
                    </a:extLst>
                  </a:tr>
                  <a:tr h="497235">
                    <a:tc>
                      <a:txBody>
                        <a:bodyPr/>
                        <a:lstStyle/>
                        <a:p>
                          <a:endParaRPr lang="en-US"/>
                        </a:p>
                      </a:txBody>
                      <a:tcPr>
                        <a:blipFill>
                          <a:blip r:embed="rId2"/>
                          <a:stretch>
                            <a:fillRect l="-287" t="-432927" r="-203438" b="-201220"/>
                          </a:stretch>
                        </a:blipFill>
                      </a:tcPr>
                    </a:tc>
                    <a:tc>
                      <a:txBody>
                        <a:bodyPr/>
                        <a:lstStyle/>
                        <a:p>
                          <a:endParaRPr lang="en-US"/>
                        </a:p>
                      </a:txBody>
                      <a:tcPr>
                        <a:blipFill>
                          <a:blip r:embed="rId2"/>
                          <a:stretch>
                            <a:fillRect l="-99150" t="-432927" r="-101133" b="-201220"/>
                          </a:stretch>
                        </a:blipFill>
                      </a:tcPr>
                    </a:tc>
                    <a:tc>
                      <a:txBody>
                        <a:bodyPr/>
                        <a:lstStyle/>
                        <a:p>
                          <a:pPr algn="ctr"/>
                          <a:r>
                            <a:rPr lang="lt-LT" dirty="0">
                              <a:latin typeface="Times New Roman" panose="02020603050405020304" pitchFamily="18" charset="0"/>
                              <a:cs typeface="Times New Roman" panose="02020603050405020304" pitchFamily="18" charset="0"/>
                            </a:rPr>
                            <a:t>Miliomas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4486220"/>
                      </a:ext>
                    </a:extLst>
                  </a:tr>
                  <a:tr h="497235">
                    <a:tc>
                      <a:txBody>
                        <a:bodyPr/>
                        <a:lstStyle/>
                        <a:p>
                          <a:endParaRPr lang="en-US"/>
                        </a:p>
                      </a:txBody>
                      <a:tcPr>
                        <a:blipFill>
                          <a:blip r:embed="rId2"/>
                          <a:stretch>
                            <a:fillRect l="-287" t="-539506" r="-203438" b="-103704"/>
                          </a:stretch>
                        </a:blipFill>
                      </a:tcPr>
                    </a:tc>
                    <a:tc>
                      <a:txBody>
                        <a:bodyPr/>
                        <a:lstStyle/>
                        <a:p>
                          <a:endParaRPr lang="en-US"/>
                        </a:p>
                      </a:txBody>
                      <a:tcPr>
                        <a:blipFill>
                          <a:blip r:embed="rId2"/>
                          <a:stretch>
                            <a:fillRect l="-99150" t="-539506" r="-101133" b="-103704"/>
                          </a:stretch>
                        </a:blipFill>
                      </a:tcPr>
                    </a:tc>
                    <a:tc>
                      <a:txBody>
                        <a:bodyPr/>
                        <a:lstStyle/>
                        <a:p>
                          <a:pPr algn="ctr"/>
                          <a:r>
                            <a:rPr lang="lt-LT" dirty="0">
                              <a:latin typeface="Times New Roman" panose="02020603050405020304" pitchFamily="18" charset="0"/>
                              <a:cs typeface="Times New Roman" panose="02020603050405020304" pitchFamily="18" charset="0"/>
                            </a:rPr>
                            <a:t>Mikroomas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5547615"/>
                      </a:ext>
                    </a:extLst>
                  </a:tr>
                  <a:tr h="497235">
                    <a:tc>
                      <a:txBody>
                        <a:bodyPr/>
                        <a:lstStyle/>
                        <a:p>
                          <a:endParaRPr lang="en-US"/>
                        </a:p>
                      </a:txBody>
                      <a:tcPr>
                        <a:blipFill>
                          <a:blip r:embed="rId2"/>
                          <a:stretch>
                            <a:fillRect l="-287" t="-631707" r="-203438" b="-2439"/>
                          </a:stretch>
                        </a:blipFill>
                      </a:tcPr>
                    </a:tc>
                    <a:tc>
                      <a:txBody>
                        <a:bodyPr/>
                        <a:lstStyle/>
                        <a:p>
                          <a:endParaRPr lang="en-US"/>
                        </a:p>
                      </a:txBody>
                      <a:tcPr>
                        <a:blipFill>
                          <a:blip r:embed="rId2"/>
                          <a:stretch>
                            <a:fillRect l="-99150" t="-631707" r="-101133" b="-2439"/>
                          </a:stretch>
                        </a:blipFill>
                      </a:tcPr>
                    </a:tc>
                    <a:tc>
                      <a:txBody>
                        <a:bodyPr/>
                        <a:lstStyle/>
                        <a:p>
                          <a:pPr algn="ctr"/>
                          <a:r>
                            <a:rPr lang="lt-LT" dirty="0">
                              <a:latin typeface="Times New Roman" panose="02020603050405020304" pitchFamily="18" charset="0"/>
                              <a:cs typeface="Times New Roman" panose="02020603050405020304" pitchFamily="18" charset="0"/>
                            </a:rPr>
                            <a:t>Nanoomas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3588186"/>
                      </a:ext>
                    </a:extLst>
                  </a:tr>
                </a:tbl>
              </a:graphicData>
            </a:graphic>
          </p:graphicFrame>
        </mc:Fallback>
      </mc:AlternateContent>
    </p:spTree>
    <p:extLst>
      <p:ext uri="{BB962C8B-B14F-4D97-AF65-F5344CB8AC3E}">
        <p14:creationId xmlns:p14="http://schemas.microsoft.com/office/powerpoint/2010/main" val="91679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3200D43-91E4-3875-6FE1-28C201BB564D}"/>
              </a:ext>
            </a:extLst>
          </p:cNvPr>
          <p:cNvGrpSpPr/>
          <p:nvPr/>
        </p:nvGrpSpPr>
        <p:grpSpPr>
          <a:xfrm>
            <a:off x="513805" y="1338834"/>
            <a:ext cx="9753600" cy="4180332"/>
            <a:chOff x="731520" y="640080"/>
            <a:chExt cx="9753600" cy="4180332"/>
          </a:xfrm>
        </p:grpSpPr>
        <p:sp>
          <p:nvSpPr>
            <p:cNvPr id="2" name="TextBox 1">
              <a:extLst>
                <a:ext uri="{FF2B5EF4-FFF2-40B4-BE49-F238E27FC236}">
                  <a16:creationId xmlns:a16="http://schemas.microsoft.com/office/drawing/2014/main" id="{3C64E937-E47D-B6E9-3393-720E69097044}"/>
                </a:ext>
              </a:extLst>
            </p:cNvPr>
            <p:cNvSpPr txBox="1"/>
            <p:nvPr/>
          </p:nvSpPr>
          <p:spPr>
            <a:xfrm>
              <a:off x="731520" y="640080"/>
              <a:ext cx="7955280" cy="461665"/>
            </a:xfrm>
            <a:prstGeom prst="rect">
              <a:avLst/>
            </a:prstGeom>
            <a:noFill/>
          </p:spPr>
          <p:txBody>
            <a:bodyPr wrap="square" rtlCol="0">
              <a:spAutoFit/>
            </a:bodyPr>
            <a:lstStyle/>
            <a:p>
              <a:r>
                <a:rPr lang="lt-LT" sz="2400" dirty="0"/>
                <a:t>Varža- tai įtampos ir srovės stiprio santykis</a:t>
              </a:r>
              <a:endParaRPr lang="en-US" sz="2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F6AC8F6-9EDF-AA8B-DE87-F39BF6A91421}"/>
                    </a:ext>
                  </a:extLst>
                </p:cNvPr>
                <p:cNvSpPr txBox="1"/>
                <p:nvPr/>
              </p:nvSpPr>
              <p:spPr>
                <a:xfrm>
                  <a:off x="731520" y="1414488"/>
                  <a:ext cx="4511040" cy="614848"/>
                </a:xfrm>
                <a:prstGeom prst="rect">
                  <a:avLst/>
                </a:prstGeom>
                <a:noFill/>
              </p:spPr>
              <p:txBody>
                <a:bodyPr wrap="square" rtlCol="0">
                  <a:spAutoFit/>
                </a:bodyPr>
                <a:lstStyle/>
                <a:p>
                  <a:r>
                    <a:rPr lang="lt-LT" sz="2400" dirty="0"/>
                    <a:t>Varžos formulė   </a:t>
                  </a:r>
                  <a14:m>
                    <m:oMath xmlns:m="http://schemas.openxmlformats.org/officeDocument/2006/math">
                      <m:r>
                        <a:rPr lang="lt-LT" sz="2400" b="0" i="1" smtClean="0">
                          <a:latin typeface="Cambria Math" panose="02040503050406030204" pitchFamily="18" charset="0"/>
                        </a:rPr>
                        <m:t>𝑅</m:t>
                      </m:r>
                      <m:r>
                        <a:rPr lang="lt-LT" sz="2400" b="0" i="1" smtClean="0">
                          <a:latin typeface="Cambria Math" panose="02040503050406030204" pitchFamily="18" charset="0"/>
                        </a:rPr>
                        <m:t>=</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𝑈</m:t>
                          </m:r>
                        </m:num>
                        <m:den>
                          <m:r>
                            <a:rPr lang="lt-LT" sz="2400" b="0" i="1" smtClean="0">
                              <a:latin typeface="Cambria Math" panose="02040503050406030204" pitchFamily="18" charset="0"/>
                            </a:rPr>
                            <m:t>𝐼</m:t>
                          </m:r>
                        </m:den>
                      </m:f>
                    </m:oMath>
                  </a14:m>
                  <a:endParaRPr lang="lt-LT" sz="2400" b="0" dirty="0"/>
                </a:p>
              </p:txBody>
            </p:sp>
          </mc:Choice>
          <mc:Fallback xmlns="">
            <p:sp>
              <p:nvSpPr>
                <p:cNvPr id="3" name="TextBox 2">
                  <a:extLst>
                    <a:ext uri="{FF2B5EF4-FFF2-40B4-BE49-F238E27FC236}">
                      <a16:creationId xmlns:a16="http://schemas.microsoft.com/office/drawing/2014/main" id="{8F6AC8F6-9EDF-AA8B-DE87-F39BF6A91421}"/>
                    </a:ext>
                  </a:extLst>
                </p:cNvPr>
                <p:cNvSpPr txBox="1">
                  <a:spLocks noRot="1" noChangeAspect="1" noMove="1" noResize="1" noEditPoints="1" noAdjustHandles="1" noChangeArrowheads="1" noChangeShapeType="1" noTextEdit="1"/>
                </p:cNvSpPr>
                <p:nvPr/>
              </p:nvSpPr>
              <p:spPr>
                <a:xfrm>
                  <a:off x="731520" y="1414488"/>
                  <a:ext cx="4511040" cy="614848"/>
                </a:xfrm>
                <a:prstGeom prst="rect">
                  <a:avLst/>
                </a:prstGeom>
                <a:blipFill>
                  <a:blip r:embed="rId2"/>
                  <a:stretch>
                    <a:fillRect l="-2027" b="-9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011808F-5158-54B0-0895-8E18A94B8AA6}"/>
                    </a:ext>
                  </a:extLst>
                </p:cNvPr>
                <p:cNvSpPr txBox="1"/>
                <p:nvPr/>
              </p:nvSpPr>
              <p:spPr>
                <a:xfrm>
                  <a:off x="731520" y="2325316"/>
                  <a:ext cx="3992880" cy="738664"/>
                </a:xfrm>
                <a:prstGeom prst="rect">
                  <a:avLst/>
                </a:prstGeom>
                <a:noFill/>
              </p:spPr>
              <p:txBody>
                <a:bodyPr wrap="square" rtlCol="0">
                  <a:spAutoFit/>
                </a:bodyPr>
                <a:lstStyle/>
                <a:p>
                  <a:r>
                    <a:rPr lang="lt-LT" sz="2400" dirty="0"/>
                    <a:t>Įtampos formulė    </a:t>
                  </a:r>
                  <a14:m>
                    <m:oMath xmlns:m="http://schemas.openxmlformats.org/officeDocument/2006/math">
                      <m:r>
                        <a:rPr lang="lt-LT" sz="2400" b="0" i="1" smtClean="0">
                          <a:latin typeface="Cambria Math" panose="02040503050406030204" pitchFamily="18" charset="0"/>
                        </a:rPr>
                        <m:t>𝑈</m:t>
                      </m:r>
                      <m:r>
                        <a:rPr lang="lt-LT" sz="2400" b="0" i="1" smtClean="0">
                          <a:latin typeface="Cambria Math" panose="02040503050406030204" pitchFamily="18" charset="0"/>
                        </a:rPr>
                        <m:t>=</m:t>
                      </m:r>
                      <m:r>
                        <a:rPr lang="lt-LT" sz="2400" b="0" i="1" smtClean="0">
                          <a:latin typeface="Cambria Math" panose="02040503050406030204" pitchFamily="18" charset="0"/>
                        </a:rPr>
                        <m:t>𝐼</m:t>
                      </m:r>
                      <m:r>
                        <a:rPr lang="lt-LT" sz="2400" b="0" i="1" smtClean="0">
                          <a:latin typeface="Cambria Math" panose="02040503050406030204" pitchFamily="18" charset="0"/>
                        </a:rPr>
                        <m:t>∗</m:t>
                      </m:r>
                      <m:r>
                        <a:rPr lang="lt-LT" sz="2400" b="0" i="1" smtClean="0">
                          <a:latin typeface="Cambria Math" panose="02040503050406030204" pitchFamily="18" charset="0"/>
                        </a:rPr>
                        <m:t>𝑅</m:t>
                      </m:r>
                    </m:oMath>
                  </a14:m>
                  <a:endParaRPr lang="lt-LT" sz="2400" b="0" dirty="0"/>
                </a:p>
                <a:p>
                  <a:endParaRPr lang="en-US" dirty="0"/>
                </a:p>
              </p:txBody>
            </p:sp>
          </mc:Choice>
          <mc:Fallback xmlns="">
            <p:sp>
              <p:nvSpPr>
                <p:cNvPr id="4" name="TextBox 3">
                  <a:extLst>
                    <a:ext uri="{FF2B5EF4-FFF2-40B4-BE49-F238E27FC236}">
                      <a16:creationId xmlns:a16="http://schemas.microsoft.com/office/drawing/2014/main" id="{6011808F-5158-54B0-0895-8E18A94B8AA6}"/>
                    </a:ext>
                  </a:extLst>
                </p:cNvPr>
                <p:cNvSpPr txBox="1">
                  <a:spLocks noRot="1" noChangeAspect="1" noMove="1" noResize="1" noEditPoints="1" noAdjustHandles="1" noChangeArrowheads="1" noChangeShapeType="1" noTextEdit="1"/>
                </p:cNvSpPr>
                <p:nvPr/>
              </p:nvSpPr>
              <p:spPr>
                <a:xfrm>
                  <a:off x="731520" y="2325316"/>
                  <a:ext cx="3992880" cy="738664"/>
                </a:xfrm>
                <a:prstGeom prst="rect">
                  <a:avLst/>
                </a:prstGeom>
                <a:blipFill>
                  <a:blip r:embed="rId3"/>
                  <a:stretch>
                    <a:fillRect l="-2290" t="-74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DE942A-300C-71EF-9B91-FE0BF779C997}"/>
                    </a:ext>
                  </a:extLst>
                </p:cNvPr>
                <p:cNvSpPr txBox="1"/>
                <p:nvPr/>
              </p:nvSpPr>
              <p:spPr>
                <a:xfrm>
                  <a:off x="731520" y="3061824"/>
                  <a:ext cx="7769497" cy="614848"/>
                </a:xfrm>
                <a:prstGeom prst="rect">
                  <a:avLst/>
                </a:prstGeom>
                <a:noFill/>
              </p:spPr>
              <p:txBody>
                <a:bodyPr wrap="square" rtlCol="0">
                  <a:spAutoFit/>
                </a:bodyPr>
                <a:lstStyle/>
                <a:p>
                  <a:r>
                    <a:rPr lang="lt-LT" sz="2400" dirty="0"/>
                    <a:t>Srovės stiprio formulė (omo dėsnis grandinės daliai)  </a:t>
                  </a:r>
                  <a14:m>
                    <m:oMath xmlns:m="http://schemas.openxmlformats.org/officeDocument/2006/math">
                      <m:r>
                        <a:rPr lang="lt-LT" sz="2400" b="0" i="1" smtClean="0">
                          <a:latin typeface="Cambria Math" panose="02040503050406030204" pitchFamily="18" charset="0"/>
                        </a:rPr>
                        <m:t>𝐼</m:t>
                      </m:r>
                      <m:r>
                        <a:rPr lang="lt-LT" sz="2400" b="0" i="1" smtClean="0">
                          <a:latin typeface="Cambria Math" panose="02040503050406030204" pitchFamily="18" charset="0"/>
                        </a:rPr>
                        <m:t>=</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𝑈</m:t>
                          </m:r>
                        </m:num>
                        <m:den>
                          <m:r>
                            <a:rPr lang="lt-LT" sz="2400" b="0" i="1" smtClean="0">
                              <a:latin typeface="Cambria Math" panose="02040503050406030204" pitchFamily="18" charset="0"/>
                            </a:rPr>
                            <m:t>𝑅</m:t>
                          </m:r>
                        </m:den>
                      </m:f>
                    </m:oMath>
                  </a14:m>
                  <a:endParaRPr lang="lt-LT" sz="2400" b="0" dirty="0"/>
                </a:p>
              </p:txBody>
            </p:sp>
          </mc:Choice>
          <mc:Fallback xmlns="">
            <p:sp>
              <p:nvSpPr>
                <p:cNvPr id="5" name="TextBox 4">
                  <a:extLst>
                    <a:ext uri="{FF2B5EF4-FFF2-40B4-BE49-F238E27FC236}">
                      <a16:creationId xmlns:a16="http://schemas.microsoft.com/office/drawing/2014/main" id="{12DE942A-300C-71EF-9B91-FE0BF779C997}"/>
                    </a:ext>
                  </a:extLst>
                </p:cNvPr>
                <p:cNvSpPr txBox="1">
                  <a:spLocks noRot="1" noChangeAspect="1" noMove="1" noResize="1" noEditPoints="1" noAdjustHandles="1" noChangeArrowheads="1" noChangeShapeType="1" noTextEdit="1"/>
                </p:cNvSpPr>
                <p:nvPr/>
              </p:nvSpPr>
              <p:spPr>
                <a:xfrm>
                  <a:off x="731520" y="3061824"/>
                  <a:ext cx="7769497" cy="614848"/>
                </a:xfrm>
                <a:prstGeom prst="rect">
                  <a:avLst/>
                </a:prstGeom>
                <a:blipFill>
                  <a:blip r:embed="rId4"/>
                  <a:stretch>
                    <a:fillRect l="-1176" b="-990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7958F84-D96E-7ABB-C4A9-44E59EF2EAF6}"/>
                </a:ext>
              </a:extLst>
            </p:cNvPr>
            <p:cNvSpPr txBox="1"/>
            <p:nvPr/>
          </p:nvSpPr>
          <p:spPr>
            <a:xfrm>
              <a:off x="731520" y="3989415"/>
              <a:ext cx="9753600" cy="830997"/>
            </a:xfrm>
            <a:prstGeom prst="rect">
              <a:avLst/>
            </a:prstGeom>
            <a:noFill/>
          </p:spPr>
          <p:txBody>
            <a:bodyPr wrap="square" rtlCol="0">
              <a:spAutoFit/>
            </a:bodyPr>
            <a:lstStyle/>
            <a:p>
              <a:r>
                <a:rPr lang="lt-LT" sz="2400" dirty="0"/>
                <a:t>Omo dėsnis grandinės daliai: srovės stipris tiesiogiai proporcingas įtampai ir atvirkščiai proporcingas varžai</a:t>
              </a:r>
              <a:endParaRPr lang="en-US" sz="2400" dirty="0"/>
            </a:p>
          </p:txBody>
        </p:sp>
      </p:grpSp>
    </p:spTree>
    <p:extLst>
      <p:ext uri="{BB962C8B-B14F-4D97-AF65-F5344CB8AC3E}">
        <p14:creationId xmlns:p14="http://schemas.microsoft.com/office/powerpoint/2010/main" val="2501237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6458-0C03-AE9F-26F5-1DDCFBAC088F}"/>
              </a:ext>
            </a:extLst>
          </p:cNvPr>
          <p:cNvSpPr txBox="1"/>
          <p:nvPr/>
        </p:nvSpPr>
        <p:spPr>
          <a:xfrm>
            <a:off x="596900" y="899032"/>
            <a:ext cx="9982200" cy="1323439"/>
          </a:xfrm>
          <a:prstGeom prst="rect">
            <a:avLst/>
          </a:prstGeom>
          <a:noFill/>
        </p:spPr>
        <p:txBody>
          <a:bodyPr wrap="square" rtlCol="0">
            <a:spAutoFit/>
          </a:bodyPr>
          <a:lstStyle/>
          <a:p>
            <a:r>
              <a:rPr lang="lt-LT" sz="2000" dirty="0"/>
              <a:t>Laidininko varža priklauso:</a:t>
            </a:r>
          </a:p>
          <a:p>
            <a:pPr marL="285750" indent="-285750">
              <a:buFont typeface="Arial" panose="020B0604020202020204" pitchFamily="34" charset="0"/>
              <a:buChar char="•"/>
            </a:pPr>
            <a:r>
              <a:rPr lang="lt-LT" sz="2000" dirty="0"/>
              <a:t>Nuo laidininko ilgio, kuo laidas ilgesnis, tuo varža didesnė;</a:t>
            </a:r>
          </a:p>
          <a:p>
            <a:pPr marL="285750" indent="-285750">
              <a:buFont typeface="Arial" panose="020B0604020202020204" pitchFamily="34" charset="0"/>
              <a:buChar char="•"/>
            </a:pPr>
            <a:r>
              <a:rPr lang="lt-LT" sz="2000" dirty="0"/>
              <a:t>Nuo laidininko skerspjūvio ploto, kuo laidas storesnis, tuo varža mažesnė;</a:t>
            </a:r>
          </a:p>
          <a:p>
            <a:pPr marL="285750" indent="-285750">
              <a:buFont typeface="Arial" panose="020B0604020202020204" pitchFamily="34" charset="0"/>
              <a:buChar char="•"/>
            </a:pPr>
            <a:r>
              <a:rPr lang="lt-LT" sz="2000" dirty="0"/>
              <a:t>Nuo laidininko medžiagos.</a:t>
            </a:r>
            <a:endParaRPr lang="en-US" sz="2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96B242-58CF-60FB-97D3-65F0B1F932F0}"/>
                  </a:ext>
                </a:extLst>
              </p:cNvPr>
              <p:cNvSpPr txBox="1"/>
              <p:nvPr/>
            </p:nvSpPr>
            <p:spPr>
              <a:xfrm>
                <a:off x="596900" y="2379098"/>
                <a:ext cx="3716020" cy="2103396"/>
              </a:xfrm>
              <a:prstGeom prst="rect">
                <a:avLst/>
              </a:prstGeom>
              <a:noFill/>
            </p:spPr>
            <p:txBody>
              <a:bodyPr wrap="square" rtlCol="0">
                <a:spAutoFit/>
              </a:bodyPr>
              <a:lstStyle/>
              <a:p>
                <a:r>
                  <a:rPr lang="lt-LT" sz="2400" dirty="0"/>
                  <a:t>l – laidininko ilgis (m)</a:t>
                </a:r>
              </a:p>
              <a:p>
                <a:endParaRPr lang="lt-LT" sz="2400" dirty="0"/>
              </a:p>
              <a:p>
                <a:r>
                  <a:rPr lang="lt-LT" sz="2400" dirty="0"/>
                  <a:t>S – laidininko plotas (mm2)</a:t>
                </a:r>
              </a:p>
              <a:p>
                <a:endParaRPr lang="lt-LT" sz="2400" dirty="0"/>
              </a:p>
              <a:p>
                <a:r>
                  <a:rPr lang="el-GR" sz="2400" dirty="0">
                    <a:latin typeface="Grandview" panose="020B0502040204020203" pitchFamily="34" charset="0"/>
                  </a:rPr>
                  <a:t>ρ</a:t>
                </a:r>
                <a:r>
                  <a:rPr lang="lt-LT" sz="2400" dirty="0">
                    <a:latin typeface="Grandview" panose="020B0502040204020203" pitchFamily="34" charset="0"/>
                  </a:rPr>
                  <a:t> – savitoji varža (</a:t>
                </a:r>
                <a14:m>
                  <m:oMath xmlns:m="http://schemas.openxmlformats.org/officeDocument/2006/math">
                    <m:f>
                      <m:fPr>
                        <m:ctrlPr>
                          <a:rPr lang="lt-LT" sz="2400" i="1" smtClean="0">
                            <a:latin typeface="Cambria Math" panose="02040503050406030204" pitchFamily="18" charset="0"/>
                          </a:rPr>
                        </m:ctrlPr>
                      </m:fPr>
                      <m:num>
                        <m:r>
                          <a:rPr lang="el-GR" sz="2400" i="1" smtClean="0">
                            <a:latin typeface="Cambria Math" panose="02040503050406030204" pitchFamily="18" charset="0"/>
                          </a:rPr>
                          <m:t>Ω</m:t>
                        </m:r>
                        <m:r>
                          <a:rPr lang="lt-LT" sz="2400" b="0" i="1" smtClean="0">
                            <a:latin typeface="Cambria Math" panose="02040503050406030204" pitchFamily="18" charset="0"/>
                          </a:rPr>
                          <m:t>∗</m:t>
                        </m:r>
                        <m:r>
                          <a:rPr lang="lt-LT" sz="2400" b="0" i="1" smtClean="0">
                            <a:latin typeface="Cambria Math" panose="02040503050406030204" pitchFamily="18" charset="0"/>
                          </a:rPr>
                          <m:t>𝑚𝑚</m:t>
                        </m:r>
                        <m:r>
                          <a:rPr lang="lt-LT" sz="2400" b="0" i="1" baseline="30000" smtClean="0">
                            <a:latin typeface="Cambria Math" panose="02040503050406030204" pitchFamily="18" charset="0"/>
                          </a:rPr>
                          <m:t>2</m:t>
                        </m:r>
                      </m:num>
                      <m:den>
                        <m:r>
                          <a:rPr lang="lt-LT" sz="2400" b="0" i="1" smtClean="0">
                            <a:latin typeface="Cambria Math" panose="02040503050406030204" pitchFamily="18" charset="0"/>
                          </a:rPr>
                          <m:t>𝑚</m:t>
                        </m:r>
                      </m:den>
                    </m:f>
                  </m:oMath>
                </a14:m>
                <a:r>
                  <a:rPr lang="lt-LT" sz="2400" dirty="0">
                    <a:latin typeface="Grandview" panose="020B0502040204020203" pitchFamily="34" charset="0"/>
                  </a:rPr>
                  <a:t>)</a:t>
                </a:r>
                <a:endParaRPr lang="en-US" sz="2000" dirty="0"/>
              </a:p>
            </p:txBody>
          </p:sp>
        </mc:Choice>
        <mc:Fallback xmlns="">
          <p:sp>
            <p:nvSpPr>
              <p:cNvPr id="3" name="TextBox 2">
                <a:extLst>
                  <a:ext uri="{FF2B5EF4-FFF2-40B4-BE49-F238E27FC236}">
                    <a16:creationId xmlns:a16="http://schemas.microsoft.com/office/drawing/2014/main" id="{4896B242-58CF-60FB-97D3-65F0B1F932F0}"/>
                  </a:ext>
                </a:extLst>
              </p:cNvPr>
              <p:cNvSpPr txBox="1">
                <a:spLocks noRot="1" noChangeAspect="1" noMove="1" noResize="1" noEditPoints="1" noAdjustHandles="1" noChangeArrowheads="1" noChangeShapeType="1" noTextEdit="1"/>
              </p:cNvSpPr>
              <p:nvPr/>
            </p:nvSpPr>
            <p:spPr>
              <a:xfrm>
                <a:off x="596900" y="2379098"/>
                <a:ext cx="3716020" cy="2103396"/>
              </a:xfrm>
              <a:prstGeom prst="rect">
                <a:avLst/>
              </a:prstGeom>
              <a:blipFill>
                <a:blip r:embed="rId2"/>
                <a:stretch>
                  <a:fillRect l="-2623" t="-2319" b="-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67C9146-79F8-92E1-D871-EE00F5FCB1A2}"/>
                  </a:ext>
                </a:extLst>
              </p:cNvPr>
              <p:cNvSpPr txBox="1"/>
              <p:nvPr/>
            </p:nvSpPr>
            <p:spPr>
              <a:xfrm>
                <a:off x="531767" y="4762827"/>
                <a:ext cx="5992586" cy="1892826"/>
              </a:xfrm>
              <a:prstGeom prst="rect">
                <a:avLst/>
              </a:prstGeom>
              <a:noFill/>
            </p:spPr>
            <p:txBody>
              <a:bodyPr wrap="square" rtlCol="0">
                <a:spAutoFit/>
              </a:bodyPr>
              <a:lstStyle/>
              <a:p>
                <a:r>
                  <a:rPr lang="lt-LT" sz="2000" dirty="0"/>
                  <a:t>Laidininko varžos skaičiavimo formulė   </a:t>
                </a:r>
                <a14:m>
                  <m:oMath xmlns:m="http://schemas.openxmlformats.org/officeDocument/2006/math">
                    <m:r>
                      <a:rPr lang="lt-LT" sz="2000" b="0" i="1" smtClean="0">
                        <a:latin typeface="Cambria Math" panose="02040503050406030204" pitchFamily="18" charset="0"/>
                      </a:rPr>
                      <m:t>𝑅</m:t>
                    </m:r>
                    <m:r>
                      <a:rPr lang="lt-LT" sz="2000" b="0" i="1" smtClean="0">
                        <a:latin typeface="Cambria Math" panose="02040503050406030204" pitchFamily="18" charset="0"/>
                      </a:rPr>
                      <m:t>=</m:t>
                    </m:r>
                    <m:f>
                      <m:fPr>
                        <m:ctrlPr>
                          <a:rPr lang="lt-LT" sz="2000" b="0" i="1" smtClean="0">
                            <a:latin typeface="Cambria Math" panose="02040503050406030204" pitchFamily="18" charset="0"/>
                          </a:rPr>
                        </m:ctrlPr>
                      </m:fPr>
                      <m:num>
                        <m:r>
                          <m:rPr>
                            <m:sty m:val="p"/>
                          </m:rPr>
                          <a:rPr lang="el-GR" sz="2000" b="0" i="1" smtClean="0">
                            <a:latin typeface="Cambria Math" panose="02040503050406030204" pitchFamily="18" charset="0"/>
                          </a:rPr>
                          <m:t>ρ</m:t>
                        </m:r>
                        <m:r>
                          <a:rPr lang="lt-LT" sz="2000" b="0" i="1" smtClean="0">
                            <a:latin typeface="Cambria Math" panose="02040503050406030204" pitchFamily="18" charset="0"/>
                          </a:rPr>
                          <m:t>∗</m:t>
                        </m:r>
                        <m:r>
                          <a:rPr lang="lt-LT" sz="2000" b="0" i="1" smtClean="0">
                            <a:latin typeface="Cambria Math" panose="02040503050406030204" pitchFamily="18" charset="0"/>
                          </a:rPr>
                          <m:t>𝑙</m:t>
                        </m:r>
                      </m:num>
                      <m:den>
                        <m:r>
                          <a:rPr lang="lt-LT" sz="2000" b="0" i="1" smtClean="0">
                            <a:latin typeface="Cambria Math" panose="02040503050406030204" pitchFamily="18" charset="0"/>
                          </a:rPr>
                          <m:t>𝑆</m:t>
                        </m:r>
                      </m:den>
                    </m:f>
                  </m:oMath>
                </a14:m>
                <a:endParaRPr lang="lt-LT" sz="2000" dirty="0"/>
              </a:p>
              <a:p>
                <a:r>
                  <a:rPr lang="lt-LT" sz="2000" dirty="0"/>
                  <a:t>Laidininko ilgio formulė   </a:t>
                </a:r>
                <a14:m>
                  <m:oMath xmlns:m="http://schemas.openxmlformats.org/officeDocument/2006/math">
                    <m:r>
                      <a:rPr lang="lt-LT" sz="2000" b="0" i="1" smtClean="0">
                        <a:latin typeface="Cambria Math" panose="02040503050406030204" pitchFamily="18" charset="0"/>
                      </a:rPr>
                      <m:t>𝑙</m:t>
                    </m:r>
                    <m:r>
                      <a:rPr lang="lt-LT" sz="2000" b="0" i="1" smtClean="0">
                        <a:latin typeface="Cambria Math" panose="02040503050406030204" pitchFamily="18" charset="0"/>
                      </a:rPr>
                      <m:t>=</m:t>
                    </m:r>
                    <m:f>
                      <m:fPr>
                        <m:ctrlPr>
                          <a:rPr lang="lt-LT" sz="2000" b="0" i="1" smtClean="0">
                            <a:latin typeface="Cambria Math" panose="02040503050406030204" pitchFamily="18" charset="0"/>
                          </a:rPr>
                        </m:ctrlPr>
                      </m:fPr>
                      <m:num>
                        <m:r>
                          <a:rPr lang="lt-LT" sz="2000" b="0" i="1" smtClean="0">
                            <a:latin typeface="Cambria Math" panose="02040503050406030204" pitchFamily="18" charset="0"/>
                          </a:rPr>
                          <m:t>𝑅</m:t>
                        </m:r>
                        <m:r>
                          <a:rPr lang="lt-LT" sz="2000" b="0" i="1" smtClean="0">
                            <a:latin typeface="Cambria Math" panose="02040503050406030204" pitchFamily="18" charset="0"/>
                          </a:rPr>
                          <m:t>∗</m:t>
                        </m:r>
                        <m:r>
                          <a:rPr lang="lt-LT" sz="2000" b="0" i="1" smtClean="0">
                            <a:latin typeface="Cambria Math" panose="02040503050406030204" pitchFamily="18" charset="0"/>
                          </a:rPr>
                          <m:t>𝑆</m:t>
                        </m:r>
                      </m:num>
                      <m:den>
                        <m:r>
                          <m:rPr>
                            <m:sty m:val="p"/>
                          </m:rPr>
                          <a:rPr lang="el-GR" sz="2000" b="0" i="1" smtClean="0">
                            <a:latin typeface="Cambria Math" panose="02040503050406030204" pitchFamily="18" charset="0"/>
                          </a:rPr>
                          <m:t>ρ</m:t>
                        </m:r>
                      </m:den>
                    </m:f>
                  </m:oMath>
                </a14:m>
                <a:endParaRPr lang="lt-LT" sz="2000" dirty="0"/>
              </a:p>
              <a:p>
                <a:r>
                  <a:rPr lang="lt-LT" sz="2000" dirty="0"/>
                  <a:t>Laidininko skerspjūvio ploto formulė   </a:t>
                </a:r>
                <a14:m>
                  <m:oMath xmlns:m="http://schemas.openxmlformats.org/officeDocument/2006/math">
                    <m:r>
                      <a:rPr lang="lt-LT" sz="2000" b="0" i="1" smtClean="0">
                        <a:latin typeface="Cambria Math" panose="02040503050406030204" pitchFamily="18" charset="0"/>
                      </a:rPr>
                      <m:t>𝑆</m:t>
                    </m:r>
                    <m:r>
                      <a:rPr lang="lt-LT" sz="2000" b="0" i="1" smtClean="0">
                        <a:latin typeface="Cambria Math" panose="02040503050406030204" pitchFamily="18" charset="0"/>
                      </a:rPr>
                      <m:t>=</m:t>
                    </m:r>
                    <m:f>
                      <m:fPr>
                        <m:ctrlPr>
                          <a:rPr lang="lt-LT" sz="2000" b="0" i="1" smtClean="0">
                            <a:latin typeface="Cambria Math" panose="02040503050406030204" pitchFamily="18" charset="0"/>
                          </a:rPr>
                        </m:ctrlPr>
                      </m:fPr>
                      <m:num>
                        <m:r>
                          <m:rPr>
                            <m:sty m:val="p"/>
                          </m:rPr>
                          <a:rPr lang="el-GR" sz="2000" b="0" i="1" smtClean="0">
                            <a:latin typeface="Cambria Math" panose="02040503050406030204" pitchFamily="18" charset="0"/>
                          </a:rPr>
                          <m:t>ρ</m:t>
                        </m:r>
                        <m:r>
                          <a:rPr lang="lt-LT" sz="2000" b="0" i="1" smtClean="0">
                            <a:latin typeface="Cambria Math" panose="02040503050406030204" pitchFamily="18" charset="0"/>
                          </a:rPr>
                          <m:t>∗</m:t>
                        </m:r>
                        <m:r>
                          <a:rPr lang="lt-LT" sz="2000" b="0" i="1" smtClean="0">
                            <a:latin typeface="Cambria Math" panose="02040503050406030204" pitchFamily="18" charset="0"/>
                          </a:rPr>
                          <m:t>𝑙</m:t>
                        </m:r>
                      </m:num>
                      <m:den>
                        <m:r>
                          <a:rPr lang="lt-LT" sz="2000" b="0" i="1" smtClean="0">
                            <a:latin typeface="Cambria Math" panose="02040503050406030204" pitchFamily="18" charset="0"/>
                          </a:rPr>
                          <m:t>𝑅</m:t>
                        </m:r>
                      </m:den>
                    </m:f>
                  </m:oMath>
                </a14:m>
                <a:endParaRPr lang="lt-LT" sz="2000" dirty="0"/>
              </a:p>
              <a:p>
                <a:r>
                  <a:rPr lang="lt-LT" sz="2000" dirty="0"/>
                  <a:t>Savitosios varžos formulė   </a:t>
                </a:r>
                <a14:m>
                  <m:oMath xmlns:m="http://schemas.openxmlformats.org/officeDocument/2006/math">
                    <m:r>
                      <m:rPr>
                        <m:sty m:val="p"/>
                      </m:rPr>
                      <a:rPr lang="el-GR" sz="2000" i="1" smtClean="0">
                        <a:latin typeface="Cambria Math" panose="02040503050406030204" pitchFamily="18" charset="0"/>
                      </a:rPr>
                      <m:t>ρ</m:t>
                    </m:r>
                    <m:r>
                      <a:rPr lang="lt-LT" sz="2000" b="0" i="1" smtClean="0">
                        <a:latin typeface="Cambria Math" panose="02040503050406030204" pitchFamily="18" charset="0"/>
                      </a:rPr>
                      <m:t>=</m:t>
                    </m:r>
                    <m:f>
                      <m:fPr>
                        <m:ctrlPr>
                          <a:rPr lang="lt-LT" sz="2000" b="0" i="1" smtClean="0">
                            <a:latin typeface="Cambria Math" panose="02040503050406030204" pitchFamily="18" charset="0"/>
                          </a:rPr>
                        </m:ctrlPr>
                      </m:fPr>
                      <m:num>
                        <m:r>
                          <a:rPr lang="lt-LT" sz="2000" b="0" i="1" smtClean="0">
                            <a:latin typeface="Cambria Math" panose="02040503050406030204" pitchFamily="18" charset="0"/>
                          </a:rPr>
                          <m:t>𝑅</m:t>
                        </m:r>
                        <m:r>
                          <a:rPr lang="lt-LT" sz="2000" b="0" i="1" smtClean="0">
                            <a:latin typeface="Cambria Math" panose="02040503050406030204" pitchFamily="18" charset="0"/>
                          </a:rPr>
                          <m:t>∗</m:t>
                        </m:r>
                        <m:r>
                          <a:rPr lang="lt-LT" sz="2000" b="0" i="1" smtClean="0">
                            <a:latin typeface="Cambria Math" panose="02040503050406030204" pitchFamily="18" charset="0"/>
                          </a:rPr>
                          <m:t>𝑆</m:t>
                        </m:r>
                      </m:num>
                      <m:den>
                        <m:r>
                          <a:rPr lang="lt-LT" sz="2000" b="0" i="1" smtClean="0">
                            <a:latin typeface="Cambria Math" panose="02040503050406030204" pitchFamily="18" charset="0"/>
                          </a:rPr>
                          <m:t>𝑙</m:t>
                        </m:r>
                      </m:den>
                    </m:f>
                  </m:oMath>
                </a14:m>
                <a:endParaRPr lang="en-US" sz="2000" dirty="0"/>
              </a:p>
            </p:txBody>
          </p:sp>
        </mc:Choice>
        <mc:Fallback xmlns="">
          <p:sp>
            <p:nvSpPr>
              <p:cNvPr id="4" name="TextBox 3">
                <a:extLst>
                  <a:ext uri="{FF2B5EF4-FFF2-40B4-BE49-F238E27FC236}">
                    <a16:creationId xmlns:a16="http://schemas.microsoft.com/office/drawing/2014/main" id="{267C9146-79F8-92E1-D871-EE00F5FCB1A2}"/>
                  </a:ext>
                </a:extLst>
              </p:cNvPr>
              <p:cNvSpPr txBox="1">
                <a:spLocks noRot="1" noChangeAspect="1" noMove="1" noResize="1" noEditPoints="1" noAdjustHandles="1" noChangeArrowheads="1" noChangeShapeType="1" noTextEdit="1"/>
              </p:cNvSpPr>
              <p:nvPr/>
            </p:nvSpPr>
            <p:spPr>
              <a:xfrm>
                <a:off x="531767" y="4762827"/>
                <a:ext cx="5992586" cy="1892826"/>
              </a:xfrm>
              <a:prstGeom prst="rect">
                <a:avLst/>
              </a:prstGeom>
              <a:blipFill>
                <a:blip r:embed="rId3"/>
                <a:stretch>
                  <a:fillRect l="-1017" b="-1286"/>
                </a:stretch>
              </a:blipFill>
            </p:spPr>
            <p:txBody>
              <a:bodyPr/>
              <a:lstStyle/>
              <a:p>
                <a:r>
                  <a:rPr lang="en-US">
                    <a:noFill/>
                  </a:rPr>
                  <a:t> </a:t>
                </a:r>
              </a:p>
            </p:txBody>
          </p:sp>
        </mc:Fallback>
      </mc:AlternateContent>
    </p:spTree>
    <p:extLst>
      <p:ext uri="{BB962C8B-B14F-4D97-AF65-F5344CB8AC3E}">
        <p14:creationId xmlns:p14="http://schemas.microsoft.com/office/powerpoint/2010/main" val="1123303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98C58D-4FF8-A0EA-C25B-F6B0D69A84B3}"/>
              </a:ext>
            </a:extLst>
          </p:cNvPr>
          <p:cNvSpPr txBox="1"/>
          <p:nvPr/>
        </p:nvSpPr>
        <p:spPr>
          <a:xfrm>
            <a:off x="350761" y="1198325"/>
            <a:ext cx="9144000" cy="5262979"/>
          </a:xfrm>
          <a:prstGeom prst="rect">
            <a:avLst/>
          </a:prstGeom>
          <a:noFill/>
        </p:spPr>
        <p:txBody>
          <a:bodyPr wrap="square">
            <a:spAutoFit/>
          </a:bodyPr>
          <a:lstStyle/>
          <a:p>
            <a:r>
              <a:rPr lang="lt-LT" sz="2400" b="0" i="0" dirty="0">
                <a:effectLst/>
                <a:latin typeface="Palemonas"/>
              </a:rPr>
              <a:t>Laidininkai būna kietieji, skystieji ir dujiniai. </a:t>
            </a:r>
          </a:p>
          <a:p>
            <a:pPr marL="285750" indent="-285750">
              <a:buFont typeface="Wingdings" panose="05000000000000000000" pitchFamily="2" charset="2"/>
              <a:buChar char="v"/>
            </a:pPr>
            <a:r>
              <a:rPr lang="lt-LT" sz="2400" b="0" i="0" dirty="0">
                <a:effectLst/>
                <a:latin typeface="Palemonas"/>
              </a:rPr>
              <a:t>Kietieji laidininkai – metalai, jų lydiniai, anglies dariniai;</a:t>
            </a:r>
          </a:p>
          <a:p>
            <a:pPr marL="285750" indent="-285750">
              <a:buFont typeface="Wingdings" panose="05000000000000000000" pitchFamily="2" charset="2"/>
              <a:buChar char="v"/>
            </a:pPr>
            <a:r>
              <a:rPr lang="lt-LT" sz="2400" dirty="0">
                <a:latin typeface="Palemonas"/>
              </a:rPr>
              <a:t>S</a:t>
            </a:r>
            <a:r>
              <a:rPr lang="lt-LT" sz="2400" b="0" i="0" dirty="0">
                <a:effectLst/>
                <a:latin typeface="Palemonas"/>
              </a:rPr>
              <a:t>kystieji – elektrolitai; </a:t>
            </a:r>
          </a:p>
          <a:p>
            <a:pPr marL="285750" indent="-285750">
              <a:buFont typeface="Wingdings" panose="05000000000000000000" pitchFamily="2" charset="2"/>
              <a:buChar char="v"/>
            </a:pPr>
            <a:r>
              <a:rPr lang="lt-LT" sz="2400" b="0" i="0" dirty="0">
                <a:effectLst/>
                <a:latin typeface="Palemonas"/>
              </a:rPr>
              <a:t>Dujiniai – plazmos būsenos dujos. </a:t>
            </a:r>
          </a:p>
          <a:p>
            <a:pPr marL="285750" indent="-285750">
              <a:buFont typeface="Wingdings" panose="05000000000000000000" pitchFamily="2" charset="2"/>
              <a:buChar char="v"/>
            </a:pPr>
            <a:endParaRPr lang="lt-LT" sz="2400" dirty="0">
              <a:latin typeface="Palemonas"/>
            </a:endParaRPr>
          </a:p>
          <a:p>
            <a:r>
              <a:rPr lang="lt-LT" sz="2400" b="0" i="0" dirty="0">
                <a:effectLst/>
                <a:latin typeface="Palemonas"/>
              </a:rPr>
              <a:t>Pagal laidumo mechanizmą skirstomi į pirmos rūšies laidininkus (metalai, jų lydiniai, grafitas), kurių elektrinį laidumą lemia tarp kristalinės gardelės jonų laisvai judantys elektronai. Jais tekanti elektros srovė nekeičia šio tipo laidininkų cheminės sudėties, jie tik įšyla. </a:t>
            </a:r>
          </a:p>
          <a:p>
            <a:r>
              <a:rPr lang="lt-LT" sz="2400" b="0" i="0" dirty="0">
                <a:effectLst/>
                <a:latin typeface="Palemonas"/>
              </a:rPr>
              <a:t>Antros rūšies laidininkų (pvz., elektrolitų) elektrinį laidumą lemia teigiamieji ir neigiamieji jonai. Joninių laidininkų savitoji elektrinė varža gerokai mažesnė negu elektroninių. Daliai joninių laidininkų būdingas mišrusis laidumas – elektros srovė atsiranda kryptingai judant jonams ir elektronams.</a:t>
            </a:r>
            <a:endParaRPr lang="en-US" sz="2400" dirty="0"/>
          </a:p>
        </p:txBody>
      </p:sp>
    </p:spTree>
    <p:extLst>
      <p:ext uri="{BB962C8B-B14F-4D97-AF65-F5344CB8AC3E}">
        <p14:creationId xmlns:p14="http://schemas.microsoft.com/office/powerpoint/2010/main" val="83832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ED08A-14F5-6C46-C30D-6A3E65329913}"/>
              </a:ext>
            </a:extLst>
          </p:cNvPr>
          <p:cNvPicPr>
            <a:picLocks noChangeAspect="1"/>
          </p:cNvPicPr>
          <p:nvPr/>
        </p:nvPicPr>
        <p:blipFill rotWithShape="1">
          <a:blip r:embed="rId2"/>
          <a:srcRect l="13068" t="13457" r="16024" b="13703"/>
          <a:stretch/>
        </p:blipFill>
        <p:spPr>
          <a:xfrm rot="16200000">
            <a:off x="2114150" y="-1614161"/>
            <a:ext cx="3476935" cy="6983220"/>
          </a:xfrm>
          <a:prstGeom prst="rect">
            <a:avLst/>
          </a:prstGeom>
        </p:spPr>
      </p:pic>
      <p:sp>
        <p:nvSpPr>
          <p:cNvPr id="7" name="TextBox 6">
            <a:extLst>
              <a:ext uri="{FF2B5EF4-FFF2-40B4-BE49-F238E27FC236}">
                <a16:creationId xmlns:a16="http://schemas.microsoft.com/office/drawing/2014/main" id="{167F51A4-623F-F26D-6B71-C69F961687C9}"/>
              </a:ext>
            </a:extLst>
          </p:cNvPr>
          <p:cNvSpPr txBox="1"/>
          <p:nvPr/>
        </p:nvSpPr>
        <p:spPr>
          <a:xfrm>
            <a:off x="3300592" y="3742533"/>
            <a:ext cx="6096000" cy="1938992"/>
          </a:xfrm>
          <a:prstGeom prst="rect">
            <a:avLst/>
          </a:prstGeom>
          <a:noFill/>
        </p:spPr>
        <p:txBody>
          <a:bodyPr wrap="square">
            <a:spAutoFit/>
          </a:bodyPr>
          <a:lstStyle/>
          <a:p>
            <a:r>
              <a:rPr lang="lt-LT" sz="2000" b="0" i="0" dirty="0">
                <a:effectLst/>
                <a:latin typeface="Palemonas"/>
              </a:rPr>
              <a:t>Metalų (jiems būdingas geras šiluminis laidis, teigiamasis temperatūrinis varžos koeficientas) elektrinė varža kylant temperatūrai didėja. Vienas geriausių laidininkų yra sidabras. Jis naudojamas elektriniams kontaktams, ploniems elektros laidams daryti. Dažniau naudojamas varis ir aliuminis.</a:t>
            </a:r>
            <a:endParaRPr lang="en-US" sz="2000" dirty="0"/>
          </a:p>
        </p:txBody>
      </p:sp>
      <p:sp>
        <p:nvSpPr>
          <p:cNvPr id="9" name="TextBox 8">
            <a:extLst>
              <a:ext uri="{FF2B5EF4-FFF2-40B4-BE49-F238E27FC236}">
                <a16:creationId xmlns:a16="http://schemas.microsoft.com/office/drawing/2014/main" id="{BA810B3B-3934-13DB-1519-F249459834ED}"/>
              </a:ext>
            </a:extLst>
          </p:cNvPr>
          <p:cNvSpPr txBox="1"/>
          <p:nvPr/>
        </p:nvSpPr>
        <p:spPr>
          <a:xfrm>
            <a:off x="3300592" y="5808141"/>
            <a:ext cx="6096000" cy="707886"/>
          </a:xfrm>
          <a:prstGeom prst="rect">
            <a:avLst/>
          </a:prstGeom>
          <a:noFill/>
        </p:spPr>
        <p:txBody>
          <a:bodyPr wrap="square">
            <a:spAutoFit/>
          </a:bodyPr>
          <a:lstStyle/>
          <a:p>
            <a:r>
              <a:rPr lang="lt-LT" sz="2000" dirty="0"/>
              <a:t>Prie laidininkų priskiriama ir žmogaus kūnas, vanduo, dirvožemis.</a:t>
            </a:r>
            <a:endParaRPr lang="en-US" sz="2000" dirty="0"/>
          </a:p>
        </p:txBody>
      </p:sp>
      <p:grpSp>
        <p:nvGrpSpPr>
          <p:cNvPr id="29" name="Group 28">
            <a:extLst>
              <a:ext uri="{FF2B5EF4-FFF2-40B4-BE49-F238E27FC236}">
                <a16:creationId xmlns:a16="http://schemas.microsoft.com/office/drawing/2014/main" id="{4E42B005-55C4-0529-5013-D53CCF7FAB43}"/>
              </a:ext>
            </a:extLst>
          </p:cNvPr>
          <p:cNvGrpSpPr/>
          <p:nvPr/>
        </p:nvGrpSpPr>
        <p:grpSpPr>
          <a:xfrm>
            <a:off x="9167800" y="0"/>
            <a:ext cx="3048298" cy="3615917"/>
            <a:chOff x="9099008" y="18821"/>
            <a:chExt cx="3048298" cy="3615917"/>
          </a:xfrm>
        </p:grpSpPr>
        <p:sp>
          <p:nvSpPr>
            <p:cNvPr id="18" name="Hexagon 17">
              <a:extLst>
                <a:ext uri="{FF2B5EF4-FFF2-40B4-BE49-F238E27FC236}">
                  <a16:creationId xmlns:a16="http://schemas.microsoft.com/office/drawing/2014/main" id="{6F3DB000-9392-1898-DDD4-2D7EB089A16F}"/>
                </a:ext>
              </a:extLst>
            </p:cNvPr>
            <p:cNvSpPr/>
            <p:nvPr/>
          </p:nvSpPr>
          <p:spPr>
            <a:xfrm>
              <a:off x="10419383" y="18821"/>
              <a:ext cx="1727923" cy="1477328"/>
            </a:xfrm>
            <a:prstGeom prst="hexagon">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D8C89A33-7E50-8A2B-3AB6-31978126A9FA}"/>
                </a:ext>
              </a:extLst>
            </p:cNvPr>
            <p:cNvSpPr/>
            <p:nvPr/>
          </p:nvSpPr>
          <p:spPr>
            <a:xfrm>
              <a:off x="9099008" y="709373"/>
              <a:ext cx="1727923" cy="1477328"/>
            </a:xfrm>
            <a:prstGeom prst="hexagon">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F1D6E52F-EEB7-3E17-5349-CC705C2F6718}"/>
                </a:ext>
              </a:extLst>
            </p:cNvPr>
            <p:cNvSpPr/>
            <p:nvPr/>
          </p:nvSpPr>
          <p:spPr>
            <a:xfrm>
              <a:off x="9099008" y="2157410"/>
              <a:ext cx="1727923" cy="1477328"/>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623C7A04-5BDE-182D-071C-5F4F8737150A}"/>
                </a:ext>
              </a:extLst>
            </p:cNvPr>
            <p:cNvSpPr/>
            <p:nvPr/>
          </p:nvSpPr>
          <p:spPr>
            <a:xfrm>
              <a:off x="10419383" y="1466582"/>
              <a:ext cx="1727923" cy="1477328"/>
            </a:xfrm>
            <a:prstGeom prst="hexagon">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0CFF111-9694-EB8B-9B38-79B492ABEB4F}"/>
              </a:ext>
            </a:extLst>
          </p:cNvPr>
          <p:cNvGrpSpPr/>
          <p:nvPr/>
        </p:nvGrpSpPr>
        <p:grpSpPr>
          <a:xfrm>
            <a:off x="0" y="3903344"/>
            <a:ext cx="3003604" cy="2954656"/>
            <a:chOff x="9099008" y="3903344"/>
            <a:chExt cx="3003604" cy="2954656"/>
          </a:xfrm>
        </p:grpSpPr>
        <p:sp>
          <p:nvSpPr>
            <p:cNvPr id="22" name="Hexagon 21">
              <a:extLst>
                <a:ext uri="{FF2B5EF4-FFF2-40B4-BE49-F238E27FC236}">
                  <a16:creationId xmlns:a16="http://schemas.microsoft.com/office/drawing/2014/main" id="{1A245382-9EF9-31CD-F410-AA29A4C94457}"/>
                </a:ext>
              </a:extLst>
            </p:cNvPr>
            <p:cNvSpPr/>
            <p:nvPr/>
          </p:nvSpPr>
          <p:spPr>
            <a:xfrm>
              <a:off x="9099008" y="4642008"/>
              <a:ext cx="1727923" cy="1477328"/>
            </a:xfrm>
            <a:prstGeom prst="hexagon">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410E4596-62F0-E763-CAB0-6DF8D7CBE332}"/>
                </a:ext>
              </a:extLst>
            </p:cNvPr>
            <p:cNvSpPr/>
            <p:nvPr/>
          </p:nvSpPr>
          <p:spPr>
            <a:xfrm>
              <a:off x="10374689" y="3903344"/>
              <a:ext cx="1727923" cy="1477328"/>
            </a:xfrm>
            <a:prstGeom prst="hexagon">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47784BAE-01E4-029D-BFBC-F420C622FBFE}"/>
                </a:ext>
              </a:extLst>
            </p:cNvPr>
            <p:cNvSpPr/>
            <p:nvPr/>
          </p:nvSpPr>
          <p:spPr>
            <a:xfrm>
              <a:off x="10374689" y="5380672"/>
              <a:ext cx="1727923" cy="1477328"/>
            </a:xfrm>
            <a:prstGeom prst="hexagon">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6412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2BDBD-4B29-301B-F4A4-A347801FAA5D}"/>
              </a:ext>
            </a:extLst>
          </p:cNvPr>
          <p:cNvSpPr txBox="1"/>
          <p:nvPr/>
        </p:nvSpPr>
        <p:spPr>
          <a:xfrm>
            <a:off x="337456" y="597574"/>
            <a:ext cx="10089244" cy="2308324"/>
          </a:xfrm>
          <a:prstGeom prst="rect">
            <a:avLst/>
          </a:prstGeom>
          <a:noFill/>
        </p:spPr>
        <p:txBody>
          <a:bodyPr wrap="square">
            <a:spAutoFit/>
          </a:bodyPr>
          <a:lstStyle/>
          <a:p>
            <a:r>
              <a:rPr lang="lt-LT" sz="2400" dirty="0"/>
              <a:t>Pagal elektrinį laidumą medžiagos skirstomos į:</a:t>
            </a:r>
          </a:p>
          <a:p>
            <a:endParaRPr lang="lt-LT" sz="2400" dirty="0"/>
          </a:p>
          <a:p>
            <a:pPr marL="342900" indent="-342900">
              <a:buFont typeface="Arial" panose="020B0604020202020204" pitchFamily="34" charset="0"/>
              <a:buChar char="•"/>
            </a:pPr>
            <a:r>
              <a:rPr lang="lt-LT" sz="2400" dirty="0"/>
              <a:t>laidininkus (pvz., įvairūs metalai);</a:t>
            </a:r>
          </a:p>
          <a:p>
            <a:pPr marL="342900" indent="-342900">
              <a:buFont typeface="Arial" panose="020B0604020202020204" pitchFamily="34" charset="0"/>
              <a:buChar char="•"/>
            </a:pPr>
            <a:r>
              <a:rPr lang="lt-LT" sz="2400" dirty="0"/>
              <a:t>izoliatorius (pvz., stiklas ar vakuumas);</a:t>
            </a:r>
          </a:p>
          <a:p>
            <a:pPr marL="342900" indent="-342900">
              <a:buFont typeface="Arial" panose="020B0604020202020204" pitchFamily="34" charset="0"/>
              <a:buChar char="•"/>
            </a:pPr>
            <a:r>
              <a:rPr lang="lt-LT" sz="2400" dirty="0"/>
              <a:t>puslaidininkius (tam tikros tarpinės medžiagos tarp laidininkų ir izoliatorių, kurių elektrinis laidumas priklauso nuo įvairių sąlygų, pvz., temperatūros).</a:t>
            </a:r>
            <a:endParaRPr lang="en-US" sz="2400" dirty="0"/>
          </a:p>
        </p:txBody>
      </p:sp>
    </p:spTree>
    <p:extLst>
      <p:ext uri="{BB962C8B-B14F-4D97-AF65-F5344CB8AC3E}">
        <p14:creationId xmlns:p14="http://schemas.microsoft.com/office/powerpoint/2010/main" val="49533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2B3157-48C5-3FB9-CAF1-E371F8E600DC}"/>
              </a:ext>
            </a:extLst>
          </p:cNvPr>
          <p:cNvSpPr txBox="1"/>
          <p:nvPr/>
        </p:nvSpPr>
        <p:spPr>
          <a:xfrm>
            <a:off x="291192" y="943049"/>
            <a:ext cx="8564789" cy="1938992"/>
          </a:xfrm>
          <a:prstGeom prst="rect">
            <a:avLst/>
          </a:prstGeom>
          <a:noFill/>
        </p:spPr>
        <p:txBody>
          <a:bodyPr wrap="square">
            <a:spAutoFit/>
          </a:bodyPr>
          <a:lstStyle/>
          <a:p>
            <a:r>
              <a:rPr lang="lt-LT" sz="2400" dirty="0"/>
              <a:t>Elektros laidininkas – medžiaga, turinti laisvųjų elektringųjų dalelių, arba krūvininkų. Atsiradus elektriniam laukui, elektronai (krūvininkai) laidininke juda dvejopai: be chaotiško labai intensyvaus šiluminio judėjimo jie lėtai slenka viena kryptimi – tai vadinamas elektronų dreifas.</a:t>
            </a:r>
            <a:endParaRPr lang="en-US" sz="2400" dirty="0"/>
          </a:p>
        </p:txBody>
      </p:sp>
      <p:sp>
        <p:nvSpPr>
          <p:cNvPr id="7" name="TextBox 6">
            <a:extLst>
              <a:ext uri="{FF2B5EF4-FFF2-40B4-BE49-F238E27FC236}">
                <a16:creationId xmlns:a16="http://schemas.microsoft.com/office/drawing/2014/main" id="{CE3A81C4-225E-78F7-3102-A9CC81D537E0}"/>
              </a:ext>
            </a:extLst>
          </p:cNvPr>
          <p:cNvSpPr txBox="1"/>
          <p:nvPr/>
        </p:nvSpPr>
        <p:spPr>
          <a:xfrm>
            <a:off x="291193" y="3384983"/>
            <a:ext cx="8564788" cy="3046988"/>
          </a:xfrm>
          <a:prstGeom prst="rect">
            <a:avLst/>
          </a:prstGeom>
          <a:noFill/>
        </p:spPr>
        <p:txBody>
          <a:bodyPr wrap="square">
            <a:spAutoFit/>
          </a:bodyPr>
          <a:lstStyle/>
          <a:p>
            <a:r>
              <a:rPr lang="lt-LT" sz="2400" dirty="0"/>
              <a:t>Metaluose teigiamuosius jonus supa laisvieji elektronai. Kai išorinis elektrinis laukas lygus nuliui, laisvieji elektronai juda metalu netvarkingai, t. y. įvairiomis kryptimis. Elektronų šiluminio judėjimo intensyvumas priklauso nuo temperatūros. Laidininko viduje elektrinio lauko nėra, nes elektronų ir jonų sukuriami elektriniai laukai kompensuoja vieni kitus. Šiuo reiškiniu pagrįsta elektrostatinė apsauga – elektriniam laukui jautrių prietaisų saugojimas metalinėse dėžėse.</a:t>
            </a:r>
            <a:endParaRPr lang="en-US" sz="2400" dirty="0"/>
          </a:p>
        </p:txBody>
      </p:sp>
      <p:pic>
        <p:nvPicPr>
          <p:cNvPr id="8" name="Picture 7">
            <a:extLst>
              <a:ext uri="{FF2B5EF4-FFF2-40B4-BE49-F238E27FC236}">
                <a16:creationId xmlns:a16="http://schemas.microsoft.com/office/drawing/2014/main" id="{B65092F4-4F61-F91B-C4EB-30DFBE906523}"/>
              </a:ext>
            </a:extLst>
          </p:cNvPr>
          <p:cNvPicPr>
            <a:picLocks noChangeAspect="1"/>
          </p:cNvPicPr>
          <p:nvPr/>
        </p:nvPicPr>
        <p:blipFill>
          <a:blip r:embed="rId2"/>
          <a:stretch>
            <a:fillRect/>
          </a:stretch>
        </p:blipFill>
        <p:spPr>
          <a:xfrm>
            <a:off x="8935357" y="2882041"/>
            <a:ext cx="2619375"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a:extLst>
              <a:ext uri="{FF2B5EF4-FFF2-40B4-BE49-F238E27FC236}">
                <a16:creationId xmlns:a16="http://schemas.microsoft.com/office/drawing/2014/main" id="{12C58C51-FE25-3ABB-3818-798734B64A05}"/>
              </a:ext>
            </a:extLst>
          </p:cNvPr>
          <p:cNvPicPr>
            <a:picLocks noChangeAspect="1"/>
          </p:cNvPicPr>
          <p:nvPr/>
        </p:nvPicPr>
        <p:blipFill>
          <a:blip r:embed="rId3"/>
          <a:stretch>
            <a:fillRect/>
          </a:stretch>
        </p:blipFill>
        <p:spPr>
          <a:xfrm>
            <a:off x="9329057" y="4625116"/>
            <a:ext cx="2571750" cy="17811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7956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AB38DB-8D5B-4DCF-C1EB-A69863A65AEF}"/>
              </a:ext>
            </a:extLst>
          </p:cNvPr>
          <p:cNvSpPr txBox="1"/>
          <p:nvPr/>
        </p:nvSpPr>
        <p:spPr>
          <a:xfrm>
            <a:off x="457200" y="377716"/>
            <a:ext cx="1446245" cy="601998"/>
          </a:xfrm>
          <a:prstGeom prst="rect">
            <a:avLst/>
          </a:prstGeom>
          <a:noFill/>
        </p:spPr>
        <p:txBody>
          <a:bodyPr wrap="square" rtlCol="0">
            <a:spAutoFit/>
          </a:bodyPr>
          <a:lstStyle/>
          <a:p>
            <a:r>
              <a:rPr lang="lt-LT" sz="3200" dirty="0"/>
              <a:t>Turinys</a:t>
            </a:r>
            <a:endParaRPr lang="en-US" sz="3200" dirty="0"/>
          </a:p>
        </p:txBody>
      </p:sp>
      <p:sp>
        <p:nvSpPr>
          <p:cNvPr id="6" name="TextBox 5">
            <a:extLst>
              <a:ext uri="{FF2B5EF4-FFF2-40B4-BE49-F238E27FC236}">
                <a16:creationId xmlns:a16="http://schemas.microsoft.com/office/drawing/2014/main" id="{3B2D0ECD-AA1B-FCEF-4C4E-AFE346502430}"/>
              </a:ext>
            </a:extLst>
          </p:cNvPr>
          <p:cNvSpPr txBox="1"/>
          <p:nvPr/>
        </p:nvSpPr>
        <p:spPr>
          <a:xfrm>
            <a:off x="457200" y="1156996"/>
            <a:ext cx="4637314" cy="4031873"/>
          </a:xfrm>
          <a:prstGeom prst="rect">
            <a:avLst/>
          </a:prstGeom>
          <a:noFill/>
        </p:spPr>
        <p:txBody>
          <a:bodyPr wrap="square" rtlCol="0">
            <a:spAutoFit/>
          </a:bodyPr>
          <a:lstStyle/>
          <a:p>
            <a:pPr marL="285750" indent="-285750">
              <a:buFont typeface="Wingdings" panose="05000000000000000000" pitchFamily="2" charset="2"/>
              <a:buChar char="v"/>
            </a:pPr>
            <a:r>
              <a:rPr lang="lt-LT" sz="2400" dirty="0"/>
              <a:t>Teorija:</a:t>
            </a:r>
          </a:p>
          <a:p>
            <a:pPr marL="285750" indent="-285750">
              <a:buFont typeface="Arial" panose="020B0604020202020204" pitchFamily="34" charset="0"/>
              <a:buChar char="•"/>
            </a:pPr>
            <a:r>
              <a:rPr lang="lt-LT" sz="2000" dirty="0"/>
              <a:t>Elektros srovė;</a:t>
            </a:r>
          </a:p>
          <a:p>
            <a:pPr marL="285750" indent="-285750">
              <a:buFont typeface="Arial" panose="020B0604020202020204" pitchFamily="34" charset="0"/>
              <a:buChar char="•"/>
            </a:pPr>
            <a:r>
              <a:rPr lang="lt-LT" sz="2000" dirty="0"/>
              <a:t>Elektrinė grandinė;</a:t>
            </a:r>
          </a:p>
          <a:p>
            <a:pPr marL="285750" indent="-285750">
              <a:buFont typeface="Arial" panose="020B0604020202020204" pitchFamily="34" charset="0"/>
              <a:buChar char="•"/>
            </a:pPr>
            <a:r>
              <a:rPr lang="lt-LT" sz="2000" dirty="0"/>
              <a:t>Elektros schemos;</a:t>
            </a:r>
          </a:p>
          <a:p>
            <a:pPr marL="285750" indent="-285750">
              <a:buFont typeface="Arial" panose="020B0604020202020204" pitchFamily="34" charset="0"/>
              <a:buChar char="•"/>
            </a:pPr>
            <a:r>
              <a:rPr lang="lt-LT" sz="2000" dirty="0"/>
              <a:t>Srovės stipris;</a:t>
            </a:r>
          </a:p>
          <a:p>
            <a:pPr marL="285750" indent="-285750">
              <a:buFont typeface="Arial" panose="020B0604020202020204" pitchFamily="34" charset="0"/>
              <a:buChar char="•"/>
            </a:pPr>
            <a:r>
              <a:rPr lang="lt-LT" sz="2000" dirty="0"/>
              <a:t>Elektros įtampa;</a:t>
            </a:r>
          </a:p>
          <a:p>
            <a:pPr marL="285750" indent="-285750">
              <a:buFont typeface="Arial" panose="020B0604020202020204" pitchFamily="34" charset="0"/>
              <a:buChar char="•"/>
            </a:pPr>
            <a:r>
              <a:rPr lang="lt-LT" sz="2000" dirty="0"/>
              <a:t>Kas yra ampermetras?</a:t>
            </a:r>
          </a:p>
          <a:p>
            <a:pPr marL="285750" indent="-285750">
              <a:buFont typeface="Arial" panose="020B0604020202020204" pitchFamily="34" charset="0"/>
              <a:buChar char="•"/>
            </a:pPr>
            <a:r>
              <a:rPr lang="lt-LT" sz="2000" dirty="0"/>
              <a:t>Varža;</a:t>
            </a:r>
          </a:p>
          <a:p>
            <a:pPr marL="285750" indent="-285750">
              <a:buFont typeface="Arial" panose="020B0604020202020204" pitchFamily="34" charset="0"/>
              <a:buChar char="•"/>
            </a:pPr>
            <a:r>
              <a:rPr lang="lt-LT" sz="2000" dirty="0"/>
              <a:t>Laidininkai;</a:t>
            </a:r>
          </a:p>
          <a:p>
            <a:pPr marL="285750" indent="-285750">
              <a:buFont typeface="Arial" panose="020B0604020202020204" pitchFamily="34" charset="0"/>
              <a:buChar char="•"/>
            </a:pPr>
            <a:r>
              <a:rPr lang="lt-LT" sz="2000" dirty="0"/>
              <a:t>Elektrinis laidumas;</a:t>
            </a:r>
          </a:p>
          <a:p>
            <a:pPr marL="285750" indent="-285750">
              <a:buFont typeface="Wingdings" panose="05000000000000000000" pitchFamily="2" charset="2"/>
              <a:buChar char="v"/>
            </a:pPr>
            <a:r>
              <a:rPr lang="lt-LT" sz="2400" dirty="0"/>
              <a:t>Laboratorinis darbas;</a:t>
            </a:r>
          </a:p>
          <a:p>
            <a:pPr marL="285750" indent="-285750">
              <a:buFont typeface="Wingdings" panose="05000000000000000000" pitchFamily="2" charset="2"/>
              <a:buChar char="v"/>
            </a:pPr>
            <a:r>
              <a:rPr lang="lt-LT" sz="2400" dirty="0"/>
              <a:t>Testas.</a:t>
            </a:r>
          </a:p>
        </p:txBody>
      </p:sp>
      <p:sp>
        <p:nvSpPr>
          <p:cNvPr id="7" name="Oval 6">
            <a:extLst>
              <a:ext uri="{FF2B5EF4-FFF2-40B4-BE49-F238E27FC236}">
                <a16:creationId xmlns:a16="http://schemas.microsoft.com/office/drawing/2014/main" id="{0D370AE1-1DA9-703A-25AE-73E62A028525}"/>
              </a:ext>
            </a:extLst>
          </p:cNvPr>
          <p:cNvSpPr/>
          <p:nvPr/>
        </p:nvSpPr>
        <p:spPr>
          <a:xfrm>
            <a:off x="8634703" y="-1426252"/>
            <a:ext cx="4293553" cy="4209934"/>
          </a:xfrm>
          <a:prstGeom prst="ellipse">
            <a:avLst/>
          </a:prstGeom>
          <a:noFill/>
          <a:ln w="9525" cap="flat" cmpd="sng" algn="ctr">
            <a:solidFill>
              <a:schemeClr val="accent2"/>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6600" dirty="0">
              <a:latin typeface="Bahnschrift SemiBold SemiConden" panose="020B0502040204020203" pitchFamily="34" charset="0"/>
            </a:endParaRPr>
          </a:p>
        </p:txBody>
      </p:sp>
      <p:sp>
        <p:nvSpPr>
          <p:cNvPr id="8" name="Oval 7">
            <a:extLst>
              <a:ext uri="{FF2B5EF4-FFF2-40B4-BE49-F238E27FC236}">
                <a16:creationId xmlns:a16="http://schemas.microsoft.com/office/drawing/2014/main" id="{99601849-69E6-1329-7ACC-3D2F9F695DC0}"/>
              </a:ext>
            </a:extLst>
          </p:cNvPr>
          <p:cNvSpPr/>
          <p:nvPr/>
        </p:nvSpPr>
        <p:spPr>
          <a:xfrm>
            <a:off x="10005571" y="3714750"/>
            <a:ext cx="2504530" cy="2577175"/>
          </a:xfrm>
          <a:prstGeom prst="ellipse">
            <a:avLst/>
          </a:prstGeom>
          <a:noFill/>
          <a:ln>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0A5892C-75F1-E427-5AF8-B7A99F6AC3F2}"/>
              </a:ext>
            </a:extLst>
          </p:cNvPr>
          <p:cNvSpPr/>
          <p:nvPr/>
        </p:nvSpPr>
        <p:spPr>
          <a:xfrm>
            <a:off x="4261451" y="4267200"/>
            <a:ext cx="4492024" cy="4136667"/>
          </a:xfrm>
          <a:prstGeom prst="ellipse">
            <a:avLst/>
          </a:prstGeom>
          <a:noFill/>
          <a:ln>
            <a:solidFill>
              <a:srgbClr val="DA822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3CAD4A-AFA2-FBF3-B792-1CB2A27F379F}"/>
              </a:ext>
            </a:extLst>
          </p:cNvPr>
          <p:cNvSpPr/>
          <p:nvPr/>
        </p:nvSpPr>
        <p:spPr>
          <a:xfrm>
            <a:off x="-501478" y="5188869"/>
            <a:ext cx="1917356" cy="1865452"/>
          </a:xfrm>
          <a:prstGeom prst="ellipse">
            <a:avLst/>
          </a:prstGeom>
          <a:noFill/>
          <a:ln>
            <a:solidFill>
              <a:srgbClr val="EF015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9DA9BC-BCD9-E115-D808-28563825A798}"/>
              </a:ext>
            </a:extLst>
          </p:cNvPr>
          <p:cNvSpPr/>
          <p:nvPr/>
        </p:nvSpPr>
        <p:spPr>
          <a:xfrm>
            <a:off x="1817179" y="-412227"/>
            <a:ext cx="1917356" cy="1865452"/>
          </a:xfrm>
          <a:prstGeom prst="ellipse">
            <a:avLst/>
          </a:prstGeom>
          <a:noFill/>
          <a:ln>
            <a:solidFill>
              <a:schemeClr val="accent3">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60000"/>
                    <a:lumOff val="40000"/>
                  </a:schemeClr>
                </a:solidFill>
              </a:ln>
            </a:endParaRPr>
          </a:p>
        </p:txBody>
      </p:sp>
      <p:sp>
        <p:nvSpPr>
          <p:cNvPr id="12" name="Oval 11">
            <a:extLst>
              <a:ext uri="{FF2B5EF4-FFF2-40B4-BE49-F238E27FC236}">
                <a16:creationId xmlns:a16="http://schemas.microsoft.com/office/drawing/2014/main" id="{AA75B70B-8FDF-B50F-BC79-862CFE7DE49B}"/>
              </a:ext>
            </a:extLst>
          </p:cNvPr>
          <p:cNvSpPr/>
          <p:nvPr/>
        </p:nvSpPr>
        <p:spPr>
          <a:xfrm>
            <a:off x="4544308" y="1225702"/>
            <a:ext cx="1508884" cy="1557980"/>
          </a:xfrm>
          <a:prstGeom prst="ellipse">
            <a:avLst/>
          </a:prstGeom>
          <a:noFill/>
          <a:ln>
            <a:solidFill>
              <a:schemeClr val="accent1">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230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409D0B-F35E-D594-EA02-D7ECE3AE535B}"/>
              </a:ext>
            </a:extLst>
          </p:cNvPr>
          <p:cNvSpPr txBox="1"/>
          <p:nvPr/>
        </p:nvSpPr>
        <p:spPr>
          <a:xfrm>
            <a:off x="1988998" y="2389380"/>
            <a:ext cx="8780602" cy="3046988"/>
          </a:xfrm>
          <a:prstGeom prst="rect">
            <a:avLst/>
          </a:prstGeom>
          <a:noFill/>
        </p:spPr>
        <p:txBody>
          <a:bodyPr wrap="square">
            <a:spAutoFit/>
          </a:bodyPr>
          <a:lstStyle/>
          <a:p>
            <a:r>
              <a:rPr lang="lt-LT" sz="2400" dirty="0"/>
              <a:t>Izoliatorius, arba elektros izoliatorius – medžiaga, kurioje yra labai mažas kiekis ar visai nėra laisvai judančių elektronų (t. y. blogas elektros laidininkas). Kai kurie izoliatoriai įsielektrina patrinti kita medžiaga, nes elektronai pereina iš vienos medžiagos paviršiaus atomų į kitą medžiagą, o krūvis lieka paviršiuje. Terminas elektros izoliatoriaus turi tą pačią prasmę kaip ir dielektrikas. Tačiau šie terminai gali būti skirtingai vartojami. Labai geri elektros izoliatoriai yra tokios medžiagos kaip silicio dioksidas, teflonas ir pan.</a:t>
            </a:r>
            <a:endParaRPr lang="en-US" sz="2400" dirty="0"/>
          </a:p>
        </p:txBody>
      </p:sp>
      <p:pic>
        <p:nvPicPr>
          <p:cNvPr id="6" name="Picture 5">
            <a:extLst>
              <a:ext uri="{FF2B5EF4-FFF2-40B4-BE49-F238E27FC236}">
                <a16:creationId xmlns:a16="http://schemas.microsoft.com/office/drawing/2014/main" id="{DDBF377C-5A82-DF1F-6118-FD6E8F6B9168}"/>
              </a:ext>
            </a:extLst>
          </p:cNvPr>
          <p:cNvPicPr>
            <a:picLocks noChangeAspect="1"/>
          </p:cNvPicPr>
          <p:nvPr/>
        </p:nvPicPr>
        <p:blipFill>
          <a:blip r:embed="rId2"/>
          <a:stretch>
            <a:fillRect/>
          </a:stretch>
        </p:blipFill>
        <p:spPr>
          <a:xfrm>
            <a:off x="9048750" y="5791200"/>
            <a:ext cx="3143250" cy="1066800"/>
          </a:xfrm>
          <a:prstGeom prst="rect">
            <a:avLst/>
          </a:prstGeom>
        </p:spPr>
      </p:pic>
      <p:pic>
        <p:nvPicPr>
          <p:cNvPr id="7" name="Picture 6">
            <a:extLst>
              <a:ext uri="{FF2B5EF4-FFF2-40B4-BE49-F238E27FC236}">
                <a16:creationId xmlns:a16="http://schemas.microsoft.com/office/drawing/2014/main" id="{08AA6F9A-593B-A254-BF29-191C3AC59EC5}"/>
              </a:ext>
            </a:extLst>
          </p:cNvPr>
          <p:cNvPicPr>
            <a:picLocks noChangeAspect="1"/>
          </p:cNvPicPr>
          <p:nvPr/>
        </p:nvPicPr>
        <p:blipFill>
          <a:blip r:embed="rId3"/>
          <a:stretch>
            <a:fillRect/>
          </a:stretch>
        </p:blipFill>
        <p:spPr>
          <a:xfrm>
            <a:off x="0" y="0"/>
            <a:ext cx="3309798" cy="2202520"/>
          </a:xfrm>
          <a:prstGeom prst="rect">
            <a:avLst/>
          </a:prstGeom>
        </p:spPr>
      </p:pic>
    </p:spTree>
    <p:extLst>
      <p:ext uri="{BB962C8B-B14F-4D97-AF65-F5344CB8AC3E}">
        <p14:creationId xmlns:p14="http://schemas.microsoft.com/office/powerpoint/2010/main" val="11376456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60F4F-BF35-9279-EB28-23EC11A132FC}"/>
              </a:ext>
            </a:extLst>
          </p:cNvPr>
          <p:cNvSpPr txBox="1"/>
          <p:nvPr/>
        </p:nvSpPr>
        <p:spPr>
          <a:xfrm>
            <a:off x="2382157" y="1905506"/>
            <a:ext cx="8314872" cy="3046988"/>
          </a:xfrm>
          <a:prstGeom prst="rect">
            <a:avLst/>
          </a:prstGeom>
          <a:noFill/>
        </p:spPr>
        <p:txBody>
          <a:bodyPr wrap="square">
            <a:spAutoFit/>
          </a:bodyPr>
          <a:lstStyle/>
          <a:p>
            <a:r>
              <a:rPr lang="lt-LT" sz="2400" dirty="0"/>
              <a:t>Puslaidininkiai – medžiagos, kurių elektrinis laidumas yra tarp metalų ir dielektrikų. Esant ypač žemai temperatūrai (0 K), visos puslaidininkio medžiagos jungtys užpildytos ir laisvųjų krūvininkų nėra. Šildant ar apšviečiant puslaidininkį elektromagnetine spinduliuote, jame atsiranda laisvųjų elektronų ir skylių (vietų, iš kurių yra išlėkę elektronai, ir kurių krūvis yra teigiamas). Energija, dėl kurios puslaidininkyje atsiranda laisvųjų krūvininkų, vadinama aktyvacijos energija.</a:t>
            </a:r>
            <a:endParaRPr lang="en-US" sz="2400" dirty="0"/>
          </a:p>
        </p:txBody>
      </p:sp>
      <p:sp>
        <p:nvSpPr>
          <p:cNvPr id="5" name="TextBox 4">
            <a:extLst>
              <a:ext uri="{FF2B5EF4-FFF2-40B4-BE49-F238E27FC236}">
                <a16:creationId xmlns:a16="http://schemas.microsoft.com/office/drawing/2014/main" id="{85DC16DE-0898-DC81-F2F5-43F26DF01B0C}"/>
              </a:ext>
            </a:extLst>
          </p:cNvPr>
          <p:cNvSpPr txBox="1"/>
          <p:nvPr/>
        </p:nvSpPr>
        <p:spPr>
          <a:xfrm>
            <a:off x="28120" y="6211668"/>
            <a:ext cx="12163880" cy="707886"/>
          </a:xfrm>
          <a:prstGeom prst="rect">
            <a:avLst/>
          </a:prstGeom>
          <a:noFill/>
        </p:spPr>
        <p:txBody>
          <a:bodyPr wrap="square">
            <a:spAutoFit/>
          </a:bodyPr>
          <a:lstStyle/>
          <a:p>
            <a:pPr marL="285750" indent="-285750">
              <a:buFont typeface="Wingdings" panose="05000000000000000000" pitchFamily="2" charset="2"/>
              <a:buChar char="Ø"/>
            </a:pPr>
            <a:r>
              <a:rPr lang="lt-LT" sz="2000" dirty="0"/>
              <a:t>Puslaidininkių fizikos pradininkas Lietuvoje buvo akademikas Povilas Brazdžiūnas, pradėjęs šiuos darbus 1950 m. Vilniaus universitete.</a:t>
            </a:r>
            <a:endParaRPr lang="en-US" sz="2000" dirty="0"/>
          </a:p>
        </p:txBody>
      </p:sp>
      <p:pic>
        <p:nvPicPr>
          <p:cNvPr id="6" name="Picture 5">
            <a:extLst>
              <a:ext uri="{FF2B5EF4-FFF2-40B4-BE49-F238E27FC236}">
                <a16:creationId xmlns:a16="http://schemas.microsoft.com/office/drawing/2014/main" id="{05C61D99-38A1-4E8E-B812-7F637D83A9D7}"/>
              </a:ext>
            </a:extLst>
          </p:cNvPr>
          <p:cNvPicPr>
            <a:picLocks noChangeAspect="1"/>
          </p:cNvPicPr>
          <p:nvPr/>
        </p:nvPicPr>
        <p:blipFill>
          <a:blip r:embed="rId2"/>
          <a:stretch>
            <a:fillRect/>
          </a:stretch>
        </p:blipFill>
        <p:spPr>
          <a:xfrm>
            <a:off x="9572625" y="-17463"/>
            <a:ext cx="2619375" cy="1743075"/>
          </a:xfrm>
          <a:prstGeom prst="rect">
            <a:avLst/>
          </a:prstGeom>
        </p:spPr>
      </p:pic>
      <p:pic>
        <p:nvPicPr>
          <p:cNvPr id="1026" name="Picture 2" descr="Puslaidininkis – Vikipedija">
            <a:extLst>
              <a:ext uri="{FF2B5EF4-FFF2-40B4-BE49-F238E27FC236}">
                <a16:creationId xmlns:a16="http://schemas.microsoft.com/office/drawing/2014/main" id="{35B53B8A-FA28-F23E-BDBF-AFE7C28F2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8738"/>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4CD0640-03E0-E75C-D80F-14820FBF73CF}"/>
              </a:ext>
            </a:extLst>
          </p:cNvPr>
          <p:cNvCxnSpPr/>
          <p:nvPr/>
        </p:nvCxnSpPr>
        <p:spPr>
          <a:xfrm>
            <a:off x="0" y="6108700"/>
            <a:ext cx="1219200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04165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85C981C-9906-CAC5-D1B4-F86B997E194A}"/>
              </a:ext>
            </a:extLst>
          </p:cNvPr>
          <p:cNvSpPr/>
          <p:nvPr/>
        </p:nvSpPr>
        <p:spPr>
          <a:xfrm>
            <a:off x="2793539" y="477280"/>
            <a:ext cx="6604922" cy="5903440"/>
          </a:xfrm>
          <a:prstGeom prst="ellipse">
            <a:avLst/>
          </a:prstGeom>
          <a:noFill/>
          <a:ln w="9525" cap="flat" cmpd="sng" algn="ctr">
            <a:solidFill>
              <a:schemeClr val="accent2"/>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lt-LT" sz="6600" dirty="0">
                <a:latin typeface="Bahnschrift SemiBold SemiConden" panose="020B0502040204020203" pitchFamily="34" charset="0"/>
              </a:rPr>
              <a:t>Laboratorinis darbas</a:t>
            </a:r>
            <a:endParaRPr lang="en-US" sz="6600" dirty="0">
              <a:latin typeface="Bahnschrift SemiBold SemiConden" panose="020B0502040204020203" pitchFamily="34" charset="0"/>
            </a:endParaRPr>
          </a:p>
        </p:txBody>
      </p:sp>
      <p:sp>
        <p:nvSpPr>
          <p:cNvPr id="8" name="Oval 7">
            <a:extLst>
              <a:ext uri="{FF2B5EF4-FFF2-40B4-BE49-F238E27FC236}">
                <a16:creationId xmlns:a16="http://schemas.microsoft.com/office/drawing/2014/main" id="{8A776E87-8E7E-3C46-4682-7226CE990028}"/>
              </a:ext>
            </a:extLst>
          </p:cNvPr>
          <p:cNvSpPr/>
          <p:nvPr/>
        </p:nvSpPr>
        <p:spPr>
          <a:xfrm>
            <a:off x="9080157" y="-648183"/>
            <a:ext cx="4039564" cy="3692324"/>
          </a:xfrm>
          <a:prstGeom prst="ellipse">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68D41C3-ED41-6416-666E-A79EB3497418}"/>
              </a:ext>
            </a:extLst>
          </p:cNvPr>
          <p:cNvSpPr/>
          <p:nvPr/>
        </p:nvSpPr>
        <p:spPr>
          <a:xfrm>
            <a:off x="-1809692" y="0"/>
            <a:ext cx="4039564" cy="3692324"/>
          </a:xfrm>
          <a:prstGeom prst="ellipse">
            <a:avLst/>
          </a:prstGeom>
          <a:noFill/>
          <a:ln>
            <a:solidFill>
              <a:srgbClr val="B1005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B08504-4A21-EE45-0D06-9DA369CB8556}"/>
              </a:ext>
            </a:extLst>
          </p:cNvPr>
          <p:cNvSpPr/>
          <p:nvPr/>
        </p:nvSpPr>
        <p:spPr>
          <a:xfrm>
            <a:off x="8352882" y="5777695"/>
            <a:ext cx="4039564" cy="3692324"/>
          </a:xfrm>
          <a:prstGeom prst="ellipse">
            <a:avLst/>
          </a:prstGeom>
          <a:noFill/>
          <a:ln>
            <a:solidFill>
              <a:srgbClr val="EEFE8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42F7340-16F9-023E-574A-F95E516B5E0B}"/>
              </a:ext>
            </a:extLst>
          </p:cNvPr>
          <p:cNvSpPr/>
          <p:nvPr/>
        </p:nvSpPr>
        <p:spPr>
          <a:xfrm>
            <a:off x="949124" y="4664598"/>
            <a:ext cx="1917356" cy="1865452"/>
          </a:xfrm>
          <a:prstGeom prst="ellipse">
            <a:avLst/>
          </a:prstGeom>
          <a:noFill/>
          <a:ln>
            <a:solidFill>
              <a:srgbClr val="DA822C"/>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3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54533B-D259-D7E4-0D40-73884643295F}"/>
              </a:ext>
            </a:extLst>
          </p:cNvPr>
          <p:cNvSpPr txBox="1"/>
          <p:nvPr/>
        </p:nvSpPr>
        <p:spPr>
          <a:xfrm>
            <a:off x="3855253" y="2277402"/>
            <a:ext cx="5361665" cy="3816429"/>
          </a:xfrm>
          <a:prstGeom prst="rect">
            <a:avLst/>
          </a:prstGeom>
          <a:noFill/>
        </p:spPr>
        <p:txBody>
          <a:bodyPr wrap="square" rtlCol="0">
            <a:spAutoFit/>
          </a:bodyPr>
          <a:lstStyle/>
          <a:p>
            <a:r>
              <a:rPr lang="lt-LT" sz="3200" dirty="0"/>
              <a:t>Darbo priemonės:</a:t>
            </a:r>
          </a:p>
          <a:p>
            <a:pPr marL="285750" indent="-285750">
              <a:buFont typeface="Arial" panose="020B0604020202020204" pitchFamily="34" charset="0"/>
              <a:buChar char="•"/>
            </a:pPr>
            <a:r>
              <a:rPr lang="lt-LT" sz="3200" dirty="0"/>
              <a:t>Ampermetras;</a:t>
            </a:r>
          </a:p>
          <a:p>
            <a:pPr marL="285750" indent="-285750">
              <a:buFont typeface="Arial" panose="020B0604020202020204" pitchFamily="34" charset="0"/>
              <a:buChar char="•"/>
            </a:pPr>
            <a:r>
              <a:rPr lang="lt-LT" sz="3200" dirty="0"/>
              <a:t>Du laidai: varinis, aliuminis;</a:t>
            </a:r>
          </a:p>
          <a:p>
            <a:pPr marL="285750" indent="-285750">
              <a:buFont typeface="Arial" panose="020B0604020202020204" pitchFamily="34" charset="0"/>
              <a:buChar char="•"/>
            </a:pPr>
            <a:r>
              <a:rPr lang="lt-LT" sz="3200" dirty="0"/>
              <a:t>Du 2</a:t>
            </a:r>
            <a:r>
              <a:rPr lang="el-GR" sz="3200" dirty="0">
                <a:latin typeface="Franklin Gothic Book" panose="020B0503020102020204" pitchFamily="34" charset="0"/>
              </a:rPr>
              <a:t>Ω</a:t>
            </a:r>
            <a:r>
              <a:rPr lang="lt-LT" sz="3200" dirty="0"/>
              <a:t> varžai;</a:t>
            </a:r>
          </a:p>
          <a:p>
            <a:pPr marL="285750" indent="-285750">
              <a:buFont typeface="Arial" panose="020B0604020202020204" pitchFamily="34" charset="0"/>
              <a:buChar char="•"/>
            </a:pPr>
            <a:r>
              <a:rPr lang="lt-LT" sz="3200" dirty="0"/>
              <a:t>Voltmetras;</a:t>
            </a:r>
          </a:p>
          <a:p>
            <a:pPr marL="285750" indent="-285750">
              <a:buFont typeface="Arial" panose="020B0604020202020204" pitchFamily="34" charset="0"/>
              <a:buChar char="•"/>
            </a:pPr>
            <a:r>
              <a:rPr lang="lt-LT" sz="3200" dirty="0"/>
              <a:t>Jungtukas;</a:t>
            </a:r>
          </a:p>
          <a:p>
            <a:pPr marL="285750" indent="-285750">
              <a:buFont typeface="Arial" panose="020B0604020202020204" pitchFamily="34" charset="0"/>
              <a:buChar char="•"/>
            </a:pPr>
            <a:r>
              <a:rPr lang="lt-LT" sz="3200" dirty="0"/>
              <a:t>Baterija 4,5V.</a:t>
            </a:r>
          </a:p>
          <a:p>
            <a:endParaRPr lang="en-US" dirty="0"/>
          </a:p>
        </p:txBody>
      </p:sp>
      <p:sp>
        <p:nvSpPr>
          <p:cNvPr id="10" name="Teardrop 9">
            <a:extLst>
              <a:ext uri="{FF2B5EF4-FFF2-40B4-BE49-F238E27FC236}">
                <a16:creationId xmlns:a16="http://schemas.microsoft.com/office/drawing/2014/main" id="{13D7087B-90D3-8271-6F4E-EC3EA6096D4E}"/>
              </a:ext>
            </a:extLst>
          </p:cNvPr>
          <p:cNvSpPr/>
          <p:nvPr/>
        </p:nvSpPr>
        <p:spPr>
          <a:xfrm rot="17961576">
            <a:off x="9728" y="1437257"/>
            <a:ext cx="1990725" cy="1905000"/>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4069821A-FF57-F96D-CFF9-80069B1A72E6}"/>
              </a:ext>
            </a:extLst>
          </p:cNvPr>
          <p:cNvSpPr/>
          <p:nvPr/>
        </p:nvSpPr>
        <p:spPr>
          <a:xfrm rot="21248987">
            <a:off x="8542279" y="1804313"/>
            <a:ext cx="1990725" cy="1905000"/>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96C292-AC67-A797-C5BE-3E7955C46386}"/>
              </a:ext>
            </a:extLst>
          </p:cNvPr>
          <p:cNvSpPr/>
          <p:nvPr/>
        </p:nvSpPr>
        <p:spPr>
          <a:xfrm rot="11053707" flipV="1">
            <a:off x="1327905" y="102738"/>
            <a:ext cx="1990725" cy="1905000"/>
          </a:xfrm>
          <a:prstGeom prst="teardrop">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a:extLst>
              <a:ext uri="{FF2B5EF4-FFF2-40B4-BE49-F238E27FC236}">
                <a16:creationId xmlns:a16="http://schemas.microsoft.com/office/drawing/2014/main" id="{9483475D-1560-2BB2-0E3A-13D2F8D2A17B}"/>
              </a:ext>
            </a:extLst>
          </p:cNvPr>
          <p:cNvSpPr/>
          <p:nvPr/>
        </p:nvSpPr>
        <p:spPr>
          <a:xfrm rot="14963211">
            <a:off x="-1018895" y="-1006600"/>
            <a:ext cx="2373735" cy="2570573"/>
          </a:xfrm>
          <a:prstGeom prst="chord">
            <a:avLst/>
          </a:prstGeom>
          <a:solidFill>
            <a:srgbClr val="FEE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hord 15">
            <a:extLst>
              <a:ext uri="{FF2B5EF4-FFF2-40B4-BE49-F238E27FC236}">
                <a16:creationId xmlns:a16="http://schemas.microsoft.com/office/drawing/2014/main" id="{3F9946F9-5127-4E8B-6359-BB4127B0A671}"/>
              </a:ext>
            </a:extLst>
          </p:cNvPr>
          <p:cNvSpPr/>
          <p:nvPr/>
        </p:nvSpPr>
        <p:spPr>
          <a:xfrm rot="20790729">
            <a:off x="10616985" y="-1006601"/>
            <a:ext cx="2373735" cy="2570573"/>
          </a:xfrm>
          <a:prstGeom prst="chord">
            <a:avLst/>
          </a:prstGeom>
          <a:solidFill>
            <a:srgbClr val="FEE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ardrop 16">
            <a:extLst>
              <a:ext uri="{FF2B5EF4-FFF2-40B4-BE49-F238E27FC236}">
                <a16:creationId xmlns:a16="http://schemas.microsoft.com/office/drawing/2014/main" id="{891E41EB-C180-6516-A5B5-86ACC5C33811}"/>
              </a:ext>
            </a:extLst>
          </p:cNvPr>
          <p:cNvSpPr/>
          <p:nvPr/>
        </p:nvSpPr>
        <p:spPr>
          <a:xfrm rot="850157">
            <a:off x="8431303" y="22296"/>
            <a:ext cx="1990725" cy="1905000"/>
          </a:xfrm>
          <a:prstGeom prst="teardrop">
            <a:avLst/>
          </a:prstGeom>
          <a:blipFill dpi="0" rotWithShape="1">
            <a:blip r:embed="rId5">
              <a:extLst>
                <a:ext uri="{28A0092B-C50C-407E-A947-70E740481C1C}">
                  <a14:useLocalDpi xmlns:a14="http://schemas.microsoft.com/office/drawing/2010/main" val="0"/>
                </a:ext>
              </a:extLst>
            </a:blip>
            <a:srcRect/>
            <a:stretch>
              <a:fillRect l="1914" t="967" r="-1914" b="-9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ardrop 17">
            <a:extLst>
              <a:ext uri="{FF2B5EF4-FFF2-40B4-BE49-F238E27FC236}">
                <a16:creationId xmlns:a16="http://schemas.microsoft.com/office/drawing/2014/main" id="{181F4E76-CC7E-3CC4-0A6F-8768AF117181}"/>
              </a:ext>
            </a:extLst>
          </p:cNvPr>
          <p:cNvSpPr/>
          <p:nvPr/>
        </p:nvSpPr>
        <p:spPr>
          <a:xfrm rot="11053707" flipV="1">
            <a:off x="1746541" y="1804312"/>
            <a:ext cx="1990725" cy="1905000"/>
          </a:xfrm>
          <a:prstGeom prst="teardrop">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a:extLst>
              <a:ext uri="{FF2B5EF4-FFF2-40B4-BE49-F238E27FC236}">
                <a16:creationId xmlns:a16="http://schemas.microsoft.com/office/drawing/2014/main" id="{B041533E-C495-DFCA-205E-A962458013FD}"/>
              </a:ext>
            </a:extLst>
          </p:cNvPr>
          <p:cNvSpPr/>
          <p:nvPr/>
        </p:nvSpPr>
        <p:spPr>
          <a:xfrm rot="19628758">
            <a:off x="10183286" y="1892979"/>
            <a:ext cx="1990725" cy="1905000"/>
          </a:xfrm>
          <a:prstGeom prst="teardrop">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8960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BD180-5F79-DF7D-67BC-1AD1D404B7B6}"/>
              </a:ext>
            </a:extLst>
          </p:cNvPr>
          <p:cNvSpPr txBox="1"/>
          <p:nvPr/>
        </p:nvSpPr>
        <p:spPr>
          <a:xfrm>
            <a:off x="537965" y="782365"/>
            <a:ext cx="6370449" cy="1384995"/>
          </a:xfrm>
          <a:prstGeom prst="rect">
            <a:avLst/>
          </a:prstGeom>
          <a:noFill/>
        </p:spPr>
        <p:txBody>
          <a:bodyPr wrap="square" rtlCol="0">
            <a:spAutoFit/>
          </a:bodyPr>
          <a:lstStyle/>
          <a:p>
            <a:r>
              <a:rPr lang="lt-LT" sz="2800" dirty="0"/>
              <a:t>Hipotezė:</a:t>
            </a:r>
          </a:p>
          <a:p>
            <a:r>
              <a:rPr lang="lt-LT" sz="2800" dirty="0"/>
              <a:t>Srovės stipris variniame laide bus didesnis už srovės stiprį aliuminiame laide.</a:t>
            </a:r>
            <a:endParaRPr lang="en-US" sz="2800" dirty="0"/>
          </a:p>
        </p:txBody>
      </p:sp>
    </p:spTree>
    <p:extLst>
      <p:ext uri="{BB962C8B-B14F-4D97-AF65-F5344CB8AC3E}">
        <p14:creationId xmlns:p14="http://schemas.microsoft.com/office/powerpoint/2010/main" val="2441188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024931-91BE-12BA-6211-1183D57C7FAF}"/>
              </a:ext>
            </a:extLst>
          </p:cNvPr>
          <p:cNvSpPr txBox="1"/>
          <p:nvPr/>
        </p:nvSpPr>
        <p:spPr>
          <a:xfrm>
            <a:off x="762412" y="741461"/>
            <a:ext cx="4769708" cy="5601533"/>
          </a:xfrm>
          <a:prstGeom prst="rect">
            <a:avLst/>
          </a:prstGeom>
          <a:noFill/>
        </p:spPr>
        <p:txBody>
          <a:bodyPr wrap="square" rtlCol="0">
            <a:spAutoFit/>
          </a:bodyPr>
          <a:lstStyle/>
          <a:p>
            <a:r>
              <a:rPr lang="lt-LT" sz="2000" dirty="0"/>
              <a:t>Darbo eiga:</a:t>
            </a:r>
          </a:p>
          <a:p>
            <a:pPr marL="342900" indent="-342900">
              <a:buFont typeface="+mj-lt"/>
              <a:buAutoNum type="arabicPeriod"/>
            </a:pPr>
            <a:r>
              <a:rPr lang="lt-LT" sz="2000" dirty="0"/>
              <a:t>Nužievinti laidus (nuimti apsauginį sluoksnį/izoliaciją);</a:t>
            </a:r>
          </a:p>
          <a:p>
            <a:pPr marL="342900" indent="-342900">
              <a:buFont typeface="+mj-lt"/>
              <a:buAutoNum type="arabicPeriod"/>
            </a:pPr>
            <a:r>
              <a:rPr lang="lt-LT" sz="2000" dirty="0"/>
              <a:t>Išmatuoti kiekvieno laido ilgį ir skerpjūvio plotą;</a:t>
            </a:r>
          </a:p>
          <a:p>
            <a:pPr marL="342900" indent="-342900">
              <a:buFont typeface="+mj-lt"/>
              <a:buAutoNum type="arabicPeriod"/>
            </a:pPr>
            <a:r>
              <a:rPr lang="lt-LT" sz="2000" dirty="0"/>
              <a:t>Sujungti visas darbo priemones į elektrinę grandinę nuosekliai, be voltmetro;</a:t>
            </a:r>
          </a:p>
          <a:p>
            <a:pPr marL="342900" indent="-342900">
              <a:buFont typeface="+mj-lt"/>
              <a:buAutoNum type="arabicPeriod"/>
            </a:pPr>
            <a:r>
              <a:rPr lang="lt-LT" sz="2000" dirty="0"/>
              <a:t>Prie voltmetrų gnybtų prijungite du laidus ir  prie ištiestų (pritvirtintų) laidų galų;</a:t>
            </a:r>
          </a:p>
          <a:p>
            <a:pPr marL="342900" indent="-342900">
              <a:buFont typeface="+mj-lt"/>
              <a:buAutoNum type="arabicPeriod"/>
            </a:pPr>
            <a:r>
              <a:rPr lang="lt-LT" sz="2000" dirty="0"/>
              <a:t>Įjungę jungiklį, amperimetru išmatuokite srovės stiprį </a:t>
            </a:r>
            <a:r>
              <a:rPr lang="lt-LT" sz="2000" i="1" dirty="0">
                <a:latin typeface="+mj-lt"/>
              </a:rPr>
              <a:t>I</a:t>
            </a:r>
            <a:r>
              <a:rPr lang="lt-LT" sz="2000" dirty="0"/>
              <a:t> grandinėje;</a:t>
            </a:r>
          </a:p>
          <a:p>
            <a:pPr marL="342900" indent="-342900">
              <a:buFont typeface="+mj-lt"/>
              <a:buAutoNum type="arabicPeriod"/>
            </a:pPr>
            <a:r>
              <a:rPr lang="lt-LT" sz="2000" dirty="0"/>
              <a:t>Voltmetru išmatuokite pritvirtinto laido įtampą – U;</a:t>
            </a:r>
          </a:p>
          <a:p>
            <a:pPr marL="342900" indent="-342900">
              <a:buFont typeface="+mj-lt"/>
              <a:buAutoNum type="arabicPeriod"/>
            </a:pPr>
            <a:r>
              <a:rPr lang="lt-LT" sz="2000" dirty="0"/>
              <a:t>Įsitikinkite, ar iškelta hipotezė pasitvirtino.</a:t>
            </a:r>
          </a:p>
          <a:p>
            <a:pPr marL="342900" indent="-342900">
              <a:buFont typeface="+mj-lt"/>
              <a:buAutoNum type="arabicPeriod"/>
            </a:pPr>
            <a:endParaRPr lang="en-US" dirty="0"/>
          </a:p>
        </p:txBody>
      </p:sp>
    </p:spTree>
    <p:extLst>
      <p:ext uri="{BB962C8B-B14F-4D97-AF65-F5344CB8AC3E}">
        <p14:creationId xmlns:p14="http://schemas.microsoft.com/office/powerpoint/2010/main" val="2458795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48C2A4-A6C7-1054-F2FB-A5EE68EA7283}"/>
              </a:ext>
            </a:extLst>
          </p:cNvPr>
          <p:cNvSpPr txBox="1"/>
          <p:nvPr/>
        </p:nvSpPr>
        <p:spPr>
          <a:xfrm>
            <a:off x="653465" y="891700"/>
            <a:ext cx="7599284" cy="1384995"/>
          </a:xfrm>
          <a:prstGeom prst="rect">
            <a:avLst/>
          </a:prstGeom>
          <a:noFill/>
        </p:spPr>
        <p:txBody>
          <a:bodyPr wrap="square" rtlCol="0">
            <a:spAutoFit/>
          </a:bodyPr>
          <a:lstStyle/>
          <a:p>
            <a:r>
              <a:rPr lang="lt-LT" sz="2800" dirty="0"/>
              <a:t>Darbo tikslas:</a:t>
            </a:r>
          </a:p>
          <a:p>
            <a:r>
              <a:rPr lang="lt-LT" sz="2800" dirty="0"/>
              <a:t>Išmatuoti srovės stiprį grandinėse su aliuminiu ir variniu laidais.</a:t>
            </a:r>
            <a:endParaRPr lang="en-US" sz="2800" dirty="0"/>
          </a:p>
        </p:txBody>
      </p:sp>
      <p:pic>
        <p:nvPicPr>
          <p:cNvPr id="2050" name="Picture 2" descr="No description available.">
            <a:extLst>
              <a:ext uri="{FF2B5EF4-FFF2-40B4-BE49-F238E27FC236}">
                <a16:creationId xmlns:a16="http://schemas.microsoft.com/office/drawing/2014/main" id="{3851EB57-1604-2122-CFBF-FC90D81EA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20" b="8861"/>
          <a:stretch/>
        </p:blipFill>
        <p:spPr bwMode="auto">
          <a:xfrm>
            <a:off x="3923818" y="2126987"/>
            <a:ext cx="6744182" cy="412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1098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E79C16-E858-943B-F7F5-67D0505A675A}"/>
              </a:ext>
            </a:extLst>
          </p:cNvPr>
          <p:cNvSpPr txBox="1"/>
          <p:nvPr/>
        </p:nvSpPr>
        <p:spPr>
          <a:xfrm>
            <a:off x="395829" y="311803"/>
            <a:ext cx="1737772" cy="646331"/>
          </a:xfrm>
          <a:prstGeom prst="rect">
            <a:avLst/>
          </a:prstGeom>
          <a:noFill/>
        </p:spPr>
        <p:txBody>
          <a:bodyPr wrap="square" rtlCol="0">
            <a:spAutoFit/>
          </a:bodyPr>
          <a:lstStyle/>
          <a:p>
            <a:r>
              <a:rPr lang="lt-LT" sz="3600" dirty="0"/>
              <a:t>Užrašai</a:t>
            </a:r>
            <a:endParaRPr lang="en-US" sz="36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CED18A-CA30-D172-CEFC-35E704882A39}"/>
                  </a:ext>
                </a:extLst>
              </p:cNvPr>
              <p:cNvSpPr txBox="1"/>
              <p:nvPr/>
            </p:nvSpPr>
            <p:spPr>
              <a:xfrm>
                <a:off x="654908" y="1923393"/>
                <a:ext cx="4221892" cy="2472728"/>
              </a:xfrm>
              <a:prstGeom prst="rect">
                <a:avLst/>
              </a:prstGeom>
              <a:noFill/>
            </p:spPr>
            <p:txBody>
              <a:bodyPr wrap="square" rtlCol="0">
                <a:spAutoFit/>
              </a:bodyPr>
              <a:lstStyle/>
              <a:p>
                <a:r>
                  <a:rPr lang="lt-LT" sz="2400" dirty="0"/>
                  <a:t>Aliuminis laidas:</a:t>
                </a:r>
              </a:p>
              <a:p>
                <a:pPr marL="285750" indent="-285750">
                  <a:buFont typeface="Arial" panose="020B0604020202020204" pitchFamily="34" charset="0"/>
                  <a:buChar char="•"/>
                </a:pPr>
                <a:r>
                  <a:rPr lang="lt-LT" sz="2400" dirty="0"/>
                  <a:t>Ilgis 50cm;</a:t>
                </a:r>
              </a:p>
              <a:p>
                <a:pPr marL="285750" indent="-285750">
                  <a:buFont typeface="Arial" panose="020B0604020202020204" pitchFamily="34" charset="0"/>
                  <a:buChar char="•"/>
                </a:pPr>
                <a:r>
                  <a:rPr lang="lt-LT" sz="2400" dirty="0"/>
                  <a:t>Skerpjūvio plotas 7m</a:t>
                </a:r>
                <a:r>
                  <a:rPr lang="el-GR" sz="2400" dirty="0"/>
                  <a:t>μ</a:t>
                </a:r>
                <a:r>
                  <a:rPr lang="lt-LT" sz="2400" dirty="0"/>
                  <a:t>;</a:t>
                </a:r>
              </a:p>
              <a:p>
                <a:pPr marL="285750" indent="-285750">
                  <a:buFont typeface="Arial" panose="020B0604020202020204" pitchFamily="34" charset="0"/>
                  <a:buChar char="•"/>
                </a:pPr>
                <a:r>
                  <a:rPr lang="lt-LT" sz="2400" dirty="0"/>
                  <a:t>Srovės stipris I=0,625A;</a:t>
                </a:r>
              </a:p>
              <a:p>
                <a:pPr marL="285750" indent="-285750">
                  <a:buFont typeface="Arial" panose="020B0604020202020204" pitchFamily="34" charset="0"/>
                  <a:buChar char="•"/>
                </a:pPr>
                <a:r>
                  <a:rPr lang="lt-LT" sz="2400" dirty="0"/>
                  <a:t>Įtampa U=0,2V;</a:t>
                </a:r>
              </a:p>
              <a:p>
                <a:pPr marL="285750" indent="-285750">
                  <a:buFont typeface="Arial" panose="020B0604020202020204" pitchFamily="34" charset="0"/>
                  <a:buChar char="•"/>
                </a:pPr>
                <a:r>
                  <a:rPr lang="lt-LT" sz="2400" dirty="0"/>
                  <a:t>Savitoji varža </a:t>
                </a:r>
                <a:r>
                  <a:rPr lang="el-GR" sz="2400" dirty="0">
                    <a:latin typeface="Grandview" panose="020B0502040204020203" pitchFamily="34" charset="0"/>
                  </a:rPr>
                  <a:t>ρ</a:t>
                </a:r>
                <a:r>
                  <a:rPr lang="lt-LT" sz="2400" dirty="0">
                    <a:latin typeface="Grandview" panose="020B0502040204020203" pitchFamily="34" charset="0"/>
                  </a:rPr>
                  <a:t>=0,028</a:t>
                </a:r>
                <a:r>
                  <a:rPr lang="lt-LT" sz="2400" dirty="0"/>
                  <a:t> </a:t>
                </a:r>
                <a14:m>
                  <m:oMath xmlns:m="http://schemas.openxmlformats.org/officeDocument/2006/math">
                    <m:f>
                      <m:fPr>
                        <m:ctrlPr>
                          <a:rPr lang="lt-LT" sz="2400" i="1">
                            <a:latin typeface="Cambria Math" panose="02040503050406030204" pitchFamily="18" charset="0"/>
                          </a:rPr>
                        </m:ctrlPr>
                      </m:fPr>
                      <m:num>
                        <m:r>
                          <a:rPr lang="el-GR" sz="2400" i="1">
                            <a:latin typeface="Cambria Math" panose="02040503050406030204" pitchFamily="18" charset="0"/>
                          </a:rPr>
                          <m:t>Ω</m:t>
                        </m:r>
                        <m:r>
                          <a:rPr lang="lt-LT" sz="2400" i="1">
                            <a:latin typeface="Cambria Math" panose="02040503050406030204" pitchFamily="18" charset="0"/>
                          </a:rPr>
                          <m:t>∗</m:t>
                        </m:r>
                        <m:r>
                          <a:rPr lang="lt-LT" sz="2400" i="1">
                            <a:latin typeface="Cambria Math" panose="02040503050406030204" pitchFamily="18" charset="0"/>
                          </a:rPr>
                          <m:t>𝑚𝑚</m:t>
                        </m:r>
                        <m:r>
                          <a:rPr lang="lt-LT" sz="2400" i="1" baseline="30000">
                            <a:latin typeface="Cambria Math" panose="02040503050406030204" pitchFamily="18" charset="0"/>
                          </a:rPr>
                          <m:t>2</m:t>
                        </m:r>
                      </m:num>
                      <m:den>
                        <m:r>
                          <a:rPr lang="lt-LT" sz="2400" i="1">
                            <a:latin typeface="Cambria Math" panose="02040503050406030204" pitchFamily="18" charset="0"/>
                          </a:rPr>
                          <m:t>𝑚</m:t>
                        </m:r>
                      </m:den>
                    </m:f>
                    <m:r>
                      <a:rPr lang="lt-LT" sz="2400" b="0" i="0" smtClean="0">
                        <a:latin typeface="Cambria Math" panose="02040503050406030204" pitchFamily="18" charset="0"/>
                      </a:rPr>
                      <m:t>.</m:t>
                    </m:r>
                  </m:oMath>
                </a14:m>
                <a:endParaRPr lang="lt-LT" sz="2400" dirty="0"/>
              </a:p>
            </p:txBody>
          </p:sp>
        </mc:Choice>
        <mc:Fallback xmlns="">
          <p:sp>
            <p:nvSpPr>
              <p:cNvPr id="6" name="TextBox 5">
                <a:extLst>
                  <a:ext uri="{FF2B5EF4-FFF2-40B4-BE49-F238E27FC236}">
                    <a16:creationId xmlns:a16="http://schemas.microsoft.com/office/drawing/2014/main" id="{8ACED18A-CA30-D172-CEFC-35E704882A39}"/>
                  </a:ext>
                </a:extLst>
              </p:cNvPr>
              <p:cNvSpPr txBox="1">
                <a:spLocks noRot="1" noChangeAspect="1" noMove="1" noResize="1" noEditPoints="1" noAdjustHandles="1" noChangeArrowheads="1" noChangeShapeType="1" noTextEdit="1"/>
              </p:cNvSpPr>
              <p:nvPr/>
            </p:nvSpPr>
            <p:spPr>
              <a:xfrm>
                <a:off x="654908" y="1923393"/>
                <a:ext cx="4221892" cy="2472728"/>
              </a:xfrm>
              <a:prstGeom prst="rect">
                <a:avLst/>
              </a:prstGeom>
              <a:blipFill>
                <a:blip r:embed="rId2"/>
                <a:stretch>
                  <a:fillRect l="-2165" t="-1975" b="-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5CBB1E-BEC1-0098-EFE8-0BD099176E36}"/>
                  </a:ext>
                </a:extLst>
              </p:cNvPr>
              <p:cNvSpPr txBox="1"/>
              <p:nvPr/>
            </p:nvSpPr>
            <p:spPr>
              <a:xfrm>
                <a:off x="7116668" y="1972266"/>
                <a:ext cx="4221892" cy="2472728"/>
              </a:xfrm>
              <a:prstGeom prst="rect">
                <a:avLst/>
              </a:prstGeom>
              <a:noFill/>
            </p:spPr>
            <p:txBody>
              <a:bodyPr wrap="square" rtlCol="0">
                <a:spAutoFit/>
              </a:bodyPr>
              <a:lstStyle/>
              <a:p>
                <a:r>
                  <a:rPr lang="lt-LT" sz="2400" dirty="0"/>
                  <a:t>Varinis laidas:</a:t>
                </a:r>
              </a:p>
              <a:p>
                <a:pPr marL="285750" indent="-285750">
                  <a:buFont typeface="Arial" panose="020B0604020202020204" pitchFamily="34" charset="0"/>
                  <a:buChar char="•"/>
                </a:pPr>
                <a:r>
                  <a:rPr lang="lt-LT" sz="2400" dirty="0"/>
                  <a:t>Ilgis 50cm;</a:t>
                </a:r>
              </a:p>
              <a:p>
                <a:pPr marL="285750" indent="-285750">
                  <a:buFont typeface="Arial" panose="020B0604020202020204" pitchFamily="34" charset="0"/>
                  <a:buChar char="•"/>
                </a:pPr>
                <a:r>
                  <a:rPr lang="lt-LT" sz="2400" dirty="0"/>
                  <a:t>Skerpjūvio plotas 7m</a:t>
                </a:r>
                <a:r>
                  <a:rPr lang="el-GR" sz="2400" dirty="0"/>
                  <a:t>μ</a:t>
                </a:r>
                <a:r>
                  <a:rPr lang="lt-LT" sz="2400" dirty="0"/>
                  <a:t>;</a:t>
                </a:r>
              </a:p>
              <a:p>
                <a:pPr marL="285750" indent="-285750">
                  <a:buFont typeface="Arial" panose="020B0604020202020204" pitchFamily="34" charset="0"/>
                  <a:buChar char="•"/>
                </a:pPr>
                <a:r>
                  <a:rPr lang="lt-LT" sz="2400" dirty="0"/>
                  <a:t>Srovės stipris I=0,8A;</a:t>
                </a:r>
              </a:p>
              <a:p>
                <a:pPr marL="285750" indent="-285750">
                  <a:buFont typeface="Arial" panose="020B0604020202020204" pitchFamily="34" charset="0"/>
                  <a:buChar char="•"/>
                </a:pPr>
                <a:r>
                  <a:rPr lang="lt-LT" sz="2400" dirty="0"/>
                  <a:t>Įtampa U=0,2V;</a:t>
                </a:r>
              </a:p>
              <a:p>
                <a:pPr marL="285750" indent="-285750">
                  <a:buFont typeface="Arial" panose="020B0604020202020204" pitchFamily="34" charset="0"/>
                  <a:buChar char="•"/>
                </a:pPr>
                <a:r>
                  <a:rPr lang="lt-LT" sz="2400" dirty="0"/>
                  <a:t>Savitoji varža </a:t>
                </a:r>
                <a:r>
                  <a:rPr lang="el-GR" sz="2400" dirty="0">
                    <a:latin typeface="Grandview" panose="020B0502040204020203" pitchFamily="34" charset="0"/>
                  </a:rPr>
                  <a:t>ρ</a:t>
                </a:r>
                <a:r>
                  <a:rPr lang="lt-LT" sz="2400" dirty="0">
                    <a:latin typeface="Grandview" panose="020B0502040204020203" pitchFamily="34" charset="0"/>
                  </a:rPr>
                  <a:t>=0,017</a:t>
                </a:r>
                <a:r>
                  <a:rPr lang="lt-LT" sz="2400" dirty="0"/>
                  <a:t> </a:t>
                </a:r>
                <a14:m>
                  <m:oMath xmlns:m="http://schemas.openxmlformats.org/officeDocument/2006/math">
                    <m:f>
                      <m:fPr>
                        <m:ctrlPr>
                          <a:rPr lang="lt-LT" sz="2400" i="1">
                            <a:latin typeface="Cambria Math" panose="02040503050406030204" pitchFamily="18" charset="0"/>
                          </a:rPr>
                        </m:ctrlPr>
                      </m:fPr>
                      <m:num>
                        <m:r>
                          <a:rPr lang="el-GR" sz="2400" i="1">
                            <a:latin typeface="Cambria Math" panose="02040503050406030204" pitchFamily="18" charset="0"/>
                          </a:rPr>
                          <m:t>Ω</m:t>
                        </m:r>
                        <m:r>
                          <a:rPr lang="lt-LT" sz="2400" i="1">
                            <a:latin typeface="Cambria Math" panose="02040503050406030204" pitchFamily="18" charset="0"/>
                          </a:rPr>
                          <m:t>∗</m:t>
                        </m:r>
                        <m:r>
                          <a:rPr lang="lt-LT" sz="2400" i="1">
                            <a:latin typeface="Cambria Math" panose="02040503050406030204" pitchFamily="18" charset="0"/>
                          </a:rPr>
                          <m:t>𝑚𝑚</m:t>
                        </m:r>
                        <m:r>
                          <a:rPr lang="lt-LT" sz="2400" i="1" baseline="30000">
                            <a:latin typeface="Cambria Math" panose="02040503050406030204" pitchFamily="18" charset="0"/>
                          </a:rPr>
                          <m:t>2</m:t>
                        </m:r>
                      </m:num>
                      <m:den>
                        <m:r>
                          <a:rPr lang="lt-LT" sz="2400" i="1">
                            <a:latin typeface="Cambria Math" panose="02040503050406030204" pitchFamily="18" charset="0"/>
                          </a:rPr>
                          <m:t>𝑚</m:t>
                        </m:r>
                      </m:den>
                    </m:f>
                    <m:r>
                      <a:rPr lang="lt-LT" sz="2400" b="0" i="0" smtClean="0">
                        <a:latin typeface="Cambria Math" panose="02040503050406030204" pitchFamily="18" charset="0"/>
                      </a:rPr>
                      <m:t>.</m:t>
                    </m:r>
                  </m:oMath>
                </a14:m>
                <a:endParaRPr lang="lt-LT" sz="2400" dirty="0"/>
              </a:p>
            </p:txBody>
          </p:sp>
        </mc:Choice>
        <mc:Fallback xmlns="">
          <p:sp>
            <p:nvSpPr>
              <p:cNvPr id="7" name="TextBox 6">
                <a:extLst>
                  <a:ext uri="{FF2B5EF4-FFF2-40B4-BE49-F238E27FC236}">
                    <a16:creationId xmlns:a16="http://schemas.microsoft.com/office/drawing/2014/main" id="{D55CBB1E-BEC1-0098-EFE8-0BD099176E36}"/>
                  </a:ext>
                </a:extLst>
              </p:cNvPr>
              <p:cNvSpPr txBox="1">
                <a:spLocks noRot="1" noChangeAspect="1" noMove="1" noResize="1" noEditPoints="1" noAdjustHandles="1" noChangeArrowheads="1" noChangeShapeType="1" noTextEdit="1"/>
              </p:cNvSpPr>
              <p:nvPr/>
            </p:nvSpPr>
            <p:spPr>
              <a:xfrm>
                <a:off x="7116668" y="1972266"/>
                <a:ext cx="4221892" cy="2472728"/>
              </a:xfrm>
              <a:prstGeom prst="rect">
                <a:avLst/>
              </a:prstGeom>
              <a:blipFill>
                <a:blip r:embed="rId3"/>
                <a:stretch>
                  <a:fillRect l="-2165" t="-1975" b="-1481"/>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FE4730F9-0BE3-4013-B5ED-0AA4552AC7D7}"/>
              </a:ext>
            </a:extLst>
          </p:cNvPr>
          <p:cNvCxnSpPr/>
          <p:nvPr/>
        </p:nvCxnSpPr>
        <p:spPr>
          <a:xfrm>
            <a:off x="5836920" y="1295400"/>
            <a:ext cx="0" cy="353568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82715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93B3803-8509-1214-2E5E-A85C04E90B1C}"/>
                  </a:ext>
                </a:extLst>
              </p:cNvPr>
              <p:cNvSpPr txBox="1"/>
              <p:nvPr/>
            </p:nvSpPr>
            <p:spPr>
              <a:xfrm>
                <a:off x="382818" y="686626"/>
                <a:ext cx="7084781" cy="3300262"/>
              </a:xfrm>
              <a:prstGeom prst="rect">
                <a:avLst/>
              </a:prstGeom>
              <a:noFill/>
            </p:spPr>
            <p:txBody>
              <a:bodyPr wrap="square" rtlCol="0">
                <a:spAutoFit/>
              </a:bodyPr>
              <a:lstStyle/>
              <a:p>
                <a:r>
                  <a:rPr lang="lt-LT" sz="2800" dirty="0"/>
                  <a:t>Išvada:</a:t>
                </a:r>
              </a:p>
              <a:p>
                <a:r>
                  <a:rPr lang="lt-LT" sz="2800" dirty="0"/>
                  <a:t>Kadangi laidų ilgiai ir skerpjūvio plotai buvo vienodi, tai srovės stipris grandinėje priklauso nuo medžiagų savitųjų varžų. Vario savitoji varža yra 0,017 </a:t>
                </a:r>
                <a14:m>
                  <m:oMath xmlns:m="http://schemas.openxmlformats.org/officeDocument/2006/math">
                    <m:f>
                      <m:fPr>
                        <m:ctrlPr>
                          <a:rPr lang="lt-LT" sz="2800" i="1" smtClean="0">
                            <a:latin typeface="Cambria Math" panose="02040503050406030204" pitchFamily="18" charset="0"/>
                          </a:rPr>
                        </m:ctrlPr>
                      </m:fPr>
                      <m:num>
                        <m:r>
                          <a:rPr lang="el-GR" sz="2800" i="1" smtClean="0">
                            <a:latin typeface="Cambria Math" panose="02040503050406030204" pitchFamily="18" charset="0"/>
                          </a:rPr>
                          <m:t>Ω</m:t>
                        </m:r>
                        <m:r>
                          <a:rPr lang="lt-LT" sz="2800" b="0" i="1" smtClean="0">
                            <a:latin typeface="Cambria Math" panose="02040503050406030204" pitchFamily="18" charset="0"/>
                          </a:rPr>
                          <m:t>∗</m:t>
                        </m:r>
                        <m:r>
                          <a:rPr lang="lt-LT" sz="2800" b="0" i="1" smtClean="0">
                            <a:latin typeface="Cambria Math" panose="02040503050406030204" pitchFamily="18" charset="0"/>
                          </a:rPr>
                          <m:t>𝑚𝑚</m:t>
                        </m:r>
                        <m:r>
                          <a:rPr lang="lt-LT" sz="2800" b="0" i="1" baseline="30000" smtClean="0">
                            <a:latin typeface="Cambria Math" panose="02040503050406030204" pitchFamily="18" charset="0"/>
                          </a:rPr>
                          <m:t>2</m:t>
                        </m:r>
                      </m:num>
                      <m:den>
                        <m:r>
                          <a:rPr lang="lt-LT" sz="2800" b="0" i="1" smtClean="0">
                            <a:latin typeface="Cambria Math" panose="02040503050406030204" pitchFamily="18" charset="0"/>
                          </a:rPr>
                          <m:t>𝑚</m:t>
                        </m:r>
                      </m:den>
                    </m:f>
                  </m:oMath>
                </a14:m>
                <a:r>
                  <a:rPr lang="lt-LT" sz="2800" dirty="0"/>
                  <a:t>; aliuminio – 0,028 </a:t>
                </a:r>
                <a14:m>
                  <m:oMath xmlns:m="http://schemas.openxmlformats.org/officeDocument/2006/math">
                    <m:f>
                      <m:fPr>
                        <m:ctrlPr>
                          <a:rPr lang="lt-LT" sz="2800" i="1">
                            <a:latin typeface="Cambria Math" panose="02040503050406030204" pitchFamily="18" charset="0"/>
                          </a:rPr>
                        </m:ctrlPr>
                      </m:fPr>
                      <m:num>
                        <m:r>
                          <a:rPr lang="el-GR" sz="2800" i="1">
                            <a:latin typeface="Cambria Math" panose="02040503050406030204" pitchFamily="18" charset="0"/>
                          </a:rPr>
                          <m:t>Ω</m:t>
                        </m:r>
                        <m:r>
                          <a:rPr lang="lt-LT" sz="2800" i="1">
                            <a:latin typeface="Cambria Math" panose="02040503050406030204" pitchFamily="18" charset="0"/>
                          </a:rPr>
                          <m:t>∗</m:t>
                        </m:r>
                        <m:r>
                          <a:rPr lang="lt-LT" sz="2800" i="1">
                            <a:latin typeface="Cambria Math" panose="02040503050406030204" pitchFamily="18" charset="0"/>
                          </a:rPr>
                          <m:t>𝑚𝑚</m:t>
                        </m:r>
                        <m:r>
                          <a:rPr lang="lt-LT" sz="2800" i="1" baseline="30000">
                            <a:latin typeface="Cambria Math" panose="02040503050406030204" pitchFamily="18" charset="0"/>
                          </a:rPr>
                          <m:t>2</m:t>
                        </m:r>
                      </m:num>
                      <m:den>
                        <m:r>
                          <a:rPr lang="lt-LT" sz="2800" i="1">
                            <a:latin typeface="Cambria Math" panose="02040503050406030204" pitchFamily="18" charset="0"/>
                          </a:rPr>
                          <m:t>𝑚</m:t>
                        </m:r>
                      </m:den>
                    </m:f>
                  </m:oMath>
                </a14:m>
                <a:r>
                  <a:rPr lang="lt-LT" sz="2800" dirty="0"/>
                  <a:t>, todėl atitinkamai srovės stipris variniame laide yra didesnis už srovės stiprį aliuminiame laide.</a:t>
                </a:r>
                <a:endParaRPr lang="en-US" sz="2800" dirty="0"/>
              </a:p>
            </p:txBody>
          </p:sp>
        </mc:Choice>
        <mc:Fallback xmlns="">
          <p:sp>
            <p:nvSpPr>
              <p:cNvPr id="2" name="TextBox 1">
                <a:extLst>
                  <a:ext uri="{FF2B5EF4-FFF2-40B4-BE49-F238E27FC236}">
                    <a16:creationId xmlns:a16="http://schemas.microsoft.com/office/drawing/2014/main" id="{B93B3803-8509-1214-2E5E-A85C04E90B1C}"/>
                  </a:ext>
                </a:extLst>
              </p:cNvPr>
              <p:cNvSpPr txBox="1">
                <a:spLocks noRot="1" noChangeAspect="1" noMove="1" noResize="1" noEditPoints="1" noAdjustHandles="1" noChangeArrowheads="1" noChangeShapeType="1" noTextEdit="1"/>
              </p:cNvSpPr>
              <p:nvPr/>
            </p:nvSpPr>
            <p:spPr>
              <a:xfrm>
                <a:off x="382818" y="686626"/>
                <a:ext cx="7084781" cy="3300262"/>
              </a:xfrm>
              <a:prstGeom prst="rect">
                <a:avLst/>
              </a:prstGeom>
              <a:blipFill>
                <a:blip r:embed="rId2"/>
                <a:stretch>
                  <a:fillRect l="-1807" t="-2033" r="-2065" b="-4436"/>
                </a:stretch>
              </a:blipFill>
            </p:spPr>
            <p:txBody>
              <a:bodyPr/>
              <a:lstStyle/>
              <a:p>
                <a:r>
                  <a:rPr lang="en-US">
                    <a:noFill/>
                  </a:rPr>
                  <a:t> </a:t>
                </a:r>
              </a:p>
            </p:txBody>
          </p:sp>
        </mc:Fallback>
      </mc:AlternateContent>
    </p:spTree>
    <p:extLst>
      <p:ext uri="{BB962C8B-B14F-4D97-AF65-F5344CB8AC3E}">
        <p14:creationId xmlns:p14="http://schemas.microsoft.com/office/powerpoint/2010/main" val="10712959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Elbow 3">
            <a:extLst>
              <a:ext uri="{FF2B5EF4-FFF2-40B4-BE49-F238E27FC236}">
                <a16:creationId xmlns:a16="http://schemas.microsoft.com/office/drawing/2014/main" id="{378FB7EF-B780-340E-E0C5-203B4AEFACF4}"/>
              </a:ext>
            </a:extLst>
          </p:cNvPr>
          <p:cNvCxnSpPr/>
          <p:nvPr/>
        </p:nvCxnSpPr>
        <p:spPr>
          <a:xfrm rot="16200000" flipH="1">
            <a:off x="-444500" y="444500"/>
            <a:ext cx="5473700" cy="4584700"/>
          </a:xfrm>
          <a:prstGeom prst="bentConnector3">
            <a:avLst/>
          </a:prstGeom>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a16="http://schemas.microsoft.com/office/drawing/2014/main" id="{87EF672E-B679-3505-9A0D-09B67601FD88}"/>
              </a:ext>
            </a:extLst>
          </p:cNvPr>
          <p:cNvCxnSpPr/>
          <p:nvPr/>
        </p:nvCxnSpPr>
        <p:spPr>
          <a:xfrm rot="5400000">
            <a:off x="5448300" y="2476500"/>
            <a:ext cx="6858000" cy="1905000"/>
          </a:xfrm>
          <a:prstGeom prst="bentConnector3">
            <a:avLst/>
          </a:prstGeom>
        </p:spPr>
        <p:style>
          <a:lnRef idx="1">
            <a:schemeClr val="dk1"/>
          </a:lnRef>
          <a:fillRef idx="0">
            <a:schemeClr val="dk1"/>
          </a:fillRef>
          <a:effectRef idx="0">
            <a:schemeClr val="dk1"/>
          </a:effectRef>
          <a:fontRef idx="minor">
            <a:schemeClr val="tx1"/>
          </a:fontRef>
        </p:style>
      </p:cxnSp>
      <p:cxnSp>
        <p:nvCxnSpPr>
          <p:cNvPr id="8" name="Connector: Elbow 7">
            <a:extLst>
              <a:ext uri="{FF2B5EF4-FFF2-40B4-BE49-F238E27FC236}">
                <a16:creationId xmlns:a16="http://schemas.microsoft.com/office/drawing/2014/main" id="{B2309207-5CDB-407C-2887-2555021FCEB7}"/>
              </a:ext>
            </a:extLst>
          </p:cNvPr>
          <p:cNvCxnSpPr/>
          <p:nvPr/>
        </p:nvCxnSpPr>
        <p:spPr>
          <a:xfrm>
            <a:off x="7950200" y="3429000"/>
            <a:ext cx="4241800" cy="1231900"/>
          </a:xfrm>
          <a:prstGeom prst="bentConnector3">
            <a:avLst/>
          </a:prstGeom>
        </p:spPr>
        <p:style>
          <a:lnRef idx="1">
            <a:schemeClr val="dk1"/>
          </a:lnRef>
          <a:fillRef idx="0">
            <a:schemeClr val="dk1"/>
          </a:fillRef>
          <a:effectRef idx="0">
            <a:schemeClr val="dk1"/>
          </a:effectRef>
          <a:fontRef idx="minor">
            <a:schemeClr val="tx1"/>
          </a:fontRef>
        </p:style>
      </p:cxnSp>
      <p:cxnSp>
        <p:nvCxnSpPr>
          <p:cNvPr id="10" name="Connector: Elbow 9">
            <a:extLst>
              <a:ext uri="{FF2B5EF4-FFF2-40B4-BE49-F238E27FC236}">
                <a16:creationId xmlns:a16="http://schemas.microsoft.com/office/drawing/2014/main" id="{3355C1DF-C639-3B7B-64FB-BD74131DBC6C}"/>
              </a:ext>
            </a:extLst>
          </p:cNvPr>
          <p:cNvCxnSpPr>
            <a:cxnSpLocks/>
          </p:cNvCxnSpPr>
          <p:nvPr/>
        </p:nvCxnSpPr>
        <p:spPr>
          <a:xfrm rot="10800000" flipV="1">
            <a:off x="0" y="3644900"/>
            <a:ext cx="4584701" cy="1600200"/>
          </a:xfrm>
          <a:prstGeom prst="bentConnector3">
            <a:avLst/>
          </a:prstGeom>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7F79320D-1633-CDD8-C817-E95031B35D12}"/>
              </a:ext>
            </a:extLst>
          </p:cNvPr>
          <p:cNvCxnSpPr/>
          <p:nvPr/>
        </p:nvCxnSpPr>
        <p:spPr>
          <a:xfrm>
            <a:off x="1346200" y="5257800"/>
            <a:ext cx="6604000" cy="1600200"/>
          </a:xfrm>
          <a:prstGeom prst="bentConnector3">
            <a:avLst/>
          </a:prstGeom>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382855FF-05A9-1CE0-0153-D8D0BCE0571A}"/>
              </a:ext>
            </a:extLst>
          </p:cNvPr>
          <p:cNvCxnSpPr/>
          <p:nvPr/>
        </p:nvCxnSpPr>
        <p:spPr>
          <a:xfrm rot="5400000" flipH="1" flipV="1">
            <a:off x="1679576" y="428625"/>
            <a:ext cx="2736849" cy="1879600"/>
          </a:xfrm>
          <a:prstGeom prst="bentConnector3">
            <a:avLst/>
          </a:prstGeom>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E2DEF9C2-5A26-0B64-9D0A-74BBCDB0B6E1}"/>
              </a:ext>
            </a:extLst>
          </p:cNvPr>
          <p:cNvCxnSpPr/>
          <p:nvPr/>
        </p:nvCxnSpPr>
        <p:spPr>
          <a:xfrm flipV="1">
            <a:off x="6692901" y="406400"/>
            <a:ext cx="3136899" cy="1574800"/>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DB336679-ACD5-F000-7DEB-AD505FF3C722}"/>
              </a:ext>
            </a:extLst>
          </p:cNvPr>
          <p:cNvCxnSpPr>
            <a:cxnSpLocks/>
          </p:cNvCxnSpPr>
          <p:nvPr/>
        </p:nvCxnSpPr>
        <p:spPr>
          <a:xfrm rot="5400000">
            <a:off x="4010027" y="2562224"/>
            <a:ext cx="3238499" cy="2127253"/>
          </a:xfrm>
          <a:prstGeom prst="bentConnector3">
            <a:avLst/>
          </a:prstGeom>
        </p:spPr>
        <p:style>
          <a:lnRef idx="1">
            <a:schemeClr val="dk1"/>
          </a:lnRef>
          <a:fillRef idx="0">
            <a:schemeClr val="dk1"/>
          </a:fillRef>
          <a:effectRef idx="0">
            <a:schemeClr val="dk1"/>
          </a:effectRef>
          <a:fontRef idx="minor">
            <a:schemeClr val="tx1"/>
          </a:fontRef>
        </p:style>
      </p:cxnSp>
      <p:cxnSp>
        <p:nvCxnSpPr>
          <p:cNvPr id="26" name="Connector: Elbow 25">
            <a:extLst>
              <a:ext uri="{FF2B5EF4-FFF2-40B4-BE49-F238E27FC236}">
                <a16:creationId xmlns:a16="http://schemas.microsoft.com/office/drawing/2014/main" id="{E57B51A7-86AB-DD3C-5714-48C3C86FEE30}"/>
              </a:ext>
            </a:extLst>
          </p:cNvPr>
          <p:cNvCxnSpPr/>
          <p:nvPr/>
        </p:nvCxnSpPr>
        <p:spPr>
          <a:xfrm>
            <a:off x="4648200" y="5054600"/>
            <a:ext cx="3302000" cy="635000"/>
          </a:xfrm>
          <a:prstGeom prst="bentConnector3">
            <a:avLst/>
          </a:prstGeom>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16C9B43C-12BD-A5DB-8AAC-1DA7E5C4B471}"/>
              </a:ext>
            </a:extLst>
          </p:cNvPr>
          <p:cNvSpPr/>
          <p:nvPr/>
        </p:nvSpPr>
        <p:spPr>
          <a:xfrm>
            <a:off x="-82549" y="-12701"/>
            <a:ext cx="2108199" cy="2736850"/>
          </a:xfrm>
          <a:prstGeom prst="rect">
            <a:avLst/>
          </a:prstGeom>
          <a:solidFill>
            <a:srgbClr val="FEE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E9E4A70-8ABF-6E98-AFE2-8BD57C614C82}"/>
              </a:ext>
            </a:extLst>
          </p:cNvPr>
          <p:cNvSpPr/>
          <p:nvPr/>
        </p:nvSpPr>
        <p:spPr>
          <a:xfrm>
            <a:off x="1962150" y="-12701"/>
            <a:ext cx="2025651" cy="1397001"/>
          </a:xfrm>
          <a:prstGeom prst="rect">
            <a:avLst/>
          </a:prstGeom>
          <a:solidFill>
            <a:srgbClr val="FEE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492860A-2608-130A-F462-173AD5FD2F9E}"/>
              </a:ext>
            </a:extLst>
          </p:cNvPr>
          <p:cNvSpPr/>
          <p:nvPr/>
        </p:nvSpPr>
        <p:spPr>
          <a:xfrm>
            <a:off x="2025650" y="1339848"/>
            <a:ext cx="4603751" cy="1397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FEF8431-0DE2-21A4-6216-1188D06FCBE6}"/>
              </a:ext>
            </a:extLst>
          </p:cNvPr>
          <p:cNvSpPr/>
          <p:nvPr/>
        </p:nvSpPr>
        <p:spPr>
          <a:xfrm>
            <a:off x="3924301" y="-12702"/>
            <a:ext cx="4381499" cy="1993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1DC7D8-21CD-42C7-4DDC-70E1835C5304}"/>
              </a:ext>
            </a:extLst>
          </p:cNvPr>
          <p:cNvSpPr/>
          <p:nvPr/>
        </p:nvSpPr>
        <p:spPr>
          <a:xfrm>
            <a:off x="4565650" y="2228849"/>
            <a:ext cx="2127251" cy="142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3B248C-470A-94AF-A57B-744EB4D55B9D}"/>
              </a:ext>
            </a:extLst>
          </p:cNvPr>
          <p:cNvSpPr/>
          <p:nvPr/>
        </p:nvSpPr>
        <p:spPr>
          <a:xfrm>
            <a:off x="-3" y="2724149"/>
            <a:ext cx="2286003" cy="2520951"/>
          </a:xfrm>
          <a:prstGeom prst="rect">
            <a:avLst/>
          </a:prstGeom>
          <a:solidFill>
            <a:srgbClr val="B1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3DC20CE-5C6F-6ABF-D751-1662A149351C}"/>
              </a:ext>
            </a:extLst>
          </p:cNvPr>
          <p:cNvSpPr/>
          <p:nvPr/>
        </p:nvSpPr>
        <p:spPr>
          <a:xfrm>
            <a:off x="2214566" y="2724149"/>
            <a:ext cx="2395534" cy="958852"/>
          </a:xfrm>
          <a:prstGeom prst="rect">
            <a:avLst/>
          </a:prstGeom>
          <a:solidFill>
            <a:srgbClr val="B1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CAF239D-1DAA-39FE-6A83-3AB67F884737}"/>
              </a:ext>
            </a:extLst>
          </p:cNvPr>
          <p:cNvSpPr/>
          <p:nvPr/>
        </p:nvSpPr>
        <p:spPr>
          <a:xfrm>
            <a:off x="2257425" y="3657601"/>
            <a:ext cx="3038475" cy="1587499"/>
          </a:xfrm>
          <a:prstGeom prst="rect">
            <a:avLst/>
          </a:prstGeom>
          <a:solidFill>
            <a:srgbClr val="740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83EFC90-C6FC-4177-3126-C8534E7F7FF7}"/>
              </a:ext>
            </a:extLst>
          </p:cNvPr>
          <p:cNvSpPr/>
          <p:nvPr/>
        </p:nvSpPr>
        <p:spPr>
          <a:xfrm>
            <a:off x="8286749" y="-12703"/>
            <a:ext cx="2108199" cy="981084"/>
          </a:xfrm>
          <a:prstGeom prst="rect">
            <a:avLst/>
          </a:prstGeom>
          <a:solidFill>
            <a:srgbClr val="DA8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D483DE0-17CB-C533-4091-0BD9CC5070CC}"/>
              </a:ext>
            </a:extLst>
          </p:cNvPr>
          <p:cNvSpPr/>
          <p:nvPr/>
        </p:nvSpPr>
        <p:spPr>
          <a:xfrm>
            <a:off x="8864601" y="4425952"/>
            <a:ext cx="3416306" cy="2524123"/>
          </a:xfrm>
          <a:prstGeom prst="rect">
            <a:avLst/>
          </a:prstGeom>
          <a:solidFill>
            <a:srgbClr val="EEF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C0BCC7-D09C-8378-E193-D3F760EE4995}"/>
              </a:ext>
            </a:extLst>
          </p:cNvPr>
          <p:cNvSpPr/>
          <p:nvPr/>
        </p:nvSpPr>
        <p:spPr>
          <a:xfrm>
            <a:off x="8850311" y="1841501"/>
            <a:ext cx="3354389" cy="2622554"/>
          </a:xfrm>
          <a:prstGeom prst="rect">
            <a:avLst/>
          </a:prstGeom>
          <a:solidFill>
            <a:srgbClr val="FFB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683E5F6-3FB1-C8AA-EEED-244DE3D9C4BB}"/>
              </a:ext>
            </a:extLst>
          </p:cNvPr>
          <p:cNvSpPr/>
          <p:nvPr/>
        </p:nvSpPr>
        <p:spPr>
          <a:xfrm>
            <a:off x="5267323" y="3597276"/>
            <a:ext cx="2286003" cy="25209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CB03E2-0CA5-1CAB-1416-A87D38070D15}"/>
              </a:ext>
            </a:extLst>
          </p:cNvPr>
          <p:cNvSpPr/>
          <p:nvPr/>
        </p:nvSpPr>
        <p:spPr>
          <a:xfrm>
            <a:off x="6618286" y="3375029"/>
            <a:ext cx="2271712" cy="2520951"/>
          </a:xfrm>
          <a:prstGeom prst="rect">
            <a:avLst/>
          </a:prstGeom>
          <a:solidFill>
            <a:srgbClr val="EEF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98C656A-0558-5FA1-4BD3-D18635515AD8}"/>
              </a:ext>
            </a:extLst>
          </p:cNvPr>
          <p:cNvSpPr/>
          <p:nvPr/>
        </p:nvSpPr>
        <p:spPr>
          <a:xfrm>
            <a:off x="10121901" y="-12703"/>
            <a:ext cx="2108199" cy="1943104"/>
          </a:xfrm>
          <a:prstGeom prst="rect">
            <a:avLst/>
          </a:prstGeom>
          <a:solidFill>
            <a:srgbClr val="DA8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8AD4690-F46D-53E1-ACF5-DC8065C8C683}"/>
              </a:ext>
            </a:extLst>
          </p:cNvPr>
          <p:cNvSpPr/>
          <p:nvPr/>
        </p:nvSpPr>
        <p:spPr>
          <a:xfrm>
            <a:off x="6610351" y="1939927"/>
            <a:ext cx="3041646" cy="1435101"/>
          </a:xfrm>
          <a:prstGeom prst="rect">
            <a:avLst/>
          </a:prstGeom>
          <a:solidFill>
            <a:srgbClr val="FFB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9CBB33-5B33-5215-714C-4B7889BB1C19}"/>
              </a:ext>
            </a:extLst>
          </p:cNvPr>
          <p:cNvSpPr/>
          <p:nvPr/>
        </p:nvSpPr>
        <p:spPr>
          <a:xfrm>
            <a:off x="8285161" y="942974"/>
            <a:ext cx="1881190" cy="1196975"/>
          </a:xfrm>
          <a:prstGeom prst="rect">
            <a:avLst/>
          </a:prstGeom>
          <a:solidFill>
            <a:srgbClr val="FFB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ACA7376-005A-5934-E3CF-CA005C506F1E}"/>
              </a:ext>
            </a:extLst>
          </p:cNvPr>
          <p:cNvSpPr/>
          <p:nvPr/>
        </p:nvSpPr>
        <p:spPr>
          <a:xfrm>
            <a:off x="-25401" y="4902200"/>
            <a:ext cx="3268665" cy="1955800"/>
          </a:xfrm>
          <a:prstGeom prst="rect">
            <a:avLst/>
          </a:prstGeom>
          <a:solidFill>
            <a:srgbClr val="368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1358F1D-C0A7-DAB0-2393-0D539385CF51}"/>
              </a:ext>
            </a:extLst>
          </p:cNvPr>
          <p:cNvSpPr/>
          <p:nvPr/>
        </p:nvSpPr>
        <p:spPr>
          <a:xfrm>
            <a:off x="3924302" y="5892800"/>
            <a:ext cx="4940300" cy="100013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97F192E-3A02-806C-0B74-8045881110F7}"/>
              </a:ext>
            </a:extLst>
          </p:cNvPr>
          <p:cNvSpPr/>
          <p:nvPr/>
        </p:nvSpPr>
        <p:spPr>
          <a:xfrm>
            <a:off x="2657474" y="5222868"/>
            <a:ext cx="1298576" cy="1635131"/>
          </a:xfrm>
          <a:prstGeom prst="rect">
            <a:avLst/>
          </a:prstGeom>
          <a:solidFill>
            <a:srgbClr val="368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0AD2CFE-2351-624A-2310-AD505E8B8163}"/>
              </a:ext>
            </a:extLst>
          </p:cNvPr>
          <p:cNvSpPr/>
          <p:nvPr/>
        </p:nvSpPr>
        <p:spPr>
          <a:xfrm>
            <a:off x="3852864" y="5222869"/>
            <a:ext cx="1443036" cy="739780"/>
          </a:xfrm>
          <a:prstGeom prst="rect">
            <a:avLst/>
          </a:prstGeom>
          <a:solidFill>
            <a:srgbClr val="368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A75575B-C6D7-A220-273F-A609E3E34278}"/>
              </a:ext>
            </a:extLst>
          </p:cNvPr>
          <p:cNvSpPr/>
          <p:nvPr/>
        </p:nvSpPr>
        <p:spPr>
          <a:xfrm>
            <a:off x="2999581" y="2244719"/>
            <a:ext cx="5335586" cy="2632078"/>
          </a:xfrm>
          <a:prstGeom prst="rect">
            <a:avLst/>
          </a:prstGeom>
          <a:noFill/>
          <a:ln>
            <a:noFill/>
          </a:ln>
          <a:effectLst>
            <a:glow rad="63500">
              <a:schemeClr val="accent6">
                <a:satMod val="175000"/>
                <a:alpha val="40000"/>
              </a:schemeClr>
            </a:glow>
            <a:outerShdw blurRad="50800" dist="38100" dir="18900000" algn="bl" rotWithShape="0">
              <a:prstClr val="black">
                <a:alpha val="40000"/>
              </a:prstClr>
            </a:outerShdw>
            <a:reflection blurRad="6350" stA="50000" endA="300" endPos="55000" dir="5400000" sy="-100000" algn="bl" rotWithShape="0"/>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9600" dirty="0">
                <a:latin typeface="Berlin Sans FB" panose="020E0602020502020306" pitchFamily="34" charset="0"/>
              </a:rPr>
              <a:t>Testas</a:t>
            </a:r>
            <a:endParaRPr lang="en-US" sz="9600" dirty="0">
              <a:latin typeface="Berlin Sans FB" panose="020E0602020502020306" pitchFamily="34" charset="0"/>
            </a:endParaRPr>
          </a:p>
        </p:txBody>
      </p:sp>
    </p:spTree>
    <p:extLst>
      <p:ext uri="{BB962C8B-B14F-4D97-AF65-F5344CB8AC3E}">
        <p14:creationId xmlns:p14="http://schemas.microsoft.com/office/powerpoint/2010/main" val="11633433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VILNIAUS PEDAGOGINIS UNIVERSITETAS">
            <a:extLst>
              <a:ext uri="{FF2B5EF4-FFF2-40B4-BE49-F238E27FC236}">
                <a16:creationId xmlns:a16="http://schemas.microsoft.com/office/drawing/2014/main" id="{0690FDCF-AA1E-F31E-8192-AB7F3CADD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01" y="3201291"/>
            <a:ext cx="4458821" cy="2614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865DC8-382C-C452-425E-3765A8698C4C}"/>
              </a:ext>
            </a:extLst>
          </p:cNvPr>
          <p:cNvSpPr txBox="1"/>
          <p:nvPr/>
        </p:nvSpPr>
        <p:spPr>
          <a:xfrm>
            <a:off x="302101" y="4508536"/>
            <a:ext cx="4683071" cy="1631216"/>
          </a:xfrm>
          <a:prstGeom prst="rect">
            <a:avLst/>
          </a:prstGeom>
          <a:noFill/>
        </p:spPr>
        <p:txBody>
          <a:bodyPr wrap="square" rtlCol="0">
            <a:spAutoFit/>
          </a:bodyPr>
          <a:lstStyle/>
          <a:p>
            <a:r>
              <a:rPr lang="lt-LT" sz="2000" dirty="0"/>
              <a:t>Nors elektronai juda iš srovės šaltinio neigiamojo poliaus į teigiamąjį, elektros srovės kryptimi, kaip žinome, susitarta laikyti kryptį nuo teigiamojo poliaus neigiamojo link.</a:t>
            </a:r>
            <a:endParaRPr lang="en-US" sz="2000" dirty="0"/>
          </a:p>
        </p:txBody>
      </p:sp>
      <p:grpSp>
        <p:nvGrpSpPr>
          <p:cNvPr id="4" name="Group 3">
            <a:extLst>
              <a:ext uri="{FF2B5EF4-FFF2-40B4-BE49-F238E27FC236}">
                <a16:creationId xmlns:a16="http://schemas.microsoft.com/office/drawing/2014/main" id="{81115270-9184-20CC-4A86-F4E27A2DDFE9}"/>
              </a:ext>
            </a:extLst>
          </p:cNvPr>
          <p:cNvGrpSpPr/>
          <p:nvPr/>
        </p:nvGrpSpPr>
        <p:grpSpPr>
          <a:xfrm>
            <a:off x="302101" y="773948"/>
            <a:ext cx="7536882" cy="3609366"/>
            <a:chOff x="302101" y="773948"/>
            <a:chExt cx="7536882" cy="3135229"/>
          </a:xfrm>
        </p:grpSpPr>
        <p:sp>
          <p:nvSpPr>
            <p:cNvPr id="5" name="TextBox 4">
              <a:extLst>
                <a:ext uri="{FF2B5EF4-FFF2-40B4-BE49-F238E27FC236}">
                  <a16:creationId xmlns:a16="http://schemas.microsoft.com/office/drawing/2014/main" id="{54C07B23-C368-460C-E269-084DE648F1B7}"/>
                </a:ext>
              </a:extLst>
            </p:cNvPr>
            <p:cNvSpPr txBox="1"/>
            <p:nvPr/>
          </p:nvSpPr>
          <p:spPr>
            <a:xfrm>
              <a:off x="302101" y="773948"/>
              <a:ext cx="7536882" cy="707886"/>
            </a:xfrm>
            <a:prstGeom prst="rect">
              <a:avLst/>
            </a:prstGeom>
            <a:noFill/>
          </p:spPr>
          <p:txBody>
            <a:bodyPr wrap="square" rtlCol="0">
              <a:spAutoFit/>
            </a:bodyPr>
            <a:lstStyle/>
            <a:p>
              <a:r>
                <a:rPr lang="lt-LT" sz="2000" dirty="0"/>
                <a:t>Dalelės turinčios krūvius yra vadinamos elektringomis dalelėmis – krūvininkais.</a:t>
              </a:r>
            </a:p>
          </p:txBody>
        </p:sp>
        <p:sp>
          <p:nvSpPr>
            <p:cNvPr id="6" name="TextBox 5">
              <a:extLst>
                <a:ext uri="{FF2B5EF4-FFF2-40B4-BE49-F238E27FC236}">
                  <a16:creationId xmlns:a16="http://schemas.microsoft.com/office/drawing/2014/main" id="{3D81F6DC-9EEC-9FC2-5BE7-EC4191282EE8}"/>
                </a:ext>
              </a:extLst>
            </p:cNvPr>
            <p:cNvSpPr txBox="1"/>
            <p:nvPr/>
          </p:nvSpPr>
          <p:spPr>
            <a:xfrm>
              <a:off x="302101" y="1708338"/>
              <a:ext cx="6709419" cy="707886"/>
            </a:xfrm>
            <a:prstGeom prst="rect">
              <a:avLst/>
            </a:prstGeom>
            <a:noFill/>
          </p:spPr>
          <p:txBody>
            <a:bodyPr wrap="square" rtlCol="0">
              <a:spAutoFit/>
            </a:bodyPr>
            <a:lstStyle/>
            <a:p>
              <a:r>
                <a:rPr lang="lt-LT" sz="2000" dirty="0"/>
                <a:t>Kryptingas elektringų dalelių judėjimas vadinamas elektros srove.</a:t>
              </a:r>
              <a:endParaRPr lang="en-US" sz="2000" dirty="0"/>
            </a:p>
          </p:txBody>
        </p:sp>
        <p:sp>
          <p:nvSpPr>
            <p:cNvPr id="7" name="TextBox 6">
              <a:extLst>
                <a:ext uri="{FF2B5EF4-FFF2-40B4-BE49-F238E27FC236}">
                  <a16:creationId xmlns:a16="http://schemas.microsoft.com/office/drawing/2014/main" id="{32132B13-21FB-20FC-89C1-9FC4503A80A1}"/>
                </a:ext>
              </a:extLst>
            </p:cNvPr>
            <p:cNvSpPr txBox="1"/>
            <p:nvPr/>
          </p:nvSpPr>
          <p:spPr>
            <a:xfrm>
              <a:off x="318812" y="2277961"/>
              <a:ext cx="2957048" cy="1631216"/>
            </a:xfrm>
            <a:prstGeom prst="rect">
              <a:avLst/>
            </a:prstGeom>
            <a:noFill/>
          </p:spPr>
          <p:txBody>
            <a:bodyPr wrap="square" rtlCol="0">
              <a:spAutoFit/>
            </a:bodyPr>
            <a:lstStyle/>
            <a:p>
              <a:r>
                <a:rPr lang="lt-LT" sz="2000" dirty="0"/>
                <a:t>Sąlygos elektros srovei tekėti:</a:t>
              </a:r>
            </a:p>
            <a:p>
              <a:pPr marL="285750" indent="-285750">
                <a:buFont typeface="Arial" panose="020B0604020202020204" pitchFamily="34" charset="0"/>
                <a:buChar char="•"/>
              </a:pPr>
              <a:r>
                <a:rPr lang="lt-LT" sz="2000" dirty="0"/>
                <a:t>Laisvos elektringos dalelės;</a:t>
              </a:r>
            </a:p>
            <a:p>
              <a:pPr marL="285750" indent="-285750">
                <a:buFont typeface="Arial" panose="020B0604020202020204" pitchFamily="34" charset="0"/>
                <a:buChar char="•"/>
              </a:pPr>
              <a:r>
                <a:rPr lang="lt-LT" sz="2000" dirty="0"/>
                <a:t>Elektrinis laukas.</a:t>
              </a:r>
            </a:p>
          </p:txBody>
        </p:sp>
        <p:sp>
          <p:nvSpPr>
            <p:cNvPr id="3" name="TextBox 2">
              <a:extLst>
                <a:ext uri="{FF2B5EF4-FFF2-40B4-BE49-F238E27FC236}">
                  <a16:creationId xmlns:a16="http://schemas.microsoft.com/office/drawing/2014/main" id="{7B86D960-1E15-07B6-9A48-C3758EAE6C22}"/>
                </a:ext>
              </a:extLst>
            </p:cNvPr>
            <p:cNvSpPr txBox="1"/>
            <p:nvPr/>
          </p:nvSpPr>
          <p:spPr>
            <a:xfrm>
              <a:off x="302101" y="1377609"/>
              <a:ext cx="7324079" cy="400110"/>
            </a:xfrm>
            <a:prstGeom prst="rect">
              <a:avLst/>
            </a:prstGeom>
            <a:noFill/>
          </p:spPr>
          <p:txBody>
            <a:bodyPr wrap="square" rtlCol="0">
              <a:spAutoFit/>
            </a:bodyPr>
            <a:lstStyle/>
            <a:p>
              <a:r>
                <a:rPr lang="lt-LT" sz="2000" dirty="0"/>
                <a:t>Elektronas – dalelė, turinti mažiausią neigiamąjį elektros krūvį.</a:t>
              </a:r>
              <a:endParaRPr lang="en-US" sz="2000" dirty="0"/>
            </a:p>
          </p:txBody>
        </p:sp>
      </p:grpSp>
    </p:spTree>
    <p:extLst>
      <p:ext uri="{BB962C8B-B14F-4D97-AF65-F5344CB8AC3E}">
        <p14:creationId xmlns:p14="http://schemas.microsoft.com/office/powerpoint/2010/main" val="10525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B4245F-513F-2AEA-F777-658C82E9DE36}"/>
              </a:ext>
            </a:extLst>
          </p:cNvPr>
          <p:cNvSpPr txBox="1"/>
          <p:nvPr/>
        </p:nvSpPr>
        <p:spPr>
          <a:xfrm>
            <a:off x="172385" y="1246001"/>
            <a:ext cx="7226423" cy="1384995"/>
          </a:xfrm>
          <a:prstGeom prst="rect">
            <a:avLst/>
          </a:prstGeom>
          <a:noFill/>
        </p:spPr>
        <p:txBody>
          <a:bodyPr wrap="square" rtlCol="0">
            <a:spAutoFit/>
          </a:bodyPr>
          <a:lstStyle/>
          <a:p>
            <a:r>
              <a:rPr lang="lt-LT" sz="2800" dirty="0"/>
              <a:t>Ant nelaidaus stovo yra metalinis smailus kūnas. Prie jo priartinamas teigiamai įelektrintas kūnas (1pav.). Kas atsitinka?</a:t>
            </a:r>
            <a:endParaRPr lang="en-US" sz="2800" dirty="0"/>
          </a:p>
        </p:txBody>
      </p:sp>
      <p:grpSp>
        <p:nvGrpSpPr>
          <p:cNvPr id="4" name="Group 3">
            <a:extLst>
              <a:ext uri="{FF2B5EF4-FFF2-40B4-BE49-F238E27FC236}">
                <a16:creationId xmlns:a16="http://schemas.microsoft.com/office/drawing/2014/main" id="{D331E87B-2DEF-DF38-5890-69A9723FC211}"/>
              </a:ext>
            </a:extLst>
          </p:cNvPr>
          <p:cNvGrpSpPr/>
          <p:nvPr/>
        </p:nvGrpSpPr>
        <p:grpSpPr>
          <a:xfrm>
            <a:off x="7882360" y="1770927"/>
            <a:ext cx="3673377" cy="3833759"/>
            <a:chOff x="8118132" y="3764132"/>
            <a:chExt cx="3159700" cy="3014878"/>
          </a:xfrm>
        </p:grpSpPr>
        <p:pic>
          <p:nvPicPr>
            <p:cNvPr id="1026" name="Picture 2" descr="Open photo">
              <a:extLst>
                <a:ext uri="{FF2B5EF4-FFF2-40B4-BE49-F238E27FC236}">
                  <a16:creationId xmlns:a16="http://schemas.microsoft.com/office/drawing/2014/main" id="{318063B3-A75F-9DBD-B83F-C6EA82919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132" y="3764132"/>
              <a:ext cx="3159700" cy="25518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360C42-CE31-784C-317E-0A21652FF8F2}"/>
                </a:ext>
              </a:extLst>
            </p:cNvPr>
            <p:cNvSpPr txBox="1"/>
            <p:nvPr/>
          </p:nvSpPr>
          <p:spPr>
            <a:xfrm>
              <a:off x="8584707" y="6409678"/>
              <a:ext cx="914400" cy="369332"/>
            </a:xfrm>
            <a:prstGeom prst="rect">
              <a:avLst/>
            </a:prstGeom>
            <a:noFill/>
          </p:spPr>
          <p:txBody>
            <a:bodyPr wrap="square" rtlCol="0">
              <a:spAutoFit/>
            </a:bodyPr>
            <a:lstStyle/>
            <a:p>
              <a:r>
                <a:rPr lang="lt-LT" dirty="0"/>
                <a:t>I pav.</a:t>
              </a:r>
              <a:endParaRPr lang="en-US" dirty="0"/>
            </a:p>
          </p:txBody>
        </p:sp>
      </p:grpSp>
      <p:sp>
        <p:nvSpPr>
          <p:cNvPr id="6" name="TextBox 5">
            <a:extLst>
              <a:ext uri="{FF2B5EF4-FFF2-40B4-BE49-F238E27FC236}">
                <a16:creationId xmlns:a16="http://schemas.microsoft.com/office/drawing/2014/main" id="{153FE382-423F-A7AA-F247-42EAF00D1839}"/>
              </a:ext>
            </a:extLst>
          </p:cNvPr>
          <p:cNvSpPr txBox="1"/>
          <p:nvPr/>
        </p:nvSpPr>
        <p:spPr>
          <a:xfrm>
            <a:off x="162046" y="185195"/>
            <a:ext cx="2037144" cy="584775"/>
          </a:xfrm>
          <a:prstGeom prst="rect">
            <a:avLst/>
          </a:prstGeom>
          <a:noFill/>
        </p:spPr>
        <p:txBody>
          <a:bodyPr wrap="square" rtlCol="0">
            <a:spAutoFit/>
          </a:bodyPr>
          <a:lstStyle/>
          <a:p>
            <a:r>
              <a:rPr lang="lt-LT" sz="3200" dirty="0"/>
              <a:t>1 užduo</a:t>
            </a:r>
            <a:r>
              <a:rPr lang="lt-LT" sz="3200" dirty="0">
                <a:latin typeface="Gill Sans MT" panose="020B0502020104020203" pitchFamily="34" charset="0"/>
              </a:rPr>
              <a:t>t</a:t>
            </a:r>
            <a:r>
              <a:rPr lang="lt-LT" sz="3200" dirty="0"/>
              <a:t>is</a:t>
            </a:r>
            <a:endParaRPr lang="en-US" sz="3200" dirty="0"/>
          </a:p>
        </p:txBody>
      </p:sp>
      <p:grpSp>
        <p:nvGrpSpPr>
          <p:cNvPr id="8" name="Group 7">
            <a:extLst>
              <a:ext uri="{FF2B5EF4-FFF2-40B4-BE49-F238E27FC236}">
                <a16:creationId xmlns:a16="http://schemas.microsoft.com/office/drawing/2014/main" id="{D8310590-6CE5-7D0E-597F-AFE185CD257B}"/>
              </a:ext>
            </a:extLst>
          </p:cNvPr>
          <p:cNvGrpSpPr/>
          <p:nvPr/>
        </p:nvGrpSpPr>
        <p:grpSpPr>
          <a:xfrm>
            <a:off x="172385" y="5262202"/>
            <a:ext cx="10395301" cy="1292662"/>
            <a:chOff x="172385" y="5262202"/>
            <a:chExt cx="10395301" cy="1292662"/>
          </a:xfrm>
        </p:grpSpPr>
        <p:sp>
          <p:nvSpPr>
            <p:cNvPr id="5" name="TextBox 4">
              <a:extLst>
                <a:ext uri="{FF2B5EF4-FFF2-40B4-BE49-F238E27FC236}">
                  <a16:creationId xmlns:a16="http://schemas.microsoft.com/office/drawing/2014/main" id="{10B57BF8-09A3-ED04-17D9-A757AED0C661}"/>
                </a:ext>
              </a:extLst>
            </p:cNvPr>
            <p:cNvSpPr txBox="1"/>
            <p:nvPr/>
          </p:nvSpPr>
          <p:spPr>
            <a:xfrm>
              <a:off x="172385" y="5723867"/>
              <a:ext cx="10395301" cy="830997"/>
            </a:xfrm>
            <a:prstGeom prst="rect">
              <a:avLst/>
            </a:prstGeom>
            <a:noFill/>
          </p:spPr>
          <p:txBody>
            <a:bodyPr wrap="square" rtlCol="0">
              <a:spAutoFit/>
            </a:bodyPr>
            <a:lstStyle/>
            <a:p>
              <a:r>
                <a:rPr lang="lt-LT" sz="2400" dirty="0"/>
                <a:t>Dėl įtakos atsiradęs smailusmos neigiamasis krūvis nutekės oru ir išelektrins kūną B.   Kūnas A liks teigiamai įelektrintas. Paskui dėl smailumos ir jis neteks krūvio.</a:t>
              </a:r>
              <a:endParaRPr lang="en-US" sz="2400" dirty="0"/>
            </a:p>
          </p:txBody>
        </p:sp>
        <p:sp>
          <p:nvSpPr>
            <p:cNvPr id="7" name="TextBox 6">
              <a:extLst>
                <a:ext uri="{FF2B5EF4-FFF2-40B4-BE49-F238E27FC236}">
                  <a16:creationId xmlns:a16="http://schemas.microsoft.com/office/drawing/2014/main" id="{B98782EC-F0CD-D189-2337-6DED1A799B3D}"/>
                </a:ext>
              </a:extLst>
            </p:cNvPr>
            <p:cNvSpPr txBox="1"/>
            <p:nvPr/>
          </p:nvSpPr>
          <p:spPr>
            <a:xfrm>
              <a:off x="172385" y="5262202"/>
              <a:ext cx="2094952" cy="523220"/>
            </a:xfrm>
            <a:prstGeom prst="rect">
              <a:avLst/>
            </a:prstGeom>
            <a:noFill/>
          </p:spPr>
          <p:txBody>
            <a:bodyPr wrap="square">
              <a:spAutoFit/>
            </a:bodyPr>
            <a:lstStyle/>
            <a:p>
              <a:r>
                <a:rPr lang="lt-LT" sz="2800" dirty="0">
                  <a:latin typeface="Gill Sans MT" panose="020B0502020104020203" pitchFamily="34" charset="0"/>
                </a:rPr>
                <a:t>At</a:t>
              </a:r>
              <a:r>
                <a:rPr lang="lt-LT" sz="2800" dirty="0"/>
                <a:t>sakymas:</a:t>
              </a:r>
              <a:endParaRPr lang="en-US" sz="2800" dirty="0"/>
            </a:p>
          </p:txBody>
        </p:sp>
      </p:grpSp>
    </p:spTree>
    <p:extLst>
      <p:ext uri="{BB962C8B-B14F-4D97-AF65-F5344CB8AC3E}">
        <p14:creationId xmlns:p14="http://schemas.microsoft.com/office/powerpoint/2010/main" val="564809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063C1-48DC-34C8-B957-B8AB16F6F85D}"/>
              </a:ext>
            </a:extLst>
          </p:cNvPr>
          <p:cNvSpPr txBox="1"/>
          <p:nvPr/>
        </p:nvSpPr>
        <p:spPr>
          <a:xfrm>
            <a:off x="250399" y="1336385"/>
            <a:ext cx="10810324" cy="954107"/>
          </a:xfrm>
          <a:prstGeom prst="rect">
            <a:avLst/>
          </a:prstGeom>
          <a:noFill/>
        </p:spPr>
        <p:txBody>
          <a:bodyPr wrap="square" rtlCol="0">
            <a:spAutoFit/>
          </a:bodyPr>
          <a:lstStyle/>
          <a:p>
            <a:r>
              <a:rPr lang="lt-LT" sz="2800" dirty="0"/>
              <a:t>Ką pirmiausiai reikia daryti,jei nukenčia žmogus neatsargiai dirbdamas su neizoliuotais elektros laidais?</a:t>
            </a:r>
            <a:endParaRPr lang="en-US" sz="2800" dirty="0"/>
          </a:p>
        </p:txBody>
      </p:sp>
      <p:sp>
        <p:nvSpPr>
          <p:cNvPr id="4" name="TextBox 3">
            <a:extLst>
              <a:ext uri="{FF2B5EF4-FFF2-40B4-BE49-F238E27FC236}">
                <a16:creationId xmlns:a16="http://schemas.microsoft.com/office/drawing/2014/main" id="{7FE4BC05-4C7F-36BF-488F-F69782CD4C95}"/>
              </a:ext>
            </a:extLst>
          </p:cNvPr>
          <p:cNvSpPr txBox="1"/>
          <p:nvPr/>
        </p:nvSpPr>
        <p:spPr>
          <a:xfrm>
            <a:off x="113239" y="81050"/>
            <a:ext cx="2500132" cy="584775"/>
          </a:xfrm>
          <a:prstGeom prst="rect">
            <a:avLst/>
          </a:prstGeom>
          <a:noFill/>
        </p:spPr>
        <p:txBody>
          <a:bodyPr wrap="square" rtlCol="0">
            <a:spAutoFit/>
          </a:bodyPr>
          <a:lstStyle/>
          <a:p>
            <a:r>
              <a:rPr lang="lt-LT" sz="3200" dirty="0"/>
              <a:t>2 užduo</a:t>
            </a:r>
            <a:r>
              <a:rPr lang="lt-LT" sz="3200" dirty="0">
                <a:latin typeface="Gill Sans MT" panose="020B0502020104020203" pitchFamily="34" charset="0"/>
              </a:rPr>
              <a:t>t</a:t>
            </a:r>
            <a:r>
              <a:rPr lang="lt-LT" sz="3200" dirty="0"/>
              <a:t>is</a:t>
            </a:r>
            <a:endParaRPr lang="en-US" sz="3200" dirty="0"/>
          </a:p>
        </p:txBody>
      </p:sp>
      <p:grpSp>
        <p:nvGrpSpPr>
          <p:cNvPr id="6" name="Group 5">
            <a:extLst>
              <a:ext uri="{FF2B5EF4-FFF2-40B4-BE49-F238E27FC236}">
                <a16:creationId xmlns:a16="http://schemas.microsoft.com/office/drawing/2014/main" id="{3C4299FC-2DC4-A8FA-64B9-EB29F3AD6E5F}"/>
              </a:ext>
            </a:extLst>
          </p:cNvPr>
          <p:cNvGrpSpPr/>
          <p:nvPr/>
        </p:nvGrpSpPr>
        <p:grpSpPr>
          <a:xfrm>
            <a:off x="250399" y="5368449"/>
            <a:ext cx="7776838" cy="1242207"/>
            <a:chOff x="250399" y="5368449"/>
            <a:chExt cx="7776838" cy="1242207"/>
          </a:xfrm>
        </p:grpSpPr>
        <p:sp>
          <p:nvSpPr>
            <p:cNvPr id="3" name="TextBox 2">
              <a:extLst>
                <a:ext uri="{FF2B5EF4-FFF2-40B4-BE49-F238E27FC236}">
                  <a16:creationId xmlns:a16="http://schemas.microsoft.com/office/drawing/2014/main" id="{16A8CB80-3721-233B-AA31-849BE79E7237}"/>
                </a:ext>
              </a:extLst>
            </p:cNvPr>
            <p:cNvSpPr txBox="1"/>
            <p:nvPr/>
          </p:nvSpPr>
          <p:spPr>
            <a:xfrm>
              <a:off x="250399" y="5779659"/>
              <a:ext cx="7776838" cy="830997"/>
            </a:xfrm>
            <a:prstGeom prst="rect">
              <a:avLst/>
            </a:prstGeom>
            <a:noFill/>
          </p:spPr>
          <p:txBody>
            <a:bodyPr wrap="square" rtlCol="0">
              <a:spAutoFit/>
            </a:bodyPr>
            <a:lstStyle/>
            <a:p>
              <a:r>
                <a:rPr lang="lt-LT" sz="2400" dirty="0"/>
                <a:t>Išjungti elektrą. Jei laidas liečia nukentėjusį žmogų, laidą numesti sausa medine lazda, lenta, vilnoniu audiniu.</a:t>
              </a:r>
              <a:endParaRPr lang="en-US" sz="2400" dirty="0"/>
            </a:p>
          </p:txBody>
        </p:sp>
        <p:sp>
          <p:nvSpPr>
            <p:cNvPr id="5" name="TextBox 4">
              <a:extLst>
                <a:ext uri="{FF2B5EF4-FFF2-40B4-BE49-F238E27FC236}">
                  <a16:creationId xmlns:a16="http://schemas.microsoft.com/office/drawing/2014/main" id="{F092B8B7-F1DA-7FB4-80B0-964E748EEFC3}"/>
                </a:ext>
              </a:extLst>
            </p:cNvPr>
            <p:cNvSpPr txBox="1"/>
            <p:nvPr/>
          </p:nvSpPr>
          <p:spPr>
            <a:xfrm>
              <a:off x="250399" y="5368449"/>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Tree>
    <p:extLst>
      <p:ext uri="{BB962C8B-B14F-4D97-AF65-F5344CB8AC3E}">
        <p14:creationId xmlns:p14="http://schemas.microsoft.com/office/powerpoint/2010/main" val="275538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C3D3-C879-68E3-1CBD-A6FF477BB9C1}"/>
              </a:ext>
            </a:extLst>
          </p:cNvPr>
          <p:cNvSpPr txBox="1"/>
          <p:nvPr/>
        </p:nvSpPr>
        <p:spPr>
          <a:xfrm>
            <a:off x="379042" y="956945"/>
            <a:ext cx="7359589" cy="1200329"/>
          </a:xfrm>
          <a:prstGeom prst="rect">
            <a:avLst/>
          </a:prstGeom>
          <a:noFill/>
        </p:spPr>
        <p:txBody>
          <a:bodyPr wrap="square" rtlCol="0">
            <a:spAutoFit/>
          </a:bodyPr>
          <a:lstStyle/>
          <a:p>
            <a:r>
              <a:rPr lang="lt-LT" sz="2400" dirty="0"/>
              <a:t>Grandinė sujungta pagal 2 paveiksle pateiktą schemą. Koks elektros srovės poveikis gali pasireikšti grandinės prietaisuose?</a:t>
            </a:r>
            <a:endParaRPr lang="en-US" sz="2400" dirty="0"/>
          </a:p>
        </p:txBody>
      </p:sp>
      <p:grpSp>
        <p:nvGrpSpPr>
          <p:cNvPr id="4" name="Group 3">
            <a:extLst>
              <a:ext uri="{FF2B5EF4-FFF2-40B4-BE49-F238E27FC236}">
                <a16:creationId xmlns:a16="http://schemas.microsoft.com/office/drawing/2014/main" id="{8194A675-9155-1A9A-E462-D36729A9C0CD}"/>
              </a:ext>
            </a:extLst>
          </p:cNvPr>
          <p:cNvGrpSpPr/>
          <p:nvPr/>
        </p:nvGrpSpPr>
        <p:grpSpPr>
          <a:xfrm>
            <a:off x="8833281" y="1554480"/>
            <a:ext cx="2657679" cy="4517057"/>
            <a:chOff x="8424908" y="1786322"/>
            <a:chExt cx="2184693" cy="3557246"/>
          </a:xfrm>
        </p:grpSpPr>
        <p:pic>
          <p:nvPicPr>
            <p:cNvPr id="2050" name="Picture 2" descr="No description available.">
              <a:extLst>
                <a:ext uri="{FF2B5EF4-FFF2-40B4-BE49-F238E27FC236}">
                  <a16:creationId xmlns:a16="http://schemas.microsoft.com/office/drawing/2014/main" id="{8100D0A1-0B0D-4902-6359-C55D43CFA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908" y="1786322"/>
              <a:ext cx="2184693" cy="3029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D5B680-7032-66B7-690C-7BA36E414193}"/>
                </a:ext>
              </a:extLst>
            </p:cNvPr>
            <p:cNvSpPr txBox="1"/>
            <p:nvPr/>
          </p:nvSpPr>
          <p:spPr>
            <a:xfrm>
              <a:off x="8487052" y="4974236"/>
              <a:ext cx="1233997" cy="369332"/>
            </a:xfrm>
            <a:prstGeom prst="rect">
              <a:avLst/>
            </a:prstGeom>
            <a:noFill/>
          </p:spPr>
          <p:txBody>
            <a:bodyPr wrap="square" rtlCol="0">
              <a:spAutoFit/>
            </a:bodyPr>
            <a:lstStyle/>
            <a:p>
              <a:r>
                <a:rPr lang="lt-LT" dirty="0"/>
                <a:t>2 pav.</a:t>
              </a:r>
              <a:endParaRPr lang="en-US" dirty="0"/>
            </a:p>
          </p:txBody>
        </p:sp>
      </p:grpSp>
      <p:sp>
        <p:nvSpPr>
          <p:cNvPr id="5" name="TextBox 4">
            <a:extLst>
              <a:ext uri="{FF2B5EF4-FFF2-40B4-BE49-F238E27FC236}">
                <a16:creationId xmlns:a16="http://schemas.microsoft.com/office/drawing/2014/main" id="{913D7511-D085-BF7F-F86F-65148A331B8F}"/>
              </a:ext>
            </a:extLst>
          </p:cNvPr>
          <p:cNvSpPr txBox="1"/>
          <p:nvPr/>
        </p:nvSpPr>
        <p:spPr>
          <a:xfrm>
            <a:off x="379042" y="5602552"/>
            <a:ext cx="4356634" cy="830997"/>
          </a:xfrm>
          <a:prstGeom prst="rect">
            <a:avLst/>
          </a:prstGeom>
          <a:noFill/>
        </p:spPr>
        <p:txBody>
          <a:bodyPr wrap="square" rtlCol="0">
            <a:spAutoFit/>
          </a:bodyPr>
          <a:lstStyle/>
          <a:p>
            <a:r>
              <a:rPr lang="lt-LT" sz="2400" dirty="0"/>
              <a:t>A</a:t>
            </a:r>
            <a:r>
              <a:rPr lang="pt-BR" sz="2400" dirty="0"/>
              <a:t>tsakymai:</a:t>
            </a:r>
            <a:endParaRPr lang="lt-LT" sz="2400" dirty="0"/>
          </a:p>
          <a:p>
            <a:r>
              <a:rPr lang="pt-BR" sz="2400" dirty="0"/>
              <a:t>mechaninis, garso ir šviesos.</a:t>
            </a:r>
            <a:endParaRPr lang="en-US" sz="2400" dirty="0"/>
          </a:p>
        </p:txBody>
      </p:sp>
      <p:sp>
        <p:nvSpPr>
          <p:cNvPr id="7" name="TextBox 6">
            <a:extLst>
              <a:ext uri="{FF2B5EF4-FFF2-40B4-BE49-F238E27FC236}">
                <a16:creationId xmlns:a16="http://schemas.microsoft.com/office/drawing/2014/main" id="{EDCCC682-CD9E-B7CD-4F7E-162CC8C30941}"/>
              </a:ext>
            </a:extLst>
          </p:cNvPr>
          <p:cNvSpPr txBox="1"/>
          <p:nvPr/>
        </p:nvSpPr>
        <p:spPr>
          <a:xfrm>
            <a:off x="45175" y="27784"/>
            <a:ext cx="1898248" cy="584775"/>
          </a:xfrm>
          <a:prstGeom prst="rect">
            <a:avLst/>
          </a:prstGeom>
          <a:noFill/>
        </p:spPr>
        <p:txBody>
          <a:bodyPr wrap="square" rtlCol="0">
            <a:spAutoFit/>
          </a:bodyPr>
          <a:lstStyle/>
          <a:p>
            <a:r>
              <a:rPr lang="lt-LT" sz="3200" dirty="0"/>
              <a:t>3 užduo</a:t>
            </a:r>
            <a:r>
              <a:rPr lang="lt-LT" sz="3200" dirty="0">
                <a:latin typeface="Gill Sans MT" panose="020B0502020104020203" pitchFamily="34" charset="0"/>
              </a:rPr>
              <a:t>t</a:t>
            </a:r>
            <a:r>
              <a:rPr lang="lt-LT" sz="3200" dirty="0"/>
              <a:t>is</a:t>
            </a:r>
            <a:endParaRPr lang="en-US" sz="3200" dirty="0"/>
          </a:p>
        </p:txBody>
      </p:sp>
    </p:spTree>
    <p:extLst>
      <p:ext uri="{BB962C8B-B14F-4D97-AF65-F5344CB8AC3E}">
        <p14:creationId xmlns:p14="http://schemas.microsoft.com/office/powerpoint/2010/main" val="3375367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A71D7-9441-408D-0034-58B9E7B27FBF}"/>
              </a:ext>
            </a:extLst>
          </p:cNvPr>
          <p:cNvSpPr txBox="1"/>
          <p:nvPr/>
        </p:nvSpPr>
        <p:spPr>
          <a:xfrm>
            <a:off x="476435" y="1308727"/>
            <a:ext cx="5619565" cy="1569660"/>
          </a:xfrm>
          <a:prstGeom prst="rect">
            <a:avLst/>
          </a:prstGeom>
          <a:noFill/>
        </p:spPr>
        <p:txBody>
          <a:bodyPr wrap="square" rtlCol="0">
            <a:spAutoFit/>
          </a:bodyPr>
          <a:lstStyle/>
          <a:p>
            <a:r>
              <a:rPr lang="lt-LT" sz="2400" dirty="0"/>
              <a:t>Kokį darbą atliko kišeninio žibintuvėlio baterija lemputės kaitinamuoju siūlu pratekėjus 0,6 kC krūviui? Baterijos įtampa 4,5 V.</a:t>
            </a:r>
            <a:endParaRPr lang="en-US" sz="2400" dirty="0"/>
          </a:p>
        </p:txBody>
      </p:sp>
      <p:sp>
        <p:nvSpPr>
          <p:cNvPr id="5" name="TextBox 4">
            <a:extLst>
              <a:ext uri="{FF2B5EF4-FFF2-40B4-BE49-F238E27FC236}">
                <a16:creationId xmlns:a16="http://schemas.microsoft.com/office/drawing/2014/main" id="{5D79BCB3-5D0B-3E19-BCA4-5359690D3747}"/>
              </a:ext>
            </a:extLst>
          </p:cNvPr>
          <p:cNvSpPr txBox="1"/>
          <p:nvPr/>
        </p:nvSpPr>
        <p:spPr>
          <a:xfrm>
            <a:off x="171638" y="133637"/>
            <a:ext cx="2071447" cy="584775"/>
          </a:xfrm>
          <a:prstGeom prst="rect">
            <a:avLst/>
          </a:prstGeom>
          <a:noFill/>
        </p:spPr>
        <p:txBody>
          <a:bodyPr wrap="square">
            <a:spAutoFit/>
          </a:bodyPr>
          <a:lstStyle/>
          <a:p>
            <a:r>
              <a:rPr lang="lt-LT" sz="3200" dirty="0"/>
              <a:t>4 užduo</a:t>
            </a:r>
            <a:r>
              <a:rPr lang="lt-LT" sz="3200" dirty="0">
                <a:latin typeface="Gill Sans MT" panose="020B0502020104020203" pitchFamily="34" charset="0"/>
              </a:rPr>
              <a:t>t</a:t>
            </a:r>
            <a:r>
              <a:rPr lang="lt-LT" sz="3200" dirty="0"/>
              <a:t>is</a:t>
            </a:r>
            <a:endParaRPr lang="en-US" sz="3200" dirty="0"/>
          </a:p>
        </p:txBody>
      </p:sp>
      <p:grpSp>
        <p:nvGrpSpPr>
          <p:cNvPr id="7" name="Group 6">
            <a:extLst>
              <a:ext uri="{FF2B5EF4-FFF2-40B4-BE49-F238E27FC236}">
                <a16:creationId xmlns:a16="http://schemas.microsoft.com/office/drawing/2014/main" id="{371DD8E0-9ECD-7738-AD8B-E6432B6415F6}"/>
              </a:ext>
            </a:extLst>
          </p:cNvPr>
          <p:cNvGrpSpPr/>
          <p:nvPr/>
        </p:nvGrpSpPr>
        <p:grpSpPr>
          <a:xfrm>
            <a:off x="256890" y="5553741"/>
            <a:ext cx="2094952" cy="956201"/>
            <a:chOff x="256890" y="5553741"/>
            <a:chExt cx="2094952" cy="956201"/>
          </a:xfrm>
        </p:grpSpPr>
        <p:sp>
          <p:nvSpPr>
            <p:cNvPr id="3" name="TextBox 2">
              <a:extLst>
                <a:ext uri="{FF2B5EF4-FFF2-40B4-BE49-F238E27FC236}">
                  <a16:creationId xmlns:a16="http://schemas.microsoft.com/office/drawing/2014/main" id="{CCC75704-272B-A26D-D01B-0464163C3E51}"/>
                </a:ext>
              </a:extLst>
            </p:cNvPr>
            <p:cNvSpPr txBox="1"/>
            <p:nvPr/>
          </p:nvSpPr>
          <p:spPr>
            <a:xfrm>
              <a:off x="333194" y="6048277"/>
              <a:ext cx="981256" cy="461665"/>
            </a:xfrm>
            <a:prstGeom prst="rect">
              <a:avLst/>
            </a:prstGeom>
            <a:noFill/>
          </p:spPr>
          <p:txBody>
            <a:bodyPr wrap="square" rtlCol="0">
              <a:spAutoFit/>
            </a:bodyPr>
            <a:lstStyle/>
            <a:p>
              <a:r>
                <a:rPr lang="lt-LT" sz="2400" dirty="0"/>
                <a:t>2700 J</a:t>
              </a:r>
              <a:endParaRPr lang="en-US" sz="2400" dirty="0"/>
            </a:p>
          </p:txBody>
        </p:sp>
        <p:sp>
          <p:nvSpPr>
            <p:cNvPr id="6" name="TextBox 5">
              <a:extLst>
                <a:ext uri="{FF2B5EF4-FFF2-40B4-BE49-F238E27FC236}">
                  <a16:creationId xmlns:a16="http://schemas.microsoft.com/office/drawing/2014/main" id="{940DE559-C889-1985-2374-0D76FB8EE24F}"/>
                </a:ext>
              </a:extLst>
            </p:cNvPr>
            <p:cNvSpPr txBox="1"/>
            <p:nvPr/>
          </p:nvSpPr>
          <p:spPr>
            <a:xfrm>
              <a:off x="256890" y="555374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
        <p:nvSpPr>
          <p:cNvPr id="4" name="TextBox 3">
            <a:extLst>
              <a:ext uri="{FF2B5EF4-FFF2-40B4-BE49-F238E27FC236}">
                <a16:creationId xmlns:a16="http://schemas.microsoft.com/office/drawing/2014/main" id="{4FCE1544-02C7-6E3B-4F47-D533DF39E6F8}"/>
              </a:ext>
            </a:extLst>
          </p:cNvPr>
          <p:cNvSpPr txBox="1"/>
          <p:nvPr/>
        </p:nvSpPr>
        <p:spPr>
          <a:xfrm>
            <a:off x="5391150" y="2920247"/>
            <a:ext cx="1714500" cy="738664"/>
          </a:xfrm>
          <a:prstGeom prst="rect">
            <a:avLst/>
          </a:prstGeom>
          <a:noFill/>
        </p:spPr>
        <p:txBody>
          <a:bodyPr wrap="square" rtlCol="0">
            <a:spAutoFit/>
          </a:bodyPr>
          <a:lstStyle/>
          <a:p>
            <a:r>
              <a:rPr lang="lt-LT" sz="2400" dirty="0"/>
              <a:t>Spendimas</a:t>
            </a:r>
          </a:p>
          <a:p>
            <a:endParaRPr lang="lt-LT" dirty="0"/>
          </a:p>
        </p:txBody>
      </p:sp>
      <p:graphicFrame>
        <p:nvGraphicFramePr>
          <p:cNvPr id="9" name="Table 9">
            <a:extLst>
              <a:ext uri="{FF2B5EF4-FFF2-40B4-BE49-F238E27FC236}">
                <a16:creationId xmlns:a16="http://schemas.microsoft.com/office/drawing/2014/main" id="{42FFAB3D-2E66-4246-EE3A-CC81C8C2438B}"/>
              </a:ext>
            </a:extLst>
          </p:cNvPr>
          <p:cNvGraphicFramePr>
            <a:graphicFrameLocks noGrp="1"/>
          </p:cNvGraphicFramePr>
          <p:nvPr>
            <p:extLst>
              <p:ext uri="{D42A27DB-BD31-4B8C-83A1-F6EECF244321}">
                <p14:modId xmlns:p14="http://schemas.microsoft.com/office/powerpoint/2010/main" val="4235528875"/>
              </p:ext>
            </p:extLst>
          </p:nvPr>
        </p:nvGraphicFramePr>
        <p:xfrm>
          <a:off x="5496110" y="3568421"/>
          <a:ext cx="5619565" cy="2941521"/>
        </p:xfrm>
        <a:graphic>
          <a:graphicData uri="http://schemas.openxmlformats.org/drawingml/2006/table">
            <a:tbl>
              <a:tblPr firstRow="1" bandRow="1">
                <a:tableStyleId>{0E3FDE45-AF77-4B5C-9715-49D594BDF05E}</a:tableStyleId>
              </a:tblPr>
              <a:tblGrid>
                <a:gridCol w="1262207">
                  <a:extLst>
                    <a:ext uri="{9D8B030D-6E8A-4147-A177-3AD203B41FA5}">
                      <a16:colId xmlns:a16="http://schemas.microsoft.com/office/drawing/2014/main" val="4165280008"/>
                    </a:ext>
                  </a:extLst>
                </a:gridCol>
                <a:gridCol w="1143472">
                  <a:extLst>
                    <a:ext uri="{9D8B030D-6E8A-4147-A177-3AD203B41FA5}">
                      <a16:colId xmlns:a16="http://schemas.microsoft.com/office/drawing/2014/main" val="769343525"/>
                    </a:ext>
                  </a:extLst>
                </a:gridCol>
                <a:gridCol w="3213886">
                  <a:extLst>
                    <a:ext uri="{9D8B030D-6E8A-4147-A177-3AD203B41FA5}">
                      <a16:colId xmlns:a16="http://schemas.microsoft.com/office/drawing/2014/main" val="266735457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pPr algn="ctr"/>
                      <a:endParaRPr lang="lt-LT" dirty="0"/>
                    </a:p>
                    <a:p>
                      <a:pPr algn="ctr"/>
                      <a:endParaRPr lang="lt-LT" dirty="0"/>
                    </a:p>
                    <a:p>
                      <a:pPr algn="ctr"/>
                      <a:endParaRPr lang="lt-LT" dirty="0"/>
                    </a:p>
                    <a:p>
                      <a:pPr algn="ctr"/>
                      <a:endParaRPr lang="lt-LT" dirty="0"/>
                    </a:p>
                    <a:p>
                      <a:pPr algn="ctr"/>
                      <a:r>
                        <a:rPr lang="lt-LT" dirty="0"/>
                        <a:t>A= U * q</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r>
                        <a:rPr lang="lt-LT" dirty="0"/>
                        <a:t>A=4,5V*600C=2700J</a:t>
                      </a:r>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08767626"/>
                  </a:ext>
                </a:extLst>
              </a:tr>
              <a:tr h="1600401">
                <a:tc>
                  <a:txBody>
                    <a:bodyPr/>
                    <a:lstStyle/>
                    <a:p>
                      <a:r>
                        <a:rPr lang="lt-LT" sz="2000" dirty="0"/>
                        <a:t>q=0,6kC=600C</a:t>
                      </a:r>
                    </a:p>
                    <a:p>
                      <a:r>
                        <a:rPr lang="lt-LT" sz="2000" dirty="0"/>
                        <a:t>U=4,5V</a:t>
                      </a:r>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405333617"/>
                  </a:ext>
                </a:extLst>
              </a:tr>
              <a:tr h="407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A-?</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3320328850"/>
                  </a:ext>
                </a:extLst>
              </a:tr>
            </a:tbl>
          </a:graphicData>
        </a:graphic>
      </p:graphicFrame>
    </p:spTree>
    <p:extLst>
      <p:ext uri="{BB962C8B-B14F-4D97-AF65-F5344CB8AC3E}">
        <p14:creationId xmlns:p14="http://schemas.microsoft.com/office/powerpoint/2010/main" val="329728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61F772-DBF8-3F19-3E51-F36AF678B1D9}"/>
              </a:ext>
            </a:extLst>
          </p:cNvPr>
          <p:cNvSpPr txBox="1"/>
          <p:nvPr/>
        </p:nvSpPr>
        <p:spPr>
          <a:xfrm>
            <a:off x="246439" y="1607869"/>
            <a:ext cx="6684884" cy="830997"/>
          </a:xfrm>
          <a:prstGeom prst="rect">
            <a:avLst/>
          </a:prstGeom>
          <a:noFill/>
        </p:spPr>
        <p:txBody>
          <a:bodyPr wrap="square" rtlCol="0">
            <a:spAutoFit/>
          </a:bodyPr>
          <a:lstStyle/>
          <a:p>
            <a:r>
              <a:rPr lang="lt-LT" sz="2400" dirty="0"/>
              <a:t>Ar galima išmatuoti 12 V akumuliatoriaus įtampą prieš įkrovą ir įkrovus, jei turimi du 10 V voltmetrai?</a:t>
            </a:r>
            <a:endParaRPr lang="en-US" sz="2400" dirty="0"/>
          </a:p>
        </p:txBody>
      </p:sp>
      <p:sp>
        <p:nvSpPr>
          <p:cNvPr id="5" name="TextBox 4">
            <a:extLst>
              <a:ext uri="{FF2B5EF4-FFF2-40B4-BE49-F238E27FC236}">
                <a16:creationId xmlns:a16="http://schemas.microsoft.com/office/drawing/2014/main" id="{E4466077-7149-F027-C89F-11C39626976D}"/>
              </a:ext>
            </a:extLst>
          </p:cNvPr>
          <p:cNvSpPr txBox="1"/>
          <p:nvPr/>
        </p:nvSpPr>
        <p:spPr>
          <a:xfrm>
            <a:off x="164940" y="122063"/>
            <a:ext cx="2092123" cy="584775"/>
          </a:xfrm>
          <a:prstGeom prst="rect">
            <a:avLst/>
          </a:prstGeom>
          <a:noFill/>
        </p:spPr>
        <p:txBody>
          <a:bodyPr wrap="square">
            <a:spAutoFit/>
          </a:bodyPr>
          <a:lstStyle/>
          <a:p>
            <a:r>
              <a:rPr lang="lt-LT" sz="3200" dirty="0"/>
              <a:t>5 užduo</a:t>
            </a:r>
            <a:r>
              <a:rPr lang="lt-LT" sz="3200" dirty="0">
                <a:latin typeface="Gill Sans MT" panose="020B0502020104020203" pitchFamily="34" charset="0"/>
              </a:rPr>
              <a:t>t</a:t>
            </a:r>
            <a:r>
              <a:rPr lang="lt-LT" sz="3200" dirty="0"/>
              <a:t>is</a:t>
            </a:r>
            <a:endParaRPr lang="en-US" sz="3200" dirty="0"/>
          </a:p>
        </p:txBody>
      </p:sp>
      <p:grpSp>
        <p:nvGrpSpPr>
          <p:cNvPr id="7" name="Group 6">
            <a:extLst>
              <a:ext uri="{FF2B5EF4-FFF2-40B4-BE49-F238E27FC236}">
                <a16:creationId xmlns:a16="http://schemas.microsoft.com/office/drawing/2014/main" id="{0B9DB318-5C80-F058-9B4F-AD40233A6B93}"/>
              </a:ext>
            </a:extLst>
          </p:cNvPr>
          <p:cNvGrpSpPr/>
          <p:nvPr/>
        </p:nvGrpSpPr>
        <p:grpSpPr>
          <a:xfrm>
            <a:off x="246439" y="5553741"/>
            <a:ext cx="6054571" cy="1169551"/>
            <a:chOff x="246439" y="5553741"/>
            <a:chExt cx="6054571" cy="1169551"/>
          </a:xfrm>
        </p:grpSpPr>
        <p:sp>
          <p:nvSpPr>
            <p:cNvPr id="2" name="TextBox 1">
              <a:extLst>
                <a:ext uri="{FF2B5EF4-FFF2-40B4-BE49-F238E27FC236}">
                  <a16:creationId xmlns:a16="http://schemas.microsoft.com/office/drawing/2014/main" id="{9943015A-1DAA-2981-D6ED-1EB5FDF629E0}"/>
                </a:ext>
              </a:extLst>
            </p:cNvPr>
            <p:cNvSpPr txBox="1"/>
            <p:nvPr/>
          </p:nvSpPr>
          <p:spPr>
            <a:xfrm>
              <a:off x="246439" y="6015406"/>
              <a:ext cx="6054571" cy="707886"/>
            </a:xfrm>
            <a:prstGeom prst="rect">
              <a:avLst/>
            </a:prstGeom>
            <a:noFill/>
          </p:spPr>
          <p:txBody>
            <a:bodyPr wrap="square" rtlCol="0">
              <a:spAutoFit/>
            </a:bodyPr>
            <a:lstStyle/>
            <a:p>
              <a:r>
                <a:rPr lang="lt-LT" sz="2000" dirty="0"/>
                <a:t>Galima. Voltmetrai sujungiami nuosekliai. Jų rodmenų suma lygi baterijos įtampai.</a:t>
              </a:r>
              <a:endParaRPr lang="en-US" sz="2000" dirty="0"/>
            </a:p>
          </p:txBody>
        </p:sp>
        <p:sp>
          <p:nvSpPr>
            <p:cNvPr id="6" name="TextBox 5">
              <a:extLst>
                <a:ext uri="{FF2B5EF4-FFF2-40B4-BE49-F238E27FC236}">
                  <a16:creationId xmlns:a16="http://schemas.microsoft.com/office/drawing/2014/main" id="{307135A6-E405-6FED-1A36-F9C51506AD19}"/>
                </a:ext>
              </a:extLst>
            </p:cNvPr>
            <p:cNvSpPr txBox="1"/>
            <p:nvPr/>
          </p:nvSpPr>
          <p:spPr>
            <a:xfrm>
              <a:off x="256890" y="555374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Tree>
    <p:extLst>
      <p:ext uri="{BB962C8B-B14F-4D97-AF65-F5344CB8AC3E}">
        <p14:creationId xmlns:p14="http://schemas.microsoft.com/office/powerpoint/2010/main" val="298202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6F81C3-E1A5-AF63-1CCB-7B22ED34725C}"/>
              </a:ext>
            </a:extLst>
          </p:cNvPr>
          <p:cNvSpPr txBox="1"/>
          <p:nvPr/>
        </p:nvSpPr>
        <p:spPr>
          <a:xfrm>
            <a:off x="543047" y="1753286"/>
            <a:ext cx="5552953" cy="1200329"/>
          </a:xfrm>
          <a:prstGeom prst="rect">
            <a:avLst/>
          </a:prstGeom>
          <a:noFill/>
        </p:spPr>
        <p:txBody>
          <a:bodyPr wrap="square" rtlCol="0">
            <a:spAutoFit/>
          </a:bodyPr>
          <a:lstStyle/>
          <a:p>
            <a:r>
              <a:rPr lang="lt-LT" sz="2400" dirty="0"/>
              <a:t>Ką rodo voltmetras (3 pav.), kai jungiklis:</a:t>
            </a:r>
          </a:p>
          <a:p>
            <a:pPr marL="342900" indent="-342900">
              <a:buAutoNum type="alphaLcParenR"/>
            </a:pPr>
            <a:r>
              <a:rPr lang="lt-LT" sz="2400" dirty="0"/>
              <a:t>išjungtas;</a:t>
            </a:r>
          </a:p>
          <a:p>
            <a:pPr marL="342900" indent="-342900">
              <a:buAutoNum type="alphaLcParenR"/>
            </a:pPr>
            <a:r>
              <a:rPr lang="lt-LT" sz="2400" dirty="0"/>
              <a:t>Įjungtas?</a:t>
            </a:r>
            <a:endParaRPr lang="en-US" sz="2400" dirty="0"/>
          </a:p>
        </p:txBody>
      </p:sp>
      <p:grpSp>
        <p:nvGrpSpPr>
          <p:cNvPr id="5" name="Group 4">
            <a:extLst>
              <a:ext uri="{FF2B5EF4-FFF2-40B4-BE49-F238E27FC236}">
                <a16:creationId xmlns:a16="http://schemas.microsoft.com/office/drawing/2014/main" id="{A494A048-012F-ECA5-BF3E-F018CC08AFA9}"/>
              </a:ext>
            </a:extLst>
          </p:cNvPr>
          <p:cNvGrpSpPr/>
          <p:nvPr/>
        </p:nvGrpSpPr>
        <p:grpSpPr>
          <a:xfrm>
            <a:off x="6840639" y="1337148"/>
            <a:ext cx="3097970" cy="3209783"/>
            <a:chOff x="7714694" y="1535837"/>
            <a:chExt cx="1899823" cy="1960200"/>
          </a:xfrm>
        </p:grpSpPr>
        <p:pic>
          <p:nvPicPr>
            <p:cNvPr id="4098" name="Picture 2" descr="No description available.">
              <a:extLst>
                <a:ext uri="{FF2B5EF4-FFF2-40B4-BE49-F238E27FC236}">
                  <a16:creationId xmlns:a16="http://schemas.microsoft.com/office/drawing/2014/main" id="{DFF21F16-639E-4810-98D1-EE704A4D6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91" t="17640" r="25149" b="40644"/>
            <a:stretch/>
          </p:blipFill>
          <p:spPr bwMode="auto">
            <a:xfrm>
              <a:off x="7714695" y="1535837"/>
              <a:ext cx="1899822" cy="1553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FC5F46-B9A7-7D3C-6F1F-00F2767B40F1}"/>
                </a:ext>
              </a:extLst>
            </p:cNvPr>
            <p:cNvSpPr txBox="1"/>
            <p:nvPr/>
          </p:nvSpPr>
          <p:spPr>
            <a:xfrm>
              <a:off x="7714694" y="3126705"/>
              <a:ext cx="834501" cy="369332"/>
            </a:xfrm>
            <a:prstGeom prst="rect">
              <a:avLst/>
            </a:prstGeom>
            <a:noFill/>
          </p:spPr>
          <p:txBody>
            <a:bodyPr wrap="square" rtlCol="0">
              <a:spAutoFit/>
            </a:bodyPr>
            <a:lstStyle/>
            <a:p>
              <a:r>
                <a:rPr lang="lt-LT" dirty="0"/>
                <a:t>3 pav.</a:t>
              </a:r>
              <a:endParaRPr lang="en-US" dirty="0"/>
            </a:p>
          </p:txBody>
        </p:sp>
      </p:grpSp>
      <p:sp>
        <p:nvSpPr>
          <p:cNvPr id="7" name="TextBox 6">
            <a:extLst>
              <a:ext uri="{FF2B5EF4-FFF2-40B4-BE49-F238E27FC236}">
                <a16:creationId xmlns:a16="http://schemas.microsoft.com/office/drawing/2014/main" id="{4F6757C6-7AFE-6667-9B2E-66F2680BE193}"/>
              </a:ext>
            </a:extLst>
          </p:cNvPr>
          <p:cNvSpPr txBox="1"/>
          <p:nvPr/>
        </p:nvSpPr>
        <p:spPr>
          <a:xfrm>
            <a:off x="222814" y="222517"/>
            <a:ext cx="1986603" cy="584775"/>
          </a:xfrm>
          <a:prstGeom prst="rect">
            <a:avLst/>
          </a:prstGeom>
          <a:noFill/>
        </p:spPr>
        <p:txBody>
          <a:bodyPr wrap="square">
            <a:spAutoFit/>
          </a:bodyPr>
          <a:lstStyle/>
          <a:p>
            <a:r>
              <a:rPr lang="lt-LT" sz="3200" dirty="0"/>
              <a:t>6 užduo</a:t>
            </a:r>
            <a:r>
              <a:rPr lang="lt-LT" sz="3200" dirty="0">
                <a:latin typeface="Gill Sans MT" panose="020B0502020104020203" pitchFamily="34" charset="0"/>
              </a:rPr>
              <a:t>t</a:t>
            </a:r>
            <a:r>
              <a:rPr lang="lt-LT" sz="3200" dirty="0"/>
              <a:t>is</a:t>
            </a:r>
            <a:endParaRPr lang="en-US" sz="3200" dirty="0"/>
          </a:p>
        </p:txBody>
      </p:sp>
      <p:grpSp>
        <p:nvGrpSpPr>
          <p:cNvPr id="9" name="Group 8">
            <a:extLst>
              <a:ext uri="{FF2B5EF4-FFF2-40B4-BE49-F238E27FC236}">
                <a16:creationId xmlns:a16="http://schemas.microsoft.com/office/drawing/2014/main" id="{D852F533-C748-2650-0860-5498CC2C8D5A}"/>
              </a:ext>
            </a:extLst>
          </p:cNvPr>
          <p:cNvGrpSpPr/>
          <p:nvPr/>
        </p:nvGrpSpPr>
        <p:grpSpPr>
          <a:xfrm>
            <a:off x="256890" y="5553741"/>
            <a:ext cx="2772868" cy="1081742"/>
            <a:chOff x="256890" y="5553741"/>
            <a:chExt cx="2772868" cy="1081742"/>
          </a:xfrm>
        </p:grpSpPr>
        <p:sp>
          <p:nvSpPr>
            <p:cNvPr id="2" name="TextBox 1">
              <a:extLst>
                <a:ext uri="{FF2B5EF4-FFF2-40B4-BE49-F238E27FC236}">
                  <a16:creationId xmlns:a16="http://schemas.microsoft.com/office/drawing/2014/main" id="{1A43C8CD-2001-025B-E79F-3324B0278A1B}"/>
                </a:ext>
              </a:extLst>
            </p:cNvPr>
            <p:cNvSpPr txBox="1"/>
            <p:nvPr/>
          </p:nvSpPr>
          <p:spPr>
            <a:xfrm>
              <a:off x="256890" y="5927597"/>
              <a:ext cx="2772868" cy="707886"/>
            </a:xfrm>
            <a:prstGeom prst="rect">
              <a:avLst/>
            </a:prstGeom>
            <a:noFill/>
          </p:spPr>
          <p:txBody>
            <a:bodyPr wrap="square" rtlCol="0">
              <a:spAutoFit/>
            </a:bodyPr>
            <a:lstStyle/>
            <a:p>
              <a:pPr marL="342900" indent="-342900">
                <a:buAutoNum type="alphaLcParenR"/>
              </a:pPr>
              <a:r>
                <a:rPr lang="lt-LT" sz="2000" dirty="0"/>
                <a:t>nieko;</a:t>
              </a:r>
            </a:p>
            <a:p>
              <a:pPr marL="342900" indent="-342900">
                <a:buAutoNum type="alphaLcParenR"/>
              </a:pPr>
              <a:r>
                <a:rPr lang="lt-LT" sz="2000" dirty="0"/>
                <a:t>šaltinių įtampų sumą.</a:t>
              </a:r>
              <a:endParaRPr lang="en-US" sz="2000" dirty="0"/>
            </a:p>
          </p:txBody>
        </p:sp>
        <p:sp>
          <p:nvSpPr>
            <p:cNvPr id="8" name="TextBox 7">
              <a:extLst>
                <a:ext uri="{FF2B5EF4-FFF2-40B4-BE49-F238E27FC236}">
                  <a16:creationId xmlns:a16="http://schemas.microsoft.com/office/drawing/2014/main" id="{4E207455-B0F8-E767-0234-855E4FF6758C}"/>
                </a:ext>
              </a:extLst>
            </p:cNvPr>
            <p:cNvSpPr txBox="1"/>
            <p:nvPr/>
          </p:nvSpPr>
          <p:spPr>
            <a:xfrm>
              <a:off x="256890" y="555374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Tree>
    <p:extLst>
      <p:ext uri="{BB962C8B-B14F-4D97-AF65-F5344CB8AC3E}">
        <p14:creationId xmlns:p14="http://schemas.microsoft.com/office/powerpoint/2010/main" val="3344414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0C25A0-40D6-B8E6-8946-CE3778989AF9}"/>
              </a:ext>
            </a:extLst>
          </p:cNvPr>
          <p:cNvSpPr txBox="1"/>
          <p:nvPr/>
        </p:nvSpPr>
        <p:spPr>
          <a:xfrm>
            <a:off x="190644" y="2016121"/>
            <a:ext cx="5673281" cy="954107"/>
          </a:xfrm>
          <a:prstGeom prst="rect">
            <a:avLst/>
          </a:prstGeom>
          <a:noFill/>
        </p:spPr>
        <p:txBody>
          <a:bodyPr wrap="square" rtlCol="0">
            <a:spAutoFit/>
          </a:bodyPr>
          <a:lstStyle/>
          <a:p>
            <a:r>
              <a:rPr lang="lt-LT" sz="2800" dirty="0"/>
              <a:t>Iš 4 pav. pateiktų grafikų nustatykite, kuri varža didesnė – R</a:t>
            </a:r>
            <a:r>
              <a:rPr lang="lt-LT" sz="2800" baseline="-25000" dirty="0"/>
              <a:t>1</a:t>
            </a:r>
            <a:r>
              <a:rPr lang="lt-LT" sz="2800" dirty="0"/>
              <a:t> ar R</a:t>
            </a:r>
            <a:r>
              <a:rPr lang="lt-LT" sz="2800" baseline="-25000" dirty="0"/>
              <a:t>2</a:t>
            </a:r>
            <a:r>
              <a:rPr lang="lt-LT" sz="2800" dirty="0"/>
              <a:t>?</a:t>
            </a:r>
            <a:endParaRPr lang="en-US" sz="2800" baseline="30000" dirty="0"/>
          </a:p>
        </p:txBody>
      </p:sp>
      <p:grpSp>
        <p:nvGrpSpPr>
          <p:cNvPr id="4" name="Group 3">
            <a:extLst>
              <a:ext uri="{FF2B5EF4-FFF2-40B4-BE49-F238E27FC236}">
                <a16:creationId xmlns:a16="http://schemas.microsoft.com/office/drawing/2014/main" id="{79B7864C-E6AD-545F-2D89-86EACBB23F95}"/>
              </a:ext>
            </a:extLst>
          </p:cNvPr>
          <p:cNvGrpSpPr/>
          <p:nvPr/>
        </p:nvGrpSpPr>
        <p:grpSpPr>
          <a:xfrm>
            <a:off x="6968072" y="1125436"/>
            <a:ext cx="3136627" cy="3689583"/>
            <a:chOff x="6667130" y="2219415"/>
            <a:chExt cx="2254929" cy="2308197"/>
          </a:xfrm>
        </p:grpSpPr>
        <p:pic>
          <p:nvPicPr>
            <p:cNvPr id="3074" name="Picture 2" descr="No description available.">
              <a:extLst>
                <a:ext uri="{FF2B5EF4-FFF2-40B4-BE49-F238E27FC236}">
                  <a16:creationId xmlns:a16="http://schemas.microsoft.com/office/drawing/2014/main" id="{01E66600-83D0-35F4-58D3-044E1DB637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74" t="26355" r="13719" b="34112"/>
            <a:stretch/>
          </p:blipFill>
          <p:spPr bwMode="auto">
            <a:xfrm rot="16200000">
              <a:off x="6844684" y="2041862"/>
              <a:ext cx="1899821" cy="22549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3CB1F9-23CB-42D4-1773-ADB084B8F24A}"/>
                </a:ext>
              </a:extLst>
            </p:cNvPr>
            <p:cNvSpPr txBox="1"/>
            <p:nvPr/>
          </p:nvSpPr>
          <p:spPr>
            <a:xfrm>
              <a:off x="6667130" y="4154750"/>
              <a:ext cx="896644" cy="372862"/>
            </a:xfrm>
            <a:prstGeom prst="rect">
              <a:avLst/>
            </a:prstGeom>
            <a:noFill/>
          </p:spPr>
          <p:txBody>
            <a:bodyPr wrap="square" rtlCol="0">
              <a:spAutoFit/>
            </a:bodyPr>
            <a:lstStyle/>
            <a:p>
              <a:r>
                <a:rPr lang="lt-LT" dirty="0"/>
                <a:t>4 pav.</a:t>
              </a:r>
              <a:endParaRPr lang="en-US" dirty="0"/>
            </a:p>
          </p:txBody>
        </p:sp>
      </p:grpSp>
      <p:sp>
        <p:nvSpPr>
          <p:cNvPr id="7" name="TextBox 6">
            <a:extLst>
              <a:ext uri="{FF2B5EF4-FFF2-40B4-BE49-F238E27FC236}">
                <a16:creationId xmlns:a16="http://schemas.microsoft.com/office/drawing/2014/main" id="{37AAA497-37C5-D8BF-3BFF-8A2BD7D75610}"/>
              </a:ext>
            </a:extLst>
          </p:cNvPr>
          <p:cNvSpPr txBox="1"/>
          <p:nvPr/>
        </p:nvSpPr>
        <p:spPr>
          <a:xfrm>
            <a:off x="64700" y="156787"/>
            <a:ext cx="1941653" cy="584775"/>
          </a:xfrm>
          <a:prstGeom prst="rect">
            <a:avLst/>
          </a:prstGeom>
          <a:noFill/>
        </p:spPr>
        <p:txBody>
          <a:bodyPr wrap="square">
            <a:spAutoFit/>
          </a:bodyPr>
          <a:lstStyle/>
          <a:p>
            <a:r>
              <a:rPr lang="lt-LT" sz="3200" dirty="0"/>
              <a:t>7 užduo</a:t>
            </a:r>
            <a:r>
              <a:rPr lang="lt-LT" sz="3200" dirty="0">
                <a:latin typeface="Gill Sans MT" panose="020B0502020104020203" pitchFamily="34" charset="0"/>
              </a:rPr>
              <a:t>t</a:t>
            </a:r>
            <a:r>
              <a:rPr lang="lt-LT" sz="3200" dirty="0"/>
              <a:t>is</a:t>
            </a:r>
            <a:endParaRPr lang="en-US" sz="3200" dirty="0"/>
          </a:p>
        </p:txBody>
      </p:sp>
      <p:grpSp>
        <p:nvGrpSpPr>
          <p:cNvPr id="9" name="Group 8">
            <a:extLst>
              <a:ext uri="{FF2B5EF4-FFF2-40B4-BE49-F238E27FC236}">
                <a16:creationId xmlns:a16="http://schemas.microsoft.com/office/drawing/2014/main" id="{BC3F8827-2B85-D4DC-C121-2EB85615F74A}"/>
              </a:ext>
            </a:extLst>
          </p:cNvPr>
          <p:cNvGrpSpPr/>
          <p:nvPr/>
        </p:nvGrpSpPr>
        <p:grpSpPr>
          <a:xfrm>
            <a:off x="190644" y="5229649"/>
            <a:ext cx="2094952" cy="1072623"/>
            <a:chOff x="190644" y="4986581"/>
            <a:chExt cx="2094952" cy="1072623"/>
          </a:xfrm>
        </p:grpSpPr>
        <p:sp>
          <p:nvSpPr>
            <p:cNvPr id="5" name="TextBox 4">
              <a:extLst>
                <a:ext uri="{FF2B5EF4-FFF2-40B4-BE49-F238E27FC236}">
                  <a16:creationId xmlns:a16="http://schemas.microsoft.com/office/drawing/2014/main" id="{4CED024B-23EB-F12A-4C4C-17A29BD7AE6C}"/>
                </a:ext>
              </a:extLst>
            </p:cNvPr>
            <p:cNvSpPr txBox="1"/>
            <p:nvPr/>
          </p:nvSpPr>
          <p:spPr>
            <a:xfrm>
              <a:off x="243732" y="5597539"/>
              <a:ext cx="2041864" cy="461665"/>
            </a:xfrm>
            <a:prstGeom prst="rect">
              <a:avLst/>
            </a:prstGeom>
            <a:noFill/>
          </p:spPr>
          <p:txBody>
            <a:bodyPr wrap="square" rtlCol="0">
              <a:spAutoFit/>
            </a:bodyPr>
            <a:lstStyle/>
            <a:p>
              <a:r>
                <a:rPr lang="lt-LT" sz="2400" dirty="0"/>
                <a:t>R</a:t>
              </a:r>
              <a:r>
                <a:rPr lang="lt-LT" sz="2400" baseline="-25000" dirty="0"/>
                <a:t>2</a:t>
              </a:r>
              <a:r>
                <a:rPr lang="lt-LT" sz="2400" dirty="0"/>
                <a:t>&gt;R</a:t>
              </a:r>
              <a:r>
                <a:rPr lang="lt-LT" sz="2400" baseline="-25000" dirty="0"/>
                <a:t>1</a:t>
              </a:r>
              <a:endParaRPr lang="en-US" sz="2400" baseline="-25000" dirty="0"/>
            </a:p>
          </p:txBody>
        </p:sp>
        <p:sp>
          <p:nvSpPr>
            <p:cNvPr id="8" name="TextBox 7">
              <a:extLst>
                <a:ext uri="{FF2B5EF4-FFF2-40B4-BE49-F238E27FC236}">
                  <a16:creationId xmlns:a16="http://schemas.microsoft.com/office/drawing/2014/main" id="{26CF2364-B5C9-631A-1F74-20447E48C452}"/>
                </a:ext>
              </a:extLst>
            </p:cNvPr>
            <p:cNvSpPr txBox="1"/>
            <p:nvPr/>
          </p:nvSpPr>
          <p:spPr>
            <a:xfrm>
              <a:off x="190644" y="498658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Tree>
    <p:extLst>
      <p:ext uri="{BB962C8B-B14F-4D97-AF65-F5344CB8AC3E}">
        <p14:creationId xmlns:p14="http://schemas.microsoft.com/office/powerpoint/2010/main" val="125328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1C9B23-695B-1528-A0AA-E9BA7DD80748}"/>
              </a:ext>
            </a:extLst>
          </p:cNvPr>
          <p:cNvSpPr txBox="1"/>
          <p:nvPr/>
        </p:nvSpPr>
        <p:spPr>
          <a:xfrm>
            <a:off x="145751" y="636883"/>
            <a:ext cx="8655728" cy="1200329"/>
          </a:xfrm>
          <a:prstGeom prst="rect">
            <a:avLst/>
          </a:prstGeom>
          <a:noFill/>
        </p:spPr>
        <p:txBody>
          <a:bodyPr wrap="square" rtlCol="0">
            <a:spAutoFit/>
          </a:bodyPr>
          <a:lstStyle/>
          <a:p>
            <a:r>
              <a:rPr lang="lt-LT" sz="2400" dirty="0"/>
              <a:t>Trys rezistoriai sujungti pagal 5 paveiksle pateiktą schemą. Kaip jie sujungti? Nubraižykite stačiakampę jungimo schemą. Kokia šios grandinės dalies pilnutinė varža, jei kiekvieno rezistoriaus varžą 3</a:t>
            </a:r>
            <a:r>
              <a:rPr lang="el-GR" sz="2400" dirty="0">
                <a:latin typeface="Franklin Gothic Book" panose="020B0503020102020204" pitchFamily="34" charset="0"/>
              </a:rPr>
              <a:t>Ω</a:t>
            </a:r>
            <a:r>
              <a:rPr lang="lt-LT" sz="2400" dirty="0">
                <a:latin typeface="Franklin Gothic Book" panose="020B0503020102020204" pitchFamily="34" charset="0"/>
              </a:rPr>
              <a:t> </a:t>
            </a:r>
            <a:r>
              <a:rPr lang="lt-LT" sz="2400" dirty="0">
                <a:latin typeface="Gill Sans Nova Cond Lt" panose="020B0306020104020203" pitchFamily="34" charset="0"/>
              </a:rPr>
              <a:t>?</a:t>
            </a:r>
            <a:endParaRPr lang="en-US" sz="2400" dirty="0"/>
          </a:p>
        </p:txBody>
      </p:sp>
      <p:grpSp>
        <p:nvGrpSpPr>
          <p:cNvPr id="4" name="Group 3">
            <a:extLst>
              <a:ext uri="{FF2B5EF4-FFF2-40B4-BE49-F238E27FC236}">
                <a16:creationId xmlns:a16="http://schemas.microsoft.com/office/drawing/2014/main" id="{ED6824B2-F2B5-05BF-BD28-27D269EFD3E8}"/>
              </a:ext>
            </a:extLst>
          </p:cNvPr>
          <p:cNvGrpSpPr/>
          <p:nvPr/>
        </p:nvGrpSpPr>
        <p:grpSpPr>
          <a:xfrm>
            <a:off x="7976096" y="1903344"/>
            <a:ext cx="3849383" cy="2250144"/>
            <a:chOff x="7688062" y="2698814"/>
            <a:chExt cx="2638494" cy="1700980"/>
          </a:xfrm>
        </p:grpSpPr>
        <p:pic>
          <p:nvPicPr>
            <p:cNvPr id="5122" name="Picture 2" descr="No description available.">
              <a:extLst>
                <a:ext uri="{FF2B5EF4-FFF2-40B4-BE49-F238E27FC236}">
                  <a16:creationId xmlns:a16="http://schemas.microsoft.com/office/drawing/2014/main" id="{A617570F-27CC-F558-BAEF-586A76629F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25" t="37088" r="37946" b="18286"/>
            <a:stretch/>
          </p:blipFill>
          <p:spPr bwMode="auto">
            <a:xfrm rot="5400000">
              <a:off x="8372557" y="2014319"/>
              <a:ext cx="1269504" cy="26384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870526-1EBA-F625-9964-72F116EAC948}"/>
                </a:ext>
              </a:extLst>
            </p:cNvPr>
            <p:cNvSpPr txBox="1"/>
            <p:nvPr/>
          </p:nvSpPr>
          <p:spPr>
            <a:xfrm>
              <a:off x="7688062" y="4030462"/>
              <a:ext cx="763480" cy="369332"/>
            </a:xfrm>
            <a:prstGeom prst="rect">
              <a:avLst/>
            </a:prstGeom>
            <a:noFill/>
          </p:spPr>
          <p:txBody>
            <a:bodyPr wrap="square" rtlCol="0">
              <a:spAutoFit/>
            </a:bodyPr>
            <a:lstStyle/>
            <a:p>
              <a:r>
                <a:rPr lang="lt-LT" dirty="0"/>
                <a:t>5 pav.</a:t>
              </a:r>
              <a:endParaRPr lang="en-US" dirty="0"/>
            </a:p>
          </p:txBody>
        </p:sp>
      </p:grpSp>
      <p:sp>
        <p:nvSpPr>
          <p:cNvPr id="10" name="TextBox 9">
            <a:extLst>
              <a:ext uri="{FF2B5EF4-FFF2-40B4-BE49-F238E27FC236}">
                <a16:creationId xmlns:a16="http://schemas.microsoft.com/office/drawing/2014/main" id="{103163D9-FA33-5816-6EA0-D8FDCEF47B91}"/>
              </a:ext>
            </a:extLst>
          </p:cNvPr>
          <p:cNvSpPr txBox="1"/>
          <p:nvPr/>
        </p:nvSpPr>
        <p:spPr>
          <a:xfrm>
            <a:off x="145751" y="67113"/>
            <a:ext cx="2161572" cy="584775"/>
          </a:xfrm>
          <a:prstGeom prst="rect">
            <a:avLst/>
          </a:prstGeom>
          <a:noFill/>
        </p:spPr>
        <p:txBody>
          <a:bodyPr wrap="square">
            <a:spAutoFit/>
          </a:bodyPr>
          <a:lstStyle/>
          <a:p>
            <a:r>
              <a:rPr lang="lt-LT" sz="3200" dirty="0"/>
              <a:t>8 užduo</a:t>
            </a:r>
            <a:r>
              <a:rPr lang="lt-LT" sz="3200" dirty="0">
                <a:latin typeface="Gill Sans MT" panose="020B0502020104020203" pitchFamily="34" charset="0"/>
              </a:rPr>
              <a:t>t</a:t>
            </a:r>
            <a:r>
              <a:rPr lang="lt-LT" sz="3200" dirty="0"/>
              <a:t>is</a:t>
            </a:r>
            <a:endParaRPr lang="en-US" sz="3200" dirty="0"/>
          </a:p>
        </p:txBody>
      </p:sp>
      <p:grpSp>
        <p:nvGrpSpPr>
          <p:cNvPr id="12" name="Group 11">
            <a:extLst>
              <a:ext uri="{FF2B5EF4-FFF2-40B4-BE49-F238E27FC236}">
                <a16:creationId xmlns:a16="http://schemas.microsoft.com/office/drawing/2014/main" id="{9E96989D-472A-48B9-0E3B-FA90ED584FCB}"/>
              </a:ext>
            </a:extLst>
          </p:cNvPr>
          <p:cNvGrpSpPr/>
          <p:nvPr/>
        </p:nvGrpSpPr>
        <p:grpSpPr>
          <a:xfrm>
            <a:off x="272186" y="3133800"/>
            <a:ext cx="2770951" cy="3657087"/>
            <a:chOff x="272186" y="3133800"/>
            <a:chExt cx="2770951" cy="3657087"/>
          </a:xfrm>
        </p:grpSpPr>
        <p:grpSp>
          <p:nvGrpSpPr>
            <p:cNvPr id="8" name="Group 7">
              <a:extLst>
                <a:ext uri="{FF2B5EF4-FFF2-40B4-BE49-F238E27FC236}">
                  <a16:creationId xmlns:a16="http://schemas.microsoft.com/office/drawing/2014/main" id="{E45DF59C-AE03-D567-21EC-EE381C939375}"/>
                </a:ext>
              </a:extLst>
            </p:cNvPr>
            <p:cNvGrpSpPr/>
            <p:nvPr/>
          </p:nvGrpSpPr>
          <p:grpSpPr>
            <a:xfrm>
              <a:off x="272186" y="3626148"/>
              <a:ext cx="2770951" cy="3164739"/>
              <a:chOff x="272186" y="3626148"/>
              <a:chExt cx="2770951" cy="3164739"/>
            </a:xfrm>
          </p:grpSpPr>
          <p:sp>
            <p:nvSpPr>
              <p:cNvPr id="5" name="TextBox 4">
                <a:extLst>
                  <a:ext uri="{FF2B5EF4-FFF2-40B4-BE49-F238E27FC236}">
                    <a16:creationId xmlns:a16="http://schemas.microsoft.com/office/drawing/2014/main" id="{A88B99DD-7DF9-F6A8-089F-A10B1AA8E070}"/>
                  </a:ext>
                </a:extLst>
              </p:cNvPr>
              <p:cNvSpPr txBox="1"/>
              <p:nvPr/>
            </p:nvSpPr>
            <p:spPr>
              <a:xfrm>
                <a:off x="272187" y="6421555"/>
                <a:ext cx="1908699" cy="369332"/>
              </a:xfrm>
              <a:prstGeom prst="rect">
                <a:avLst/>
              </a:prstGeom>
              <a:noFill/>
            </p:spPr>
            <p:txBody>
              <a:bodyPr wrap="square" rtlCol="0">
                <a:spAutoFit/>
              </a:bodyPr>
              <a:lstStyle/>
              <a:p>
                <a:r>
                  <a:rPr lang="lt-LT" dirty="0"/>
                  <a:t>Ats:. 6pav. ; 1</a:t>
                </a:r>
                <a:r>
                  <a:rPr lang="el-GR" dirty="0">
                    <a:latin typeface="Franklin Gothic Medium Cond" panose="020B0606030402020204" pitchFamily="34" charset="0"/>
                  </a:rPr>
                  <a:t>Ω</a:t>
                </a:r>
                <a:endParaRPr lang="lt-LT" dirty="0">
                  <a:latin typeface="Franklin Gothic Medium Cond" panose="020B0606030402020204" pitchFamily="34" charset="0"/>
                </a:endParaRPr>
              </a:p>
            </p:txBody>
          </p:sp>
          <p:grpSp>
            <p:nvGrpSpPr>
              <p:cNvPr id="7" name="Group 6">
                <a:extLst>
                  <a:ext uri="{FF2B5EF4-FFF2-40B4-BE49-F238E27FC236}">
                    <a16:creationId xmlns:a16="http://schemas.microsoft.com/office/drawing/2014/main" id="{D6551D98-A600-3E83-7292-B796FF5FBE5D}"/>
                  </a:ext>
                </a:extLst>
              </p:cNvPr>
              <p:cNvGrpSpPr/>
              <p:nvPr/>
            </p:nvGrpSpPr>
            <p:grpSpPr>
              <a:xfrm>
                <a:off x="272186" y="3626148"/>
                <a:ext cx="2770951" cy="2815747"/>
                <a:chOff x="1474870" y="3847743"/>
                <a:chExt cx="1911635" cy="1855234"/>
              </a:xfrm>
            </p:grpSpPr>
            <p:pic>
              <p:nvPicPr>
                <p:cNvPr id="5124" name="Picture 4" descr="No description available.">
                  <a:extLst>
                    <a:ext uri="{FF2B5EF4-FFF2-40B4-BE49-F238E27FC236}">
                      <a16:creationId xmlns:a16="http://schemas.microsoft.com/office/drawing/2014/main" id="{4998E12E-A0CB-7631-AE56-6E483F691E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67" t="22639" r="19461" b="36925"/>
                <a:stretch/>
              </p:blipFill>
              <p:spPr bwMode="auto">
                <a:xfrm>
                  <a:off x="1539950" y="3847743"/>
                  <a:ext cx="1846555" cy="1482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BC3FB8-9096-98AC-9F9F-44DE5FE8AF3F}"/>
                    </a:ext>
                  </a:extLst>
                </p:cNvPr>
                <p:cNvSpPr txBox="1"/>
                <p:nvPr/>
              </p:nvSpPr>
              <p:spPr>
                <a:xfrm>
                  <a:off x="1474870" y="5333645"/>
                  <a:ext cx="714652" cy="369332"/>
                </a:xfrm>
                <a:prstGeom prst="rect">
                  <a:avLst/>
                </a:prstGeom>
                <a:noFill/>
              </p:spPr>
              <p:txBody>
                <a:bodyPr wrap="square" rtlCol="0">
                  <a:spAutoFit/>
                </a:bodyPr>
                <a:lstStyle/>
                <a:p>
                  <a:r>
                    <a:rPr lang="lt-LT" dirty="0"/>
                    <a:t>6pav.</a:t>
                  </a:r>
                  <a:endParaRPr lang="en-US" dirty="0"/>
                </a:p>
              </p:txBody>
            </p:sp>
          </p:grpSp>
        </p:grpSp>
        <p:sp>
          <p:nvSpPr>
            <p:cNvPr id="11" name="TextBox 10">
              <a:extLst>
                <a:ext uri="{FF2B5EF4-FFF2-40B4-BE49-F238E27FC236}">
                  <a16:creationId xmlns:a16="http://schemas.microsoft.com/office/drawing/2014/main" id="{6D68CC9F-3631-D970-E3E5-182633FC7902}"/>
                </a:ext>
              </a:extLst>
            </p:cNvPr>
            <p:cNvSpPr txBox="1"/>
            <p:nvPr/>
          </p:nvSpPr>
          <p:spPr>
            <a:xfrm>
              <a:off x="272186" y="3133800"/>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
        <p:nvSpPr>
          <p:cNvPr id="9" name="TextBox 8">
            <a:extLst>
              <a:ext uri="{FF2B5EF4-FFF2-40B4-BE49-F238E27FC236}">
                <a16:creationId xmlns:a16="http://schemas.microsoft.com/office/drawing/2014/main" id="{6418E7D0-D31F-D2E4-84E1-DA7365307BC8}"/>
              </a:ext>
            </a:extLst>
          </p:cNvPr>
          <p:cNvSpPr txBox="1"/>
          <p:nvPr/>
        </p:nvSpPr>
        <p:spPr>
          <a:xfrm>
            <a:off x="3137472" y="3691823"/>
            <a:ext cx="2146040" cy="461665"/>
          </a:xfrm>
          <a:prstGeom prst="rect">
            <a:avLst/>
          </a:prstGeom>
          <a:noFill/>
        </p:spPr>
        <p:txBody>
          <a:bodyPr wrap="square" rtlCol="0">
            <a:spAutoFit/>
          </a:bodyPr>
          <a:lstStyle/>
          <a:p>
            <a:r>
              <a:rPr lang="lt-LT" sz="2400" dirty="0"/>
              <a:t>Sprendimas:</a:t>
            </a:r>
            <a:endParaRPr lang="en-US" sz="2400" dirty="0"/>
          </a:p>
        </p:txBody>
      </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05081507-2FF5-419E-9EF3-73D5D3D8B3B1}"/>
                  </a:ext>
                </a:extLst>
              </p:cNvPr>
              <p:cNvGraphicFramePr>
                <a:graphicFrameLocks noGrp="1"/>
              </p:cNvGraphicFramePr>
              <p:nvPr>
                <p:extLst>
                  <p:ext uri="{D42A27DB-BD31-4B8C-83A1-F6EECF244321}">
                    <p14:modId xmlns:p14="http://schemas.microsoft.com/office/powerpoint/2010/main" val="718397007"/>
                  </p:ext>
                </p:extLst>
              </p:nvPr>
            </p:nvGraphicFramePr>
            <p:xfrm>
              <a:off x="3197587" y="4219620"/>
              <a:ext cx="5603892" cy="2438427"/>
            </p:xfrm>
            <a:graphic>
              <a:graphicData uri="http://schemas.openxmlformats.org/drawingml/2006/table">
                <a:tbl>
                  <a:tblPr firstRow="1" bandRow="1">
                    <a:tableStyleId>{0E3FDE45-AF77-4B5C-9715-49D594BDF05E}</a:tableStyleId>
                  </a:tblPr>
                  <a:tblGrid>
                    <a:gridCol w="1258686">
                      <a:extLst>
                        <a:ext uri="{9D8B030D-6E8A-4147-A177-3AD203B41FA5}">
                          <a16:colId xmlns:a16="http://schemas.microsoft.com/office/drawing/2014/main" val="1439164350"/>
                        </a:ext>
                      </a:extLst>
                    </a:gridCol>
                    <a:gridCol w="2226310">
                      <a:extLst>
                        <a:ext uri="{9D8B030D-6E8A-4147-A177-3AD203B41FA5}">
                          <a16:colId xmlns:a16="http://schemas.microsoft.com/office/drawing/2014/main" val="641162985"/>
                        </a:ext>
                      </a:extLst>
                    </a:gridCol>
                    <a:gridCol w="2118896">
                      <a:extLst>
                        <a:ext uri="{9D8B030D-6E8A-4147-A177-3AD203B41FA5}">
                          <a16:colId xmlns:a16="http://schemas.microsoft.com/office/drawing/2014/main" val="3093989340"/>
                        </a:ext>
                      </a:extLst>
                    </a:gridCol>
                  </a:tblGrid>
                  <a:tr h="65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pPr algn="ctr"/>
                          <a:endParaRPr lang="lt-LT" dirty="0"/>
                        </a:p>
                        <a:p>
                          <a:pPr algn="ctr"/>
                          <a:endParaRPr lang="lt-LT" dirty="0"/>
                        </a:p>
                        <a:p>
                          <a:pPr algn="ctr"/>
                          <a:endParaRPr lang="lt-LT" dirty="0"/>
                        </a:p>
                        <a:p>
                          <a:pPr algn="ctr"/>
                          <a:endParaRPr lang="lt-LT" dirty="0"/>
                        </a:p>
                        <a:p>
                          <a:pPr algn="ctr"/>
                          <a:r>
                            <a:rPr lang="lt-LT" b="1" dirty="0"/>
                            <a:t>R</a:t>
                          </a:r>
                          <a14:m>
                            <m:oMath xmlns:m="http://schemas.openxmlformats.org/officeDocument/2006/math">
                              <m:r>
                                <a:rPr lang="lt-LT" b="1" i="1" smtClean="0">
                                  <a:latin typeface="Cambria Math" panose="02040503050406030204" pitchFamily="18" charset="0"/>
                                </a:rPr>
                                <m:t>=</m:t>
                              </m:r>
                              <m:f>
                                <m:fPr>
                                  <m:ctrlPr>
                                    <a:rPr lang="lt-LT" b="1"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𝑹</m:t>
                                  </m:r>
                                  <m:r>
                                    <a:rPr lang="lt-LT" b="1" i="1" smtClean="0">
                                      <a:latin typeface="Cambria Math" panose="02040503050406030204" pitchFamily="18" charset="0"/>
                                    </a:rPr>
                                    <m:t>𝟏</m:t>
                                  </m:r>
                                </m:den>
                              </m:f>
                              <m:r>
                                <a:rPr lang="lt-LT" b="1" i="1" smtClean="0">
                                  <a:latin typeface="Cambria Math" panose="02040503050406030204" pitchFamily="18" charset="0"/>
                                </a:rPr>
                                <m:t>+</m:t>
                              </m:r>
                              <m:f>
                                <m:fPr>
                                  <m:ctrlPr>
                                    <a:rPr lang="lt-LT" b="1"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𝑹</m:t>
                                  </m:r>
                                  <m:r>
                                    <a:rPr lang="lt-LT" b="1" i="1" smtClean="0">
                                      <a:latin typeface="Cambria Math" panose="02040503050406030204" pitchFamily="18" charset="0"/>
                                    </a:rPr>
                                    <m:t>𝟐</m:t>
                                  </m:r>
                                </m:den>
                              </m:f>
                              <m:r>
                                <a:rPr lang="lt-LT" b="1" i="1" smtClean="0">
                                  <a:latin typeface="Cambria Math" panose="02040503050406030204" pitchFamily="18" charset="0"/>
                                </a:rPr>
                                <m:t>+</m:t>
                              </m:r>
                              <m:f>
                                <m:fPr>
                                  <m:ctrlPr>
                                    <a:rPr lang="lt-LT" b="1"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𝑹</m:t>
                                  </m:r>
                                  <m:r>
                                    <a:rPr lang="lt-LT" b="1" i="1" smtClean="0">
                                      <a:latin typeface="Cambria Math" panose="02040503050406030204" pitchFamily="18" charset="0"/>
                                    </a:rPr>
                                    <m:t>𝟑</m:t>
                                  </m:r>
                                </m:den>
                              </m:f>
                            </m:oMath>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r>
                            <a:rPr lang="lt-LT" dirty="0"/>
                            <a:t>R=</a:t>
                          </a:r>
                          <a14:m>
                            <m:oMath xmlns:m="http://schemas.openxmlformats.org/officeDocument/2006/math">
                              <m:f>
                                <m:fPr>
                                  <m:ctrlPr>
                                    <a:rPr lang="lt-LT"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𝟑</m:t>
                                  </m:r>
                                </m:den>
                              </m:f>
                              <m:r>
                                <a:rPr lang="lt-LT" b="1" i="1" smtClean="0">
                                  <a:latin typeface="Cambria Math" panose="02040503050406030204" pitchFamily="18" charset="0"/>
                                </a:rPr>
                                <m:t>+</m:t>
                              </m:r>
                              <m:f>
                                <m:fPr>
                                  <m:ctrlPr>
                                    <a:rPr lang="lt-LT" b="1"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𝟑</m:t>
                                  </m:r>
                                </m:den>
                              </m:f>
                              <m:r>
                                <a:rPr lang="lt-LT" b="1" i="1" smtClean="0">
                                  <a:latin typeface="Cambria Math" panose="02040503050406030204" pitchFamily="18" charset="0"/>
                                </a:rPr>
                                <m:t>+</m:t>
                              </m:r>
                              <m:f>
                                <m:fPr>
                                  <m:ctrlPr>
                                    <a:rPr lang="lt-LT" b="1" i="1" smtClean="0">
                                      <a:latin typeface="Cambria Math" panose="02040503050406030204" pitchFamily="18" charset="0"/>
                                    </a:rPr>
                                  </m:ctrlPr>
                                </m:fPr>
                                <m:num>
                                  <m:r>
                                    <a:rPr lang="lt-LT" b="1" i="1" smtClean="0">
                                      <a:latin typeface="Cambria Math" panose="02040503050406030204" pitchFamily="18" charset="0"/>
                                    </a:rPr>
                                    <m:t>𝟏</m:t>
                                  </m:r>
                                </m:num>
                                <m:den>
                                  <m:r>
                                    <a:rPr lang="lt-LT" b="1" i="1" smtClean="0">
                                      <a:latin typeface="Cambria Math" panose="02040503050406030204" pitchFamily="18" charset="0"/>
                                    </a:rPr>
                                    <m:t>𝟑</m:t>
                                  </m:r>
                                </m:den>
                              </m:f>
                              <m:r>
                                <a:rPr lang="lt-LT" b="1" i="1" smtClean="0">
                                  <a:latin typeface="Cambria Math" panose="02040503050406030204" pitchFamily="18" charset="0"/>
                                </a:rPr>
                                <m:t>=</m:t>
                              </m:r>
                              <m:r>
                                <a:rPr lang="lt-LT" b="1" i="1" smtClean="0">
                                  <a:latin typeface="Cambria Math" panose="02040503050406030204" pitchFamily="18" charset="0"/>
                                </a:rPr>
                                <m:t>𝟏</m:t>
                              </m:r>
                              <m:r>
                                <m:rPr>
                                  <m:sty m:val="p"/>
                                </m:rPr>
                                <a:rPr lang="el-GR" b="1" i="1" smtClean="0">
                                  <a:latin typeface="Cambria Math" panose="02040503050406030204" pitchFamily="18" charset="0"/>
                                </a:rPr>
                                <m:t>Ω</m:t>
                              </m:r>
                            </m:oMath>
                          </a14:m>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1673257"/>
                      </a:ext>
                    </a:extLst>
                  </a:tr>
                  <a:tr h="109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t>
                          </a:r>
                          <a:r>
                            <a:rPr lang="lt-LT" sz="2000" baseline="-25000" dirty="0"/>
                            <a:t>1</a:t>
                          </a:r>
                          <a:r>
                            <a:rPr lang="lt-LT" sz="2000" dirty="0"/>
                            <a:t>=3</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t>
                          </a:r>
                          <a:r>
                            <a:rPr lang="lt-LT" sz="2000" baseline="-25000" dirty="0"/>
                            <a:t>2</a:t>
                          </a:r>
                          <a:r>
                            <a:rPr lang="lt-LT" sz="2000" dirty="0"/>
                            <a:t>=3</a:t>
                          </a:r>
                          <a:r>
                            <a:rPr lang="el-GR" sz="2000" dirty="0">
                              <a:latin typeface="Franklin Gothic Book" panose="020B0503020102020204" pitchFamily="34" charset="0"/>
                            </a:rPr>
                            <a:t>Ω</a:t>
                          </a:r>
                          <a:endParaRPr lang="lt-LT" sz="2000" dirty="0">
                            <a:latin typeface="Franklin Gothic Book" panose="020B0503020102020204" pitchFamily="34" charset="0"/>
                          </a:endParaRPr>
                        </a:p>
                        <a:p>
                          <a:r>
                            <a:rPr lang="lt-LT" sz="2000" dirty="0"/>
                            <a:t>R</a:t>
                          </a:r>
                          <a:r>
                            <a:rPr lang="lt-LT" sz="2000" baseline="-25000" dirty="0"/>
                            <a:t>3</a:t>
                          </a:r>
                          <a:r>
                            <a:rPr lang="lt-LT" sz="2000" dirty="0"/>
                            <a:t>=3</a:t>
                          </a:r>
                          <a:r>
                            <a:rPr lang="el-GR" sz="2000" dirty="0">
                              <a:latin typeface="Franklin Gothic Book" panose="020B0503020102020204" pitchFamily="34" charset="0"/>
                            </a:rPr>
                            <a:t>Ω</a:t>
                          </a:r>
                          <a:endParaRPr lang="en-US" dirty="0">
                            <a:latin typeface="Franklin Gothic Book" panose="020B05030201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059624"/>
                      </a:ext>
                    </a:extLst>
                  </a:tr>
                  <a:tr h="65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R-?</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4136200163"/>
                      </a:ext>
                    </a:extLst>
                  </a:tr>
                </a:tbl>
              </a:graphicData>
            </a:graphic>
          </p:graphicFrame>
        </mc:Choice>
        <mc:Fallback xmlns="">
          <p:graphicFrame>
            <p:nvGraphicFramePr>
              <p:cNvPr id="13" name="Table 12">
                <a:extLst>
                  <a:ext uri="{FF2B5EF4-FFF2-40B4-BE49-F238E27FC236}">
                    <a16:creationId xmlns:a16="http://schemas.microsoft.com/office/drawing/2014/main" id="{05081507-2FF5-419E-9EF3-73D5D3D8B3B1}"/>
                  </a:ext>
                </a:extLst>
              </p:cNvPr>
              <p:cNvGraphicFramePr>
                <a:graphicFrameLocks noGrp="1"/>
              </p:cNvGraphicFramePr>
              <p:nvPr>
                <p:extLst>
                  <p:ext uri="{D42A27DB-BD31-4B8C-83A1-F6EECF244321}">
                    <p14:modId xmlns:p14="http://schemas.microsoft.com/office/powerpoint/2010/main" val="718397007"/>
                  </p:ext>
                </p:extLst>
              </p:nvPr>
            </p:nvGraphicFramePr>
            <p:xfrm>
              <a:off x="3197587" y="4219620"/>
              <a:ext cx="5603892" cy="2438427"/>
            </p:xfrm>
            <a:graphic>
              <a:graphicData uri="http://schemas.openxmlformats.org/drawingml/2006/table">
                <a:tbl>
                  <a:tblPr firstRow="1" bandRow="1">
                    <a:tableStyleId>{0E3FDE45-AF77-4B5C-9715-49D594BDF05E}</a:tableStyleId>
                  </a:tblPr>
                  <a:tblGrid>
                    <a:gridCol w="1258686">
                      <a:extLst>
                        <a:ext uri="{9D8B030D-6E8A-4147-A177-3AD203B41FA5}">
                          <a16:colId xmlns:a16="http://schemas.microsoft.com/office/drawing/2014/main" val="1439164350"/>
                        </a:ext>
                      </a:extLst>
                    </a:gridCol>
                    <a:gridCol w="2226310">
                      <a:extLst>
                        <a:ext uri="{9D8B030D-6E8A-4147-A177-3AD203B41FA5}">
                          <a16:colId xmlns:a16="http://schemas.microsoft.com/office/drawing/2014/main" val="641162985"/>
                        </a:ext>
                      </a:extLst>
                    </a:gridCol>
                    <a:gridCol w="2118896">
                      <a:extLst>
                        <a:ext uri="{9D8B030D-6E8A-4147-A177-3AD203B41FA5}">
                          <a16:colId xmlns:a16="http://schemas.microsoft.com/office/drawing/2014/main" val="3093989340"/>
                        </a:ext>
                      </a:extLst>
                    </a:gridCol>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4"/>
                          <a:stretch>
                            <a:fillRect l="-56712" t="-1247" r="-95616" b="-499"/>
                          </a:stretch>
                        </a:blipFill>
                      </a:tcPr>
                    </a:tc>
                    <a:tc rowSpan="3">
                      <a:txBody>
                        <a:bodyPr/>
                        <a:lstStyle/>
                        <a:p>
                          <a:endParaRPr lang="en-US"/>
                        </a:p>
                      </a:txBody>
                      <a:tcPr>
                        <a:lnL w="12700" cap="flat" cmpd="sng" algn="ctr">
                          <a:solidFill>
                            <a:schemeClr val="tx1"/>
                          </a:solidFill>
                          <a:prstDash val="solid"/>
                          <a:round/>
                          <a:headEnd type="none" w="med" len="med"/>
                          <a:tailEnd type="none" w="med" len="med"/>
                        </a:lnL>
                        <a:blipFill>
                          <a:blip r:embed="rId4"/>
                          <a:stretch>
                            <a:fillRect l="-164368" t="-1247" r="-287" b="-499"/>
                          </a:stretch>
                        </a:blipFill>
                      </a:tcPr>
                    </a:tc>
                    <a:extLst>
                      <a:ext uri="{0D108BD9-81ED-4DB2-BD59-A6C34878D82A}">
                        <a16:rowId xmlns:a16="http://schemas.microsoft.com/office/drawing/2014/main" val="3581673257"/>
                      </a:ext>
                    </a:extLst>
                  </a:tr>
                  <a:tr h="109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t>
                          </a:r>
                          <a:r>
                            <a:rPr lang="lt-LT" sz="2000" baseline="-25000" dirty="0"/>
                            <a:t>1</a:t>
                          </a:r>
                          <a:r>
                            <a:rPr lang="lt-LT" sz="2000" dirty="0"/>
                            <a:t>=3</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t>
                          </a:r>
                          <a:r>
                            <a:rPr lang="lt-LT" sz="2000" baseline="-25000" dirty="0"/>
                            <a:t>2</a:t>
                          </a:r>
                          <a:r>
                            <a:rPr lang="lt-LT" sz="2000" dirty="0"/>
                            <a:t>=3</a:t>
                          </a:r>
                          <a:r>
                            <a:rPr lang="el-GR" sz="2000" dirty="0">
                              <a:latin typeface="Franklin Gothic Book" panose="020B0503020102020204" pitchFamily="34" charset="0"/>
                            </a:rPr>
                            <a:t>Ω</a:t>
                          </a:r>
                          <a:endParaRPr lang="lt-LT" sz="2000" dirty="0">
                            <a:latin typeface="Franklin Gothic Book" panose="020B0503020102020204" pitchFamily="34" charset="0"/>
                          </a:endParaRPr>
                        </a:p>
                        <a:p>
                          <a:r>
                            <a:rPr lang="lt-LT" sz="2000" dirty="0"/>
                            <a:t>R</a:t>
                          </a:r>
                          <a:r>
                            <a:rPr lang="lt-LT" sz="2000" baseline="-25000" dirty="0"/>
                            <a:t>3</a:t>
                          </a:r>
                          <a:r>
                            <a:rPr lang="lt-LT" sz="2000" dirty="0"/>
                            <a:t>=3</a:t>
                          </a:r>
                          <a:r>
                            <a:rPr lang="el-GR" sz="2000" dirty="0">
                              <a:latin typeface="Franklin Gothic Book" panose="020B0503020102020204" pitchFamily="34" charset="0"/>
                            </a:rPr>
                            <a:t>Ω</a:t>
                          </a:r>
                          <a:endParaRPr lang="en-US" dirty="0">
                            <a:latin typeface="Franklin Gothic Book" panose="020B05030201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059624"/>
                      </a:ext>
                    </a:extLst>
                  </a:tr>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R-?</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4136200163"/>
                      </a:ext>
                    </a:extLst>
                  </a:tr>
                </a:tbl>
              </a:graphicData>
            </a:graphic>
          </p:graphicFrame>
        </mc:Fallback>
      </mc:AlternateContent>
    </p:spTree>
    <p:extLst>
      <p:ext uri="{BB962C8B-B14F-4D97-AF65-F5344CB8AC3E}">
        <p14:creationId xmlns:p14="http://schemas.microsoft.com/office/powerpoint/2010/main" val="233668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613361-E453-3393-0757-5D7DDF435FF4}"/>
              </a:ext>
            </a:extLst>
          </p:cNvPr>
          <p:cNvSpPr txBox="1"/>
          <p:nvPr/>
        </p:nvSpPr>
        <p:spPr>
          <a:xfrm>
            <a:off x="142690" y="505191"/>
            <a:ext cx="7496602" cy="1569660"/>
          </a:xfrm>
          <a:prstGeom prst="rect">
            <a:avLst/>
          </a:prstGeom>
          <a:noFill/>
        </p:spPr>
        <p:txBody>
          <a:bodyPr wrap="square" rtlCol="0">
            <a:spAutoFit/>
          </a:bodyPr>
          <a:lstStyle/>
          <a:p>
            <a:r>
              <a:rPr lang="lt-LT" sz="2400" dirty="0"/>
              <a:t>Tarp taškų A ir B (7pav.) yra 12 V įtampa. Rezistorių varžos: R</a:t>
            </a:r>
            <a:r>
              <a:rPr lang="lt-LT" sz="2400" baseline="-25000" dirty="0"/>
              <a:t>1</a:t>
            </a:r>
            <a:r>
              <a:rPr lang="lt-LT" sz="2400" dirty="0"/>
              <a:t>=4</a:t>
            </a:r>
            <a:r>
              <a:rPr lang="el-GR" sz="2400" dirty="0">
                <a:latin typeface="Franklin Gothic Book" panose="020B0503020102020204" pitchFamily="34" charset="0"/>
              </a:rPr>
              <a:t>Ω</a:t>
            </a:r>
            <a:r>
              <a:rPr lang="lt-LT" sz="2400" dirty="0">
                <a:latin typeface="Franklin Gothic Book" panose="020B0503020102020204" pitchFamily="34" charset="0"/>
              </a:rPr>
              <a:t> ; </a:t>
            </a:r>
            <a:r>
              <a:rPr lang="lt-LT" sz="2400" dirty="0"/>
              <a:t>R</a:t>
            </a:r>
            <a:r>
              <a:rPr lang="lt-LT" sz="2400" baseline="-25000" dirty="0"/>
              <a:t>2</a:t>
            </a:r>
            <a:r>
              <a:rPr lang="lt-LT" sz="2400" dirty="0"/>
              <a:t>=12</a:t>
            </a:r>
            <a:r>
              <a:rPr lang="el-GR" sz="2400" dirty="0">
                <a:latin typeface="Franklin Gothic Book" panose="020B0503020102020204" pitchFamily="34" charset="0"/>
              </a:rPr>
              <a:t>Ω</a:t>
            </a:r>
            <a:r>
              <a:rPr lang="lt-LT" sz="2400" dirty="0">
                <a:latin typeface="Franklin Gothic Book" panose="020B0503020102020204" pitchFamily="34" charset="0"/>
              </a:rPr>
              <a:t> ; R</a:t>
            </a:r>
            <a:r>
              <a:rPr lang="lt-LT" sz="2400" baseline="-25000" dirty="0">
                <a:latin typeface="Franklin Gothic Book" panose="020B0503020102020204" pitchFamily="34" charset="0"/>
              </a:rPr>
              <a:t>3</a:t>
            </a:r>
            <a:r>
              <a:rPr lang="lt-LT" sz="2400" dirty="0">
                <a:latin typeface="Franklin Gothic Book" panose="020B0503020102020204" pitchFamily="34" charset="0"/>
              </a:rPr>
              <a:t>=5</a:t>
            </a:r>
            <a:r>
              <a:rPr lang="el-GR" sz="2400" dirty="0">
                <a:latin typeface="Franklin Gothic Book" panose="020B0503020102020204" pitchFamily="34" charset="0"/>
              </a:rPr>
              <a:t>Ω</a:t>
            </a:r>
            <a:r>
              <a:rPr lang="lt-LT" sz="2400" dirty="0">
                <a:latin typeface="Franklin Gothic Book" panose="020B0503020102020204" pitchFamily="34" charset="0"/>
              </a:rPr>
              <a:t> ; R</a:t>
            </a:r>
            <a:r>
              <a:rPr lang="lt-LT" sz="2400" baseline="-25000" dirty="0">
                <a:latin typeface="Franklin Gothic Book" panose="020B0503020102020204" pitchFamily="34" charset="0"/>
              </a:rPr>
              <a:t>4</a:t>
            </a:r>
            <a:r>
              <a:rPr lang="lt-LT" sz="2400" dirty="0">
                <a:latin typeface="Franklin Gothic Book" panose="020B0503020102020204" pitchFamily="34" charset="0"/>
              </a:rPr>
              <a:t>=15</a:t>
            </a:r>
            <a:r>
              <a:rPr lang="el-GR" sz="2400" dirty="0">
                <a:latin typeface="Franklin Gothic Book" panose="020B0503020102020204" pitchFamily="34" charset="0"/>
              </a:rPr>
              <a:t>Ω</a:t>
            </a:r>
            <a:r>
              <a:rPr lang="lt-LT" sz="2400" dirty="0">
                <a:latin typeface="Franklin Gothic Book" panose="020B0503020102020204" pitchFamily="34" charset="0"/>
              </a:rPr>
              <a:t>. Apskaičiuokite: a) kiekvieno rezistoriaus įtampą;</a:t>
            </a:r>
          </a:p>
          <a:p>
            <a:r>
              <a:rPr lang="lt-LT" sz="2400" dirty="0">
                <a:latin typeface="Franklin Gothic Book" panose="020B0503020102020204" pitchFamily="34" charset="0"/>
              </a:rPr>
              <a:t>b) srovės stiprį laide juo sujungus taškus C ir D.</a:t>
            </a:r>
            <a:endParaRPr lang="en-US" sz="2400" dirty="0">
              <a:latin typeface="Franklin Gothic Book" panose="020B0503020102020204" pitchFamily="34" charset="0"/>
            </a:endParaRPr>
          </a:p>
        </p:txBody>
      </p:sp>
      <p:grpSp>
        <p:nvGrpSpPr>
          <p:cNvPr id="4" name="Group 3">
            <a:extLst>
              <a:ext uri="{FF2B5EF4-FFF2-40B4-BE49-F238E27FC236}">
                <a16:creationId xmlns:a16="http://schemas.microsoft.com/office/drawing/2014/main" id="{84DC546D-6F87-1CDE-D4C0-2C8968CCF1CD}"/>
              </a:ext>
            </a:extLst>
          </p:cNvPr>
          <p:cNvGrpSpPr/>
          <p:nvPr/>
        </p:nvGrpSpPr>
        <p:grpSpPr>
          <a:xfrm>
            <a:off x="8308200" y="1110432"/>
            <a:ext cx="3068303" cy="3576802"/>
            <a:chOff x="5930282" y="2752078"/>
            <a:chExt cx="2539015" cy="2340174"/>
          </a:xfrm>
        </p:grpSpPr>
        <p:pic>
          <p:nvPicPr>
            <p:cNvPr id="6146" name="Picture 2" descr="No description available.">
              <a:extLst>
                <a:ext uri="{FF2B5EF4-FFF2-40B4-BE49-F238E27FC236}">
                  <a16:creationId xmlns:a16="http://schemas.microsoft.com/office/drawing/2014/main" id="{3B0BD395-9B95-7C4B-A610-63F9AA529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18" t="16591" r="33498" b="45717"/>
            <a:stretch/>
          </p:blipFill>
          <p:spPr bwMode="auto">
            <a:xfrm>
              <a:off x="5930283" y="2752078"/>
              <a:ext cx="2539014" cy="1855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2464D5-248A-5207-A4C4-7D361641D1C5}"/>
                </a:ext>
              </a:extLst>
            </p:cNvPr>
            <p:cNvSpPr txBox="1"/>
            <p:nvPr/>
          </p:nvSpPr>
          <p:spPr>
            <a:xfrm>
              <a:off x="5930282" y="4722920"/>
              <a:ext cx="683581" cy="369332"/>
            </a:xfrm>
            <a:prstGeom prst="rect">
              <a:avLst/>
            </a:prstGeom>
            <a:noFill/>
          </p:spPr>
          <p:txBody>
            <a:bodyPr wrap="square" rtlCol="0">
              <a:spAutoFit/>
            </a:bodyPr>
            <a:lstStyle/>
            <a:p>
              <a:r>
                <a:rPr lang="lt-LT" dirty="0"/>
                <a:t>7pav.</a:t>
              </a:r>
              <a:endParaRPr lang="en-US" dirty="0"/>
            </a:p>
          </p:txBody>
        </p:sp>
      </p:grpSp>
      <p:sp>
        <p:nvSpPr>
          <p:cNvPr id="7" name="TextBox 6">
            <a:extLst>
              <a:ext uri="{FF2B5EF4-FFF2-40B4-BE49-F238E27FC236}">
                <a16:creationId xmlns:a16="http://schemas.microsoft.com/office/drawing/2014/main" id="{F3031222-D402-738C-844A-B43A6E9441C6}"/>
              </a:ext>
            </a:extLst>
          </p:cNvPr>
          <p:cNvSpPr txBox="1"/>
          <p:nvPr/>
        </p:nvSpPr>
        <p:spPr>
          <a:xfrm>
            <a:off x="142690" y="0"/>
            <a:ext cx="1987951" cy="584775"/>
          </a:xfrm>
          <a:prstGeom prst="rect">
            <a:avLst/>
          </a:prstGeom>
          <a:noFill/>
        </p:spPr>
        <p:txBody>
          <a:bodyPr wrap="square">
            <a:spAutoFit/>
          </a:bodyPr>
          <a:lstStyle/>
          <a:p>
            <a:r>
              <a:rPr lang="lt-LT" sz="3200" dirty="0"/>
              <a:t>9 užduo</a:t>
            </a:r>
            <a:r>
              <a:rPr lang="lt-LT" sz="3200" dirty="0">
                <a:latin typeface="Gill Sans MT" panose="020B0502020104020203" pitchFamily="34" charset="0"/>
              </a:rPr>
              <a:t>t</a:t>
            </a:r>
            <a:r>
              <a:rPr lang="lt-LT" sz="3200" dirty="0"/>
              <a:t>is</a:t>
            </a:r>
            <a:endParaRPr lang="en-US" sz="3200" dirty="0"/>
          </a:p>
        </p:txBody>
      </p:sp>
      <p:grpSp>
        <p:nvGrpSpPr>
          <p:cNvPr id="9" name="Group 8">
            <a:extLst>
              <a:ext uri="{FF2B5EF4-FFF2-40B4-BE49-F238E27FC236}">
                <a16:creationId xmlns:a16="http://schemas.microsoft.com/office/drawing/2014/main" id="{AF9AC4CB-0C55-F1ED-754B-C5371122A25A}"/>
              </a:ext>
            </a:extLst>
          </p:cNvPr>
          <p:cNvGrpSpPr/>
          <p:nvPr/>
        </p:nvGrpSpPr>
        <p:grpSpPr>
          <a:xfrm>
            <a:off x="8600882" y="5084495"/>
            <a:ext cx="3071909" cy="1501826"/>
            <a:chOff x="89189" y="5024761"/>
            <a:chExt cx="3071909" cy="1501826"/>
          </a:xfrm>
        </p:grpSpPr>
        <p:sp>
          <p:nvSpPr>
            <p:cNvPr id="5" name="TextBox 4">
              <a:extLst>
                <a:ext uri="{FF2B5EF4-FFF2-40B4-BE49-F238E27FC236}">
                  <a16:creationId xmlns:a16="http://schemas.microsoft.com/office/drawing/2014/main" id="{9197932A-B5A1-6716-ED49-9B4B83B1378C}"/>
                </a:ext>
              </a:extLst>
            </p:cNvPr>
            <p:cNvSpPr txBox="1"/>
            <p:nvPr/>
          </p:nvSpPr>
          <p:spPr>
            <a:xfrm>
              <a:off x="142690" y="5510924"/>
              <a:ext cx="3018408" cy="1015663"/>
            </a:xfrm>
            <a:prstGeom prst="rect">
              <a:avLst/>
            </a:prstGeom>
            <a:noFill/>
          </p:spPr>
          <p:txBody>
            <a:bodyPr wrap="square" rtlCol="0">
              <a:spAutoFit/>
            </a:bodyPr>
            <a:lstStyle/>
            <a:p>
              <a:pPr marL="342900" indent="-342900">
                <a:buAutoNum type="alphaLcParenR"/>
              </a:pPr>
              <a:r>
                <a:rPr lang="lt-LT" sz="2000" dirty="0"/>
                <a:t>U1=3V; U2=9V; U3=3V; U4=9V</a:t>
              </a:r>
            </a:p>
            <a:p>
              <a:pPr marL="342900" indent="-342900">
                <a:buAutoNum type="alphaLcParenR"/>
              </a:pPr>
              <a:r>
                <a:rPr lang="lt-LT" sz="2000" dirty="0">
                  <a:latin typeface="Footlight MT Light" panose="0204060206030A020304" pitchFamily="18" charset="0"/>
                </a:rPr>
                <a:t>0A</a:t>
              </a:r>
              <a:endParaRPr lang="en-US" sz="2000" dirty="0">
                <a:latin typeface="Footlight MT Light" panose="0204060206030A020304" pitchFamily="18" charset="0"/>
              </a:endParaRPr>
            </a:p>
          </p:txBody>
        </p:sp>
        <p:sp>
          <p:nvSpPr>
            <p:cNvPr id="8" name="TextBox 7">
              <a:extLst>
                <a:ext uri="{FF2B5EF4-FFF2-40B4-BE49-F238E27FC236}">
                  <a16:creationId xmlns:a16="http://schemas.microsoft.com/office/drawing/2014/main" id="{F94103F7-B457-BB1C-33EA-0D2E1CFDE823}"/>
                </a:ext>
              </a:extLst>
            </p:cNvPr>
            <p:cNvSpPr txBox="1"/>
            <p:nvPr/>
          </p:nvSpPr>
          <p:spPr>
            <a:xfrm>
              <a:off x="89189" y="502476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p:sp>
        <p:nvSpPr>
          <p:cNvPr id="6" name="TextBox 5">
            <a:extLst>
              <a:ext uri="{FF2B5EF4-FFF2-40B4-BE49-F238E27FC236}">
                <a16:creationId xmlns:a16="http://schemas.microsoft.com/office/drawing/2014/main" id="{8E8F479D-93C2-F364-C985-8B9029E1E2D0}"/>
              </a:ext>
            </a:extLst>
          </p:cNvPr>
          <p:cNvSpPr txBox="1"/>
          <p:nvPr/>
        </p:nvSpPr>
        <p:spPr>
          <a:xfrm>
            <a:off x="0" y="2074851"/>
            <a:ext cx="2170201" cy="461665"/>
          </a:xfrm>
          <a:prstGeom prst="rect">
            <a:avLst/>
          </a:prstGeom>
          <a:noFill/>
        </p:spPr>
        <p:txBody>
          <a:bodyPr wrap="square" rtlCol="0">
            <a:spAutoFit/>
          </a:bodyPr>
          <a:lstStyle/>
          <a:p>
            <a:r>
              <a:rPr lang="lt-LT" sz="2400" dirty="0"/>
              <a:t>Sprendimas:</a:t>
            </a:r>
            <a:endParaRPr lang="en-US" sz="2400" dirty="0"/>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97A84C5B-CF8C-735E-4947-6D4FF3BD2C34}"/>
                  </a:ext>
                </a:extLst>
              </p:cNvPr>
              <p:cNvGraphicFramePr>
                <a:graphicFrameLocks noGrp="1"/>
              </p:cNvGraphicFramePr>
              <p:nvPr>
                <p:extLst>
                  <p:ext uri="{D42A27DB-BD31-4B8C-83A1-F6EECF244321}">
                    <p14:modId xmlns:p14="http://schemas.microsoft.com/office/powerpoint/2010/main" val="2497920703"/>
                  </p:ext>
                </p:extLst>
              </p:nvPr>
            </p:nvGraphicFramePr>
            <p:xfrm>
              <a:off x="0" y="2580043"/>
              <a:ext cx="7639292" cy="4719193"/>
            </p:xfrm>
            <a:graphic>
              <a:graphicData uri="http://schemas.openxmlformats.org/drawingml/2006/table">
                <a:tbl>
                  <a:tblPr firstRow="1" bandRow="1">
                    <a:tableStyleId>{0E3FDE45-AF77-4B5C-9715-49D594BDF05E}</a:tableStyleId>
                  </a:tblPr>
                  <a:tblGrid>
                    <a:gridCol w="2327824">
                      <a:extLst>
                        <a:ext uri="{9D8B030D-6E8A-4147-A177-3AD203B41FA5}">
                          <a16:colId xmlns:a16="http://schemas.microsoft.com/office/drawing/2014/main" val="3249514228"/>
                        </a:ext>
                      </a:extLst>
                    </a:gridCol>
                    <a:gridCol w="1426282">
                      <a:extLst>
                        <a:ext uri="{9D8B030D-6E8A-4147-A177-3AD203B41FA5}">
                          <a16:colId xmlns:a16="http://schemas.microsoft.com/office/drawing/2014/main" val="866766881"/>
                        </a:ext>
                      </a:extLst>
                    </a:gridCol>
                    <a:gridCol w="3885186">
                      <a:extLst>
                        <a:ext uri="{9D8B030D-6E8A-4147-A177-3AD203B41FA5}">
                          <a16:colId xmlns:a16="http://schemas.microsoft.com/office/drawing/2014/main" val="785048470"/>
                        </a:ext>
                      </a:extLst>
                    </a:gridCol>
                  </a:tblGrid>
                  <a:tr h="590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pPr algn="l"/>
                          <a:r>
                            <a:rPr lang="lt-LT" dirty="0"/>
                            <a:t>R</a:t>
                          </a:r>
                          <a:r>
                            <a:rPr lang="lt-LT" baseline="30000" dirty="0"/>
                            <a:t>1</a:t>
                          </a:r>
                          <a:r>
                            <a:rPr lang="lt-LT" dirty="0"/>
                            <a:t>=R</a:t>
                          </a:r>
                          <a:r>
                            <a:rPr lang="lt-LT" baseline="-25000" dirty="0"/>
                            <a:t>1</a:t>
                          </a:r>
                          <a:r>
                            <a:rPr lang="lt-LT" dirty="0"/>
                            <a:t>+R</a:t>
                          </a:r>
                          <a:r>
                            <a:rPr lang="lt-LT" baseline="-25000" dirty="0"/>
                            <a:t>2</a:t>
                          </a:r>
                        </a:p>
                        <a:p>
                          <a:pPr algn="l"/>
                          <a:r>
                            <a:rPr lang="lt-LT" dirty="0"/>
                            <a:t>R</a:t>
                          </a:r>
                          <a:r>
                            <a:rPr lang="lt-LT" baseline="30000" dirty="0"/>
                            <a:t>II</a:t>
                          </a:r>
                          <a:r>
                            <a:rPr lang="lt-LT" dirty="0"/>
                            <a:t>=R</a:t>
                          </a:r>
                          <a:r>
                            <a:rPr lang="lt-LT" baseline="-25000" dirty="0"/>
                            <a:t>3</a:t>
                          </a:r>
                          <a:r>
                            <a:rPr lang="lt-LT" dirty="0"/>
                            <a:t>+R</a:t>
                          </a:r>
                          <a:r>
                            <a:rPr lang="lt-LT" baseline="-25000" dirty="0"/>
                            <a:t>4</a:t>
                          </a:r>
                        </a:p>
                        <a:p>
                          <a:pPr algn="l"/>
                          <a:r>
                            <a:rPr lang="lt-LT" dirty="0"/>
                            <a:t>U=U</a:t>
                          </a:r>
                          <a:r>
                            <a:rPr lang="lt-LT" baseline="30000" dirty="0"/>
                            <a:t>1</a:t>
                          </a:r>
                          <a:r>
                            <a:rPr lang="lt-LT" dirty="0"/>
                            <a:t>=U</a:t>
                          </a:r>
                          <a:r>
                            <a:rPr lang="lt-LT" baseline="30000" dirty="0"/>
                            <a:t>II</a:t>
                          </a:r>
                        </a:p>
                        <a:p>
                          <a:pPr algn="l"/>
                          <a:r>
                            <a:rPr lang="lt-LT" dirty="0"/>
                            <a:t>I</a:t>
                          </a:r>
                          <a:r>
                            <a:rPr lang="lt-LT" baseline="30000" dirty="0"/>
                            <a:t>1</a:t>
                          </a:r>
                          <a:r>
                            <a:rPr lang="lt-LT" dirty="0"/>
                            <a:t>=</a:t>
                          </a:r>
                          <a14:m>
                            <m:oMath xmlns:m="http://schemas.openxmlformats.org/officeDocument/2006/math">
                              <m:f>
                                <m:fPr>
                                  <m:ctrlPr>
                                    <a:rPr lang="lt-LT" i="1" smtClean="0">
                                      <a:latin typeface="Cambria Math" panose="02040503050406030204" pitchFamily="18" charset="0"/>
                                    </a:rPr>
                                  </m:ctrlPr>
                                </m:fPr>
                                <m:num>
                                  <m:r>
                                    <a:rPr lang="lt-LT" b="1" i="1" smtClean="0">
                                      <a:latin typeface="Cambria Math" panose="02040503050406030204" pitchFamily="18" charset="0"/>
                                    </a:rPr>
                                    <m:t>𝑼</m:t>
                                  </m:r>
                                  <m:r>
                                    <a:rPr lang="lt-LT" b="1" i="1" baseline="30000" smtClean="0">
                                      <a:latin typeface="Cambria Math" panose="02040503050406030204" pitchFamily="18" charset="0"/>
                                    </a:rPr>
                                    <m:t>𝑰</m:t>
                                  </m:r>
                                </m:num>
                                <m:den>
                                  <m:r>
                                    <a:rPr lang="lt-LT" b="1" i="1" smtClean="0">
                                      <a:latin typeface="Cambria Math" panose="02040503050406030204" pitchFamily="18" charset="0"/>
                                    </a:rPr>
                                    <m:t>𝑹</m:t>
                                  </m:r>
                                  <m:r>
                                    <a:rPr lang="lt-LT" b="1" i="1" baseline="30000" smtClean="0">
                                      <a:latin typeface="Cambria Math" panose="02040503050406030204" pitchFamily="18" charset="0"/>
                                    </a:rPr>
                                    <m:t>𝑰</m:t>
                                  </m:r>
                                </m:den>
                              </m:f>
                            </m:oMath>
                          </a14:m>
                          <a:endParaRPr lang="lt-LT" dirty="0"/>
                        </a:p>
                        <a:p>
                          <a:pPr algn="l"/>
                          <a:endParaRPr lang="lt-LT" dirty="0"/>
                        </a:p>
                        <a:p>
                          <a:pPr algn="l"/>
                          <a:r>
                            <a:rPr lang="lt-LT" dirty="0"/>
                            <a:t>I</a:t>
                          </a:r>
                          <a:r>
                            <a:rPr lang="lt-LT" baseline="30000" dirty="0"/>
                            <a:t>II</a:t>
                          </a:r>
                          <a:r>
                            <a:rPr lang="lt-LT" dirty="0"/>
                            <a:t>=</a:t>
                          </a:r>
                          <a14:m>
                            <m:oMath xmlns:m="http://schemas.openxmlformats.org/officeDocument/2006/math">
                              <m:f>
                                <m:fPr>
                                  <m:ctrlPr>
                                    <a:rPr lang="lt-LT" i="1" smtClean="0">
                                      <a:latin typeface="Cambria Math" panose="02040503050406030204" pitchFamily="18" charset="0"/>
                                    </a:rPr>
                                  </m:ctrlPr>
                                </m:fPr>
                                <m:num>
                                  <m:r>
                                    <a:rPr lang="lt-LT" b="1" i="1" smtClean="0">
                                      <a:latin typeface="Cambria Math" panose="02040503050406030204" pitchFamily="18" charset="0"/>
                                    </a:rPr>
                                    <m:t>𝑼</m:t>
                                  </m:r>
                                  <m:r>
                                    <a:rPr lang="lt-LT" b="1" i="1" baseline="30000" smtClean="0">
                                      <a:latin typeface="Cambria Math" panose="02040503050406030204" pitchFamily="18" charset="0"/>
                                    </a:rPr>
                                    <m:t>𝑰𝑰</m:t>
                                  </m:r>
                                </m:num>
                                <m:den>
                                  <m:r>
                                    <a:rPr lang="lt-LT" b="1" i="1" smtClean="0">
                                      <a:latin typeface="Cambria Math" panose="02040503050406030204" pitchFamily="18" charset="0"/>
                                    </a:rPr>
                                    <m:t>𝑹</m:t>
                                  </m:r>
                                  <m:r>
                                    <a:rPr lang="lt-LT" b="1" i="1" baseline="30000" smtClean="0">
                                      <a:latin typeface="Cambria Math" panose="02040503050406030204" pitchFamily="18" charset="0"/>
                                    </a:rPr>
                                    <m:t>𝑰𝑰</m:t>
                                  </m:r>
                                </m:den>
                              </m:f>
                            </m:oMath>
                          </a14:m>
                          <a:endParaRPr lang="lt-LT" dirty="0"/>
                        </a:p>
                        <a:p>
                          <a:pPr algn="l"/>
                          <a:endParaRPr lang="lt-LT" dirty="0"/>
                        </a:p>
                        <a:p>
                          <a:pPr algn="l"/>
                          <a:r>
                            <a:rPr lang="lt-LT" dirty="0"/>
                            <a:t>U</a:t>
                          </a:r>
                          <a:r>
                            <a:rPr lang="lt-LT" baseline="-25000" dirty="0"/>
                            <a:t>1</a:t>
                          </a:r>
                          <a:r>
                            <a:rPr lang="lt-LT" dirty="0"/>
                            <a:t>=I</a:t>
                          </a:r>
                          <a:r>
                            <a:rPr lang="lt-LT" baseline="30000" dirty="0"/>
                            <a:t>1</a:t>
                          </a:r>
                          <a:r>
                            <a:rPr lang="lt-LT" dirty="0"/>
                            <a:t>*R</a:t>
                          </a:r>
                          <a:r>
                            <a:rPr lang="lt-LT" baseline="-25000" dirty="0"/>
                            <a:t>1</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U</a:t>
                          </a:r>
                          <a:r>
                            <a:rPr lang="lt-LT" baseline="-25000" dirty="0"/>
                            <a:t>2</a:t>
                          </a:r>
                          <a:r>
                            <a:rPr lang="lt-LT" dirty="0"/>
                            <a:t>=I</a:t>
                          </a:r>
                          <a:r>
                            <a:rPr lang="lt-LT" baseline="30000" dirty="0"/>
                            <a:t>1</a:t>
                          </a:r>
                          <a:r>
                            <a:rPr lang="lt-LT" dirty="0"/>
                            <a:t>*R</a:t>
                          </a:r>
                          <a:r>
                            <a:rPr lang="lt-LT" baseline="-25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U</a:t>
                          </a:r>
                          <a:r>
                            <a:rPr lang="lt-LT" baseline="-25000" dirty="0"/>
                            <a:t>3</a:t>
                          </a:r>
                          <a:r>
                            <a:rPr lang="lt-LT" dirty="0"/>
                            <a:t>=I</a:t>
                          </a:r>
                          <a:r>
                            <a:rPr lang="lt-LT" baseline="30000" dirty="0"/>
                            <a:t>II</a:t>
                          </a:r>
                          <a:r>
                            <a:rPr lang="lt-LT" dirty="0"/>
                            <a:t>*R</a:t>
                          </a:r>
                          <a:r>
                            <a:rPr lang="lt-LT" baseline="-25000" dirty="0"/>
                            <a:t>3</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U</a:t>
                          </a:r>
                          <a:r>
                            <a:rPr lang="lt-LT" baseline="-25000" dirty="0"/>
                            <a:t>4</a:t>
                          </a:r>
                          <a:r>
                            <a:rPr lang="lt-LT" dirty="0"/>
                            <a:t>=I</a:t>
                          </a:r>
                          <a:r>
                            <a:rPr lang="lt-LT" baseline="30000" dirty="0"/>
                            <a:t>II</a:t>
                          </a:r>
                          <a:r>
                            <a:rPr lang="lt-LT" dirty="0"/>
                            <a:t>*R</a:t>
                          </a:r>
                          <a:r>
                            <a:rPr lang="lt-LT" baseline="-25000" dirty="0"/>
                            <a:t>4</a:t>
                          </a:r>
                        </a:p>
                        <a:p>
                          <a:pPr algn="l"/>
                          <a:endParaRPr lang="lt-LT" dirty="0"/>
                        </a:p>
                        <a:p>
                          <a:pPr algn="l"/>
                          <a:endParaRPr lang="lt-LT" dirty="0"/>
                        </a:p>
                        <a:p>
                          <a:pPr algn="ctr"/>
                          <a:endParaRPr lang="lt-LT" dirty="0"/>
                        </a:p>
                        <a:p>
                          <a:pPr algn="ctr"/>
                          <a:endParaRPr lang="lt-LT" dirty="0"/>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R</a:t>
                          </a:r>
                          <a:r>
                            <a:rPr lang="lt-LT" baseline="30000" dirty="0"/>
                            <a:t>1</a:t>
                          </a:r>
                          <a:r>
                            <a:rPr lang="lt-LT" dirty="0"/>
                            <a:t>=4</a:t>
                          </a:r>
                          <a:r>
                            <a:rPr lang="el-GR" dirty="0">
                              <a:latin typeface="Franklin Gothic Book" panose="020B0503020102020204" pitchFamily="34" charset="0"/>
                            </a:rPr>
                            <a:t>Ω</a:t>
                          </a:r>
                          <a:r>
                            <a:rPr lang="lt-LT" dirty="0"/>
                            <a:t>+12</a:t>
                          </a:r>
                          <a:r>
                            <a:rPr lang="el-GR" dirty="0">
                              <a:latin typeface="Franklin Gothic Book" panose="020B0503020102020204" pitchFamily="34" charset="0"/>
                            </a:rPr>
                            <a:t>Ω</a:t>
                          </a:r>
                          <a:r>
                            <a:rPr lang="lt-LT" dirty="0"/>
                            <a:t>=16</a:t>
                          </a:r>
                          <a:r>
                            <a:rPr lang="el-GR" dirty="0">
                              <a:latin typeface="Franklin Gothic Book" panose="020B0503020102020204" pitchFamily="34" charset="0"/>
                            </a:rPr>
                            <a:t>Ω</a:t>
                          </a:r>
                          <a:endParaRPr lang="lt-LT"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R</a:t>
                          </a:r>
                          <a:r>
                            <a:rPr lang="lt-LT" baseline="30000" dirty="0"/>
                            <a:t>II</a:t>
                          </a:r>
                          <a:r>
                            <a:rPr lang="lt-LT" dirty="0"/>
                            <a:t>=5</a:t>
                          </a:r>
                          <a:r>
                            <a:rPr lang="el-GR" dirty="0">
                              <a:latin typeface="Franklin Gothic Book" panose="020B0503020102020204" pitchFamily="34" charset="0"/>
                            </a:rPr>
                            <a:t>Ω</a:t>
                          </a:r>
                          <a:r>
                            <a:rPr lang="lt-LT" dirty="0"/>
                            <a:t>+15</a:t>
                          </a:r>
                          <a:r>
                            <a:rPr lang="el-GR" dirty="0">
                              <a:latin typeface="Franklin Gothic Book" panose="020B0503020102020204" pitchFamily="34" charset="0"/>
                            </a:rPr>
                            <a:t>Ω</a:t>
                          </a:r>
                          <a:r>
                            <a:rPr lang="lt-LT" dirty="0"/>
                            <a:t>=20</a:t>
                          </a:r>
                          <a:r>
                            <a:rPr lang="el-GR" dirty="0">
                              <a:latin typeface="Franklin Gothic Book" panose="020B0503020102020204" pitchFamily="34" charset="0"/>
                            </a:rPr>
                            <a:t>Ω</a:t>
                          </a:r>
                          <a:endParaRPr lang="lt-LT" dirty="0">
                            <a:latin typeface="Franklin Gothic Book" panose="020B0503020102020204" pitchFamily="34" charset="0"/>
                          </a:endParaRPr>
                        </a:p>
                        <a:p>
                          <a:pPr algn="l"/>
                          <a:r>
                            <a:rPr lang="lt-LT" dirty="0"/>
                            <a:t>U=12V=12V</a:t>
                          </a:r>
                        </a:p>
                        <a:p>
                          <a:pPr algn="l"/>
                          <a:endParaRPr lang="lt-LT" dirty="0"/>
                        </a:p>
                        <a:p>
                          <a:pPr algn="l"/>
                          <a:r>
                            <a:rPr lang="lt-LT" dirty="0"/>
                            <a:t>I</a:t>
                          </a:r>
                          <a:r>
                            <a:rPr lang="lt-LT" baseline="30000" dirty="0"/>
                            <a:t>1</a:t>
                          </a:r>
                          <a:r>
                            <a:rPr lang="lt-LT" dirty="0"/>
                            <a:t>=</a:t>
                          </a:r>
                          <a14:m>
                            <m:oMath xmlns:m="http://schemas.openxmlformats.org/officeDocument/2006/math">
                              <m:f>
                                <m:fPr>
                                  <m:ctrlPr>
                                    <a:rPr lang="lt-LT" i="1" smtClean="0">
                                      <a:latin typeface="Cambria Math" panose="02040503050406030204" pitchFamily="18" charset="0"/>
                                    </a:rPr>
                                  </m:ctrlPr>
                                </m:fPr>
                                <m:num>
                                  <m:r>
                                    <a:rPr lang="lt-LT" b="1" i="1" smtClean="0">
                                      <a:latin typeface="Cambria Math" panose="02040503050406030204" pitchFamily="18" charset="0"/>
                                    </a:rPr>
                                    <m:t>𝟏𝟐</m:t>
                                  </m:r>
                                  <m:r>
                                    <a:rPr lang="lt-LT" b="1" i="1" smtClean="0">
                                      <a:latin typeface="Cambria Math" panose="02040503050406030204" pitchFamily="18" charset="0"/>
                                    </a:rPr>
                                    <m:t>𝑽</m:t>
                                  </m:r>
                                </m:num>
                                <m:den>
                                  <m:r>
                                    <a:rPr lang="lt-LT" b="1" i="1" smtClean="0">
                                      <a:latin typeface="Cambria Math" panose="02040503050406030204" pitchFamily="18" charset="0"/>
                                    </a:rPr>
                                    <m:t>𝟏𝟔</m:t>
                                  </m:r>
                                  <m:r>
                                    <m:rPr>
                                      <m:nor/>
                                    </m:rPr>
                                    <a:rPr lang="el-GR" dirty="0" smtClean="0">
                                      <a:latin typeface="Franklin Gothic Book" panose="020B0503020102020204" pitchFamily="34" charset="0"/>
                                    </a:rPr>
                                    <m:t>Ω</m:t>
                                  </m:r>
                                  <m:r>
                                    <m:rPr>
                                      <m:nor/>
                                    </m:rPr>
                                    <a:rPr lang="lt-LT" dirty="0" smtClean="0">
                                      <a:latin typeface="Franklin Gothic Book" panose="020B0503020102020204" pitchFamily="34" charset="0"/>
                                    </a:rPr>
                                    <m:t> </m:t>
                                  </m:r>
                                </m:den>
                              </m:f>
                            </m:oMath>
                          </a14:m>
                          <a:r>
                            <a:rPr lang="lt-LT" dirty="0"/>
                            <a:t>=0,75A</a:t>
                          </a:r>
                        </a:p>
                        <a:p>
                          <a:pPr algn="l"/>
                          <a:endParaRPr lang="lt-LT" dirty="0"/>
                        </a:p>
                        <a:p>
                          <a:pPr algn="l"/>
                          <a:r>
                            <a:rPr lang="lt-LT" dirty="0"/>
                            <a:t>I</a:t>
                          </a:r>
                          <a:r>
                            <a:rPr lang="lt-LT" baseline="30000" dirty="0"/>
                            <a:t>II</a:t>
                          </a:r>
                          <a:r>
                            <a:rPr lang="lt-LT" dirty="0"/>
                            <a:t>=</a:t>
                          </a:r>
                          <a14:m>
                            <m:oMath xmlns:m="http://schemas.openxmlformats.org/officeDocument/2006/math">
                              <m:f>
                                <m:fPr>
                                  <m:ctrlPr>
                                    <a:rPr lang="lt-LT" i="1" smtClean="0">
                                      <a:latin typeface="Cambria Math" panose="02040503050406030204" pitchFamily="18" charset="0"/>
                                    </a:rPr>
                                  </m:ctrlPr>
                                </m:fPr>
                                <m:num>
                                  <m:r>
                                    <a:rPr lang="lt-LT" b="1" i="1" smtClean="0">
                                      <a:latin typeface="Cambria Math" panose="02040503050406030204" pitchFamily="18" charset="0"/>
                                    </a:rPr>
                                    <m:t>𝟏𝟐</m:t>
                                  </m:r>
                                  <m:r>
                                    <a:rPr lang="lt-LT" b="1" i="1" smtClean="0">
                                      <a:latin typeface="Cambria Math" panose="02040503050406030204" pitchFamily="18" charset="0"/>
                                    </a:rPr>
                                    <m:t>𝑽</m:t>
                                  </m:r>
                                </m:num>
                                <m:den>
                                  <m:r>
                                    <a:rPr lang="lt-LT" b="1" i="1" smtClean="0">
                                      <a:latin typeface="Cambria Math" panose="02040503050406030204" pitchFamily="18" charset="0"/>
                                    </a:rPr>
                                    <m:t>𝟐𝟎</m:t>
                                  </m:r>
                                  <m:r>
                                    <m:rPr>
                                      <m:nor/>
                                    </m:rPr>
                                    <a:rPr lang="el-GR" dirty="0" smtClean="0">
                                      <a:latin typeface="Franklin Gothic Book" panose="020B0503020102020204" pitchFamily="34" charset="0"/>
                                    </a:rPr>
                                    <m:t>Ω</m:t>
                                  </m:r>
                                  <m:r>
                                    <m:rPr>
                                      <m:nor/>
                                    </m:rPr>
                                    <a:rPr lang="lt-LT" dirty="0" smtClean="0">
                                      <a:latin typeface="Franklin Gothic Book" panose="020B0503020102020204" pitchFamily="34" charset="0"/>
                                    </a:rPr>
                                    <m:t> </m:t>
                                  </m:r>
                                </m:den>
                              </m:f>
                              <m:r>
                                <a:rPr lang="lt-LT" b="1" i="1" smtClean="0">
                                  <a:latin typeface="Cambria Math" panose="02040503050406030204" pitchFamily="18" charset="0"/>
                                </a:rPr>
                                <m:t>=</m:t>
                              </m:r>
                              <m:r>
                                <a:rPr lang="lt-LT" b="1" i="1" smtClean="0">
                                  <a:latin typeface="Cambria Math" panose="02040503050406030204" pitchFamily="18" charset="0"/>
                                </a:rPr>
                                <m:t>𝟎</m:t>
                              </m:r>
                              <m:r>
                                <a:rPr lang="lt-LT" b="1" i="1" smtClean="0">
                                  <a:latin typeface="Cambria Math" panose="02040503050406030204" pitchFamily="18" charset="0"/>
                                </a:rPr>
                                <m:t>,</m:t>
                              </m:r>
                              <m:r>
                                <a:rPr lang="lt-LT" b="1" i="1" smtClean="0">
                                  <a:latin typeface="Cambria Math" panose="02040503050406030204" pitchFamily="18" charset="0"/>
                                </a:rPr>
                                <m:t>𝟔</m:t>
                              </m:r>
                              <m:r>
                                <a:rPr lang="lt-LT" b="1" i="1" smtClean="0">
                                  <a:latin typeface="Cambria Math" panose="02040503050406030204" pitchFamily="18" charset="0"/>
                                </a:rPr>
                                <m:t>𝑨</m:t>
                              </m:r>
                            </m:oMath>
                          </a14:m>
                          <a:endParaRPr lang="lt-LT" b="1" dirty="0"/>
                        </a:p>
                        <a:p>
                          <a:pPr algn="l"/>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a) U</a:t>
                          </a:r>
                          <a:r>
                            <a:rPr lang="lt-LT" baseline="-25000" dirty="0"/>
                            <a:t>1</a:t>
                          </a:r>
                          <a:r>
                            <a:rPr lang="lt-LT" dirty="0"/>
                            <a:t>=0,75A*4</a:t>
                          </a:r>
                          <a:r>
                            <a:rPr lang="el-GR" dirty="0">
                              <a:latin typeface="Franklin Gothic Book" panose="020B0503020102020204" pitchFamily="34" charset="0"/>
                            </a:rPr>
                            <a:t>Ω</a:t>
                          </a:r>
                          <a:r>
                            <a:rPr lang="lt-LT" dirty="0">
                              <a:latin typeface="Franklin Gothic Book" panose="020B0503020102020204" pitchFamily="34" charset="0"/>
                            </a:rPr>
                            <a:t>=3V</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U</a:t>
                          </a:r>
                          <a:r>
                            <a:rPr lang="lt-LT" baseline="-25000" dirty="0"/>
                            <a:t>2</a:t>
                          </a:r>
                          <a:r>
                            <a:rPr lang="lt-LT" dirty="0"/>
                            <a:t>=0,75A*12</a:t>
                          </a:r>
                          <a:r>
                            <a:rPr lang="el-GR" dirty="0">
                              <a:latin typeface="Franklin Gothic Book" panose="020B0503020102020204" pitchFamily="34" charset="0"/>
                            </a:rPr>
                            <a:t>Ω</a:t>
                          </a:r>
                          <a:r>
                            <a:rPr lang="lt-LT" dirty="0">
                              <a:latin typeface="Franklin Gothic Book" panose="020B0503020102020204" pitchFamily="34" charset="0"/>
                            </a:rPr>
                            <a:t>=9V</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U</a:t>
                          </a:r>
                          <a:r>
                            <a:rPr lang="lt-LT" baseline="-25000" dirty="0"/>
                            <a:t>3</a:t>
                          </a:r>
                          <a:r>
                            <a:rPr lang="lt-LT" dirty="0"/>
                            <a:t>=0,6A*5</a:t>
                          </a:r>
                          <a:r>
                            <a:rPr lang="el-GR" dirty="0">
                              <a:latin typeface="Franklin Gothic Book" panose="020B0503020102020204" pitchFamily="34" charset="0"/>
                            </a:rPr>
                            <a:t>Ω</a:t>
                          </a:r>
                          <a:r>
                            <a:rPr lang="lt-LT" dirty="0">
                              <a:latin typeface="Franklin Gothic Book" panose="020B0503020102020204" pitchFamily="34" charset="0"/>
                            </a:rPr>
                            <a:t>=3V</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latin typeface="Franklin Gothic Book" panose="020B0503020102020204" pitchFamily="34" charset="0"/>
                            </a:rPr>
                            <a:t>U</a:t>
                          </a:r>
                          <a:r>
                            <a:rPr lang="lt-LT" baseline="-25000" dirty="0">
                              <a:latin typeface="Franklin Gothic Book" panose="020B0503020102020204" pitchFamily="34" charset="0"/>
                            </a:rPr>
                            <a:t>4</a:t>
                          </a:r>
                          <a:r>
                            <a:rPr lang="lt-LT" dirty="0">
                              <a:latin typeface="Franklin Gothic Book" panose="020B0503020102020204" pitchFamily="34" charset="0"/>
                            </a:rPr>
                            <a:t>=0,6A*15</a:t>
                          </a:r>
                          <a:r>
                            <a:rPr lang="el-GR" dirty="0">
                              <a:latin typeface="Franklin Gothic Book" panose="020B0503020102020204" pitchFamily="34" charset="0"/>
                            </a:rPr>
                            <a:t>Ω</a:t>
                          </a:r>
                          <a:r>
                            <a:rPr lang="lt-LT" dirty="0">
                              <a:latin typeface="Franklin Gothic Book" panose="020B0503020102020204" pitchFamily="34" charset="0"/>
                            </a:rPr>
                            <a:t>=9V</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latin typeface="Franklin Gothic Book" panose="020B0503020102020204" pitchFamily="34" charset="0"/>
                            </a:rPr>
                            <a:t>b) I(CD)=12-12=0A</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9922611"/>
                      </a:ext>
                    </a:extLst>
                  </a:tr>
                  <a:tr h="1422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U=12V</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R1=4</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R2=12</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R3=5</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R4=15</a:t>
                          </a:r>
                          <a:r>
                            <a:rPr lang="el-GR" sz="2000" dirty="0">
                              <a:latin typeface="Franklin Gothic Book" panose="020B0503020102020204" pitchFamily="34" charset="0"/>
                            </a:rPr>
                            <a:t>Ω</a:t>
                          </a:r>
                          <a:endParaRPr lang="lt-LT" sz="2000" dirty="0">
                            <a:latin typeface="Franklin Gothic Book" panose="020B05030201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481562522"/>
                      </a:ext>
                    </a:extLst>
                  </a:tr>
                  <a:tr h="2143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lang="lt-LT" sz="2000" dirty="0"/>
                            <a:t>U1-? ; U2-? ; U3-? ; U4-?</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lang="lt-LT" sz="2000" dirty="0"/>
                            <a:t>I (CD)-?</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2316710442"/>
                      </a:ext>
                    </a:extLst>
                  </a:tr>
                </a:tbl>
              </a:graphicData>
            </a:graphic>
          </p:graphicFrame>
        </mc:Choice>
        <mc:Fallback xmlns="">
          <p:graphicFrame>
            <p:nvGraphicFramePr>
              <p:cNvPr id="11" name="Table 10">
                <a:extLst>
                  <a:ext uri="{FF2B5EF4-FFF2-40B4-BE49-F238E27FC236}">
                    <a16:creationId xmlns:a16="http://schemas.microsoft.com/office/drawing/2014/main" id="{97A84C5B-CF8C-735E-4947-6D4FF3BD2C34}"/>
                  </a:ext>
                </a:extLst>
              </p:cNvPr>
              <p:cNvGraphicFramePr>
                <a:graphicFrameLocks noGrp="1"/>
              </p:cNvGraphicFramePr>
              <p:nvPr>
                <p:extLst>
                  <p:ext uri="{D42A27DB-BD31-4B8C-83A1-F6EECF244321}">
                    <p14:modId xmlns:p14="http://schemas.microsoft.com/office/powerpoint/2010/main" val="2497920703"/>
                  </p:ext>
                </p:extLst>
              </p:nvPr>
            </p:nvGraphicFramePr>
            <p:xfrm>
              <a:off x="0" y="2580043"/>
              <a:ext cx="7639292" cy="4719193"/>
            </p:xfrm>
            <a:graphic>
              <a:graphicData uri="http://schemas.openxmlformats.org/drawingml/2006/table">
                <a:tbl>
                  <a:tblPr firstRow="1" bandRow="1">
                    <a:tableStyleId>{0E3FDE45-AF77-4B5C-9715-49D594BDF05E}</a:tableStyleId>
                  </a:tblPr>
                  <a:tblGrid>
                    <a:gridCol w="2327824">
                      <a:extLst>
                        <a:ext uri="{9D8B030D-6E8A-4147-A177-3AD203B41FA5}">
                          <a16:colId xmlns:a16="http://schemas.microsoft.com/office/drawing/2014/main" val="3249514228"/>
                        </a:ext>
                      </a:extLst>
                    </a:gridCol>
                    <a:gridCol w="1426282">
                      <a:extLst>
                        <a:ext uri="{9D8B030D-6E8A-4147-A177-3AD203B41FA5}">
                          <a16:colId xmlns:a16="http://schemas.microsoft.com/office/drawing/2014/main" val="866766881"/>
                        </a:ext>
                      </a:extLst>
                    </a:gridCol>
                    <a:gridCol w="3885186">
                      <a:extLst>
                        <a:ext uri="{9D8B030D-6E8A-4147-A177-3AD203B41FA5}">
                          <a16:colId xmlns:a16="http://schemas.microsoft.com/office/drawing/2014/main" val="785048470"/>
                        </a:ext>
                      </a:extLst>
                    </a:gridCol>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63248" t="-645" r="-273077" b="-258"/>
                          </a:stretch>
                        </a:blipFill>
                      </a:tcPr>
                    </a:tc>
                    <a:tc rowSpan="3">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96552" t="-645" r="-157" b="-258"/>
                          </a:stretch>
                        </a:blipFill>
                      </a:tcPr>
                    </a:tc>
                    <a:extLst>
                      <a:ext uri="{0D108BD9-81ED-4DB2-BD59-A6C34878D82A}">
                        <a16:rowId xmlns:a16="http://schemas.microsoft.com/office/drawing/2014/main" val="3629922611"/>
                      </a:ext>
                    </a:extLst>
                  </a:tr>
                  <a:tr h="1615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U=12V</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R1=4</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R2=12</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R3=5</a:t>
                          </a:r>
                          <a:r>
                            <a:rPr lang="el-GR" sz="2000" dirty="0">
                              <a:latin typeface="Franklin Gothic Book" panose="020B0503020102020204" pitchFamily="34" charset="0"/>
                            </a:rPr>
                            <a:t>Ω</a:t>
                          </a:r>
                          <a:endParaRPr lang="lt-LT" sz="20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latin typeface="Franklin Gothic Book" panose="020B0503020102020204" pitchFamily="34" charset="0"/>
                            </a:rPr>
                            <a:t>R4=15</a:t>
                          </a:r>
                          <a:r>
                            <a:rPr lang="el-GR" sz="2000" dirty="0">
                              <a:latin typeface="Franklin Gothic Book" panose="020B0503020102020204" pitchFamily="34" charset="0"/>
                            </a:rPr>
                            <a:t>Ω</a:t>
                          </a:r>
                          <a:endParaRPr lang="lt-LT" sz="2000" dirty="0">
                            <a:latin typeface="Franklin Gothic Book" panose="020B05030201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481562522"/>
                      </a:ext>
                    </a:extLst>
                  </a:tr>
                  <a:tr h="2433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lang="lt-LT" sz="2000" dirty="0"/>
                            <a:t>U1-? ; U2-? ; U3-? ; U4-?</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lang="lt-LT" sz="2000" dirty="0"/>
                            <a:t>I (CD)-?</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2316710442"/>
                      </a:ext>
                    </a:extLst>
                  </a:tr>
                </a:tbl>
              </a:graphicData>
            </a:graphic>
          </p:graphicFrame>
        </mc:Fallback>
      </mc:AlternateContent>
    </p:spTree>
    <p:extLst>
      <p:ext uri="{BB962C8B-B14F-4D97-AF65-F5344CB8AC3E}">
        <p14:creationId xmlns:p14="http://schemas.microsoft.com/office/powerpoint/2010/main" val="215578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366857-E27B-5F15-398F-8F2262E0142B}"/>
              </a:ext>
            </a:extLst>
          </p:cNvPr>
          <p:cNvSpPr txBox="1"/>
          <p:nvPr/>
        </p:nvSpPr>
        <p:spPr>
          <a:xfrm>
            <a:off x="28447" y="584775"/>
            <a:ext cx="11896853" cy="954107"/>
          </a:xfrm>
          <a:prstGeom prst="rect">
            <a:avLst/>
          </a:prstGeom>
          <a:noFill/>
        </p:spPr>
        <p:txBody>
          <a:bodyPr wrap="square" rtlCol="0">
            <a:spAutoFit/>
          </a:bodyPr>
          <a:lstStyle/>
          <a:p>
            <a:r>
              <a:rPr lang="lt-LT" sz="2800" dirty="0"/>
              <a:t>Antenos ilgis 100 m, skerspjūvio plotas 50 mm2. Iš kokios medžiagos yra antena, jeigu jos varža 0,034</a:t>
            </a:r>
            <a:r>
              <a:rPr lang="el-GR" sz="2800" dirty="0">
                <a:latin typeface="Franklin Gothic Book" panose="020B0503020102020204" pitchFamily="34" charset="0"/>
              </a:rPr>
              <a:t> Ω</a:t>
            </a:r>
            <a:r>
              <a:rPr lang="lt-LT" sz="2800" dirty="0">
                <a:latin typeface="Franklin Gothic Book" panose="020B0503020102020204" pitchFamily="34" charset="0"/>
              </a:rPr>
              <a:t>?</a:t>
            </a:r>
            <a:endParaRPr lang="lt-LT" sz="2800" dirty="0"/>
          </a:p>
        </p:txBody>
      </p:sp>
      <p:pic>
        <p:nvPicPr>
          <p:cNvPr id="7170" name="Picture 2" descr="Open photo">
            <a:extLst>
              <a:ext uri="{FF2B5EF4-FFF2-40B4-BE49-F238E27FC236}">
                <a16:creationId xmlns:a16="http://schemas.microsoft.com/office/drawing/2014/main" id="{E322964A-F182-067B-AE9B-2A77DA9D1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24" t="13237" r="14100" b="18413"/>
          <a:stretch/>
        </p:blipFill>
        <p:spPr bwMode="auto">
          <a:xfrm rot="16200000">
            <a:off x="6939832" y="-477569"/>
            <a:ext cx="3072458" cy="6258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EE839E-44D3-D966-7646-AF96EB13135B}"/>
              </a:ext>
            </a:extLst>
          </p:cNvPr>
          <p:cNvSpPr txBox="1"/>
          <p:nvPr/>
        </p:nvSpPr>
        <p:spPr>
          <a:xfrm>
            <a:off x="28447" y="0"/>
            <a:ext cx="2281561" cy="584775"/>
          </a:xfrm>
          <a:prstGeom prst="rect">
            <a:avLst/>
          </a:prstGeom>
          <a:noFill/>
        </p:spPr>
        <p:txBody>
          <a:bodyPr wrap="square">
            <a:spAutoFit/>
          </a:bodyPr>
          <a:lstStyle/>
          <a:p>
            <a:r>
              <a:rPr lang="lt-LT" sz="3200" dirty="0"/>
              <a:t>10 užduo</a:t>
            </a:r>
            <a:r>
              <a:rPr lang="lt-LT" sz="3200" dirty="0">
                <a:latin typeface="Gill Sans MT" panose="020B0502020104020203" pitchFamily="34" charset="0"/>
              </a:rPr>
              <a:t>t</a:t>
            </a:r>
            <a:r>
              <a:rPr lang="lt-LT" sz="3200" dirty="0"/>
              <a:t>is</a:t>
            </a:r>
            <a:endParaRPr lang="en-US" sz="3200" dirty="0"/>
          </a:p>
        </p:txBody>
      </p:sp>
      <p:grpSp>
        <p:nvGrpSpPr>
          <p:cNvPr id="8" name="Group 7">
            <a:extLst>
              <a:ext uri="{FF2B5EF4-FFF2-40B4-BE49-F238E27FC236}">
                <a16:creationId xmlns:a16="http://schemas.microsoft.com/office/drawing/2014/main" id="{1C57BD15-1043-7732-9F13-CB8773B4E7AA}"/>
              </a:ext>
            </a:extLst>
          </p:cNvPr>
          <p:cNvGrpSpPr/>
          <p:nvPr/>
        </p:nvGrpSpPr>
        <p:grpSpPr>
          <a:xfrm>
            <a:off x="129890" y="5565005"/>
            <a:ext cx="2281561" cy="1024493"/>
            <a:chOff x="256890" y="5553741"/>
            <a:chExt cx="2281561" cy="1024493"/>
          </a:xfrm>
        </p:grpSpPr>
        <p:sp>
          <p:nvSpPr>
            <p:cNvPr id="3" name="TextBox 2">
              <a:extLst>
                <a:ext uri="{FF2B5EF4-FFF2-40B4-BE49-F238E27FC236}">
                  <a16:creationId xmlns:a16="http://schemas.microsoft.com/office/drawing/2014/main" id="{560A2FE3-6D17-8DA6-BB12-CEC2F4B27844}"/>
                </a:ext>
              </a:extLst>
            </p:cNvPr>
            <p:cNvSpPr txBox="1"/>
            <p:nvPr/>
          </p:nvSpPr>
          <p:spPr>
            <a:xfrm>
              <a:off x="256890" y="6055014"/>
              <a:ext cx="2281561" cy="523220"/>
            </a:xfrm>
            <a:prstGeom prst="rect">
              <a:avLst/>
            </a:prstGeom>
            <a:noFill/>
          </p:spPr>
          <p:txBody>
            <a:bodyPr wrap="square" rtlCol="0">
              <a:spAutoFit/>
            </a:bodyPr>
            <a:lstStyle/>
            <a:p>
              <a:r>
                <a:rPr lang="lt-LT" sz="2800" dirty="0"/>
                <a:t>Varinė</a:t>
              </a:r>
              <a:endParaRPr lang="en-US" sz="2800" dirty="0"/>
            </a:p>
          </p:txBody>
        </p:sp>
        <p:sp>
          <p:nvSpPr>
            <p:cNvPr id="7" name="TextBox 6">
              <a:extLst>
                <a:ext uri="{FF2B5EF4-FFF2-40B4-BE49-F238E27FC236}">
                  <a16:creationId xmlns:a16="http://schemas.microsoft.com/office/drawing/2014/main" id="{90C5153A-4346-1FC2-32F4-1D853BC65CDE}"/>
                </a:ext>
              </a:extLst>
            </p:cNvPr>
            <p:cNvSpPr txBox="1"/>
            <p:nvPr/>
          </p:nvSpPr>
          <p:spPr>
            <a:xfrm>
              <a:off x="256890" y="5553741"/>
              <a:ext cx="2094952" cy="461665"/>
            </a:xfrm>
            <a:prstGeom prst="rect">
              <a:avLst/>
            </a:prstGeom>
            <a:noFill/>
          </p:spPr>
          <p:txBody>
            <a:bodyPr wrap="square">
              <a:spAutoFit/>
            </a:bodyPr>
            <a:lstStyle/>
            <a:p>
              <a:r>
                <a:rPr lang="lt-LT" sz="2400" dirty="0">
                  <a:latin typeface="Gill Sans MT" panose="020B0502020104020203" pitchFamily="34" charset="0"/>
                </a:rPr>
                <a:t>At</a:t>
              </a:r>
              <a:r>
                <a:rPr lang="lt-LT" sz="2400" dirty="0"/>
                <a:t>sakymas:</a:t>
              </a:r>
              <a:endParaRPr lang="en-US" sz="2400" dirty="0"/>
            </a:p>
          </p:txBody>
        </p:sp>
      </p:gr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1CEB416C-477B-016F-B273-85BEC4D440E7}"/>
                  </a:ext>
                </a:extLst>
              </p:cNvPr>
              <p:cNvGraphicFramePr>
                <a:graphicFrameLocks noGrp="1"/>
              </p:cNvGraphicFramePr>
              <p:nvPr>
                <p:extLst>
                  <p:ext uri="{D42A27DB-BD31-4B8C-83A1-F6EECF244321}">
                    <p14:modId xmlns:p14="http://schemas.microsoft.com/office/powerpoint/2010/main" val="614187341"/>
                  </p:ext>
                </p:extLst>
              </p:nvPr>
            </p:nvGraphicFramePr>
            <p:xfrm>
              <a:off x="1903656" y="4318387"/>
              <a:ext cx="8888454" cy="2438427"/>
            </p:xfrm>
            <a:graphic>
              <a:graphicData uri="http://schemas.openxmlformats.org/drawingml/2006/table">
                <a:tbl>
                  <a:tblPr firstRow="1" bandRow="1">
                    <a:tableStyleId>{0E3FDE45-AF77-4B5C-9715-49D594BDF05E}</a:tableStyleId>
                  </a:tblPr>
                  <a:tblGrid>
                    <a:gridCol w="1996428">
                      <a:extLst>
                        <a:ext uri="{9D8B030D-6E8A-4147-A177-3AD203B41FA5}">
                          <a16:colId xmlns:a16="http://schemas.microsoft.com/office/drawing/2014/main" val="140544820"/>
                        </a:ext>
                      </a:extLst>
                    </a:gridCol>
                    <a:gridCol w="2056216">
                      <a:extLst>
                        <a:ext uri="{9D8B030D-6E8A-4147-A177-3AD203B41FA5}">
                          <a16:colId xmlns:a16="http://schemas.microsoft.com/office/drawing/2014/main" val="3787814513"/>
                        </a:ext>
                      </a:extLst>
                    </a:gridCol>
                    <a:gridCol w="4835810">
                      <a:extLst>
                        <a:ext uri="{9D8B030D-6E8A-4147-A177-3AD203B41FA5}">
                          <a16:colId xmlns:a16="http://schemas.microsoft.com/office/drawing/2014/main" val="3101867011"/>
                        </a:ext>
                      </a:extLst>
                    </a:gridCol>
                  </a:tblGrid>
                  <a:tr h="65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pPr algn="ctr"/>
                          <a:endParaRPr lang="lt-LT" dirty="0"/>
                        </a:p>
                        <a:p>
                          <a:pPr algn="ctr"/>
                          <a:endParaRPr lang="lt-LT" dirty="0"/>
                        </a:p>
                        <a:p>
                          <a:pPr algn="ctr"/>
                          <a14:m>
                            <m:oMathPara xmlns:m="http://schemas.openxmlformats.org/officeDocument/2006/math">
                              <m:oMathParaPr>
                                <m:jc m:val="centerGroup"/>
                              </m:oMathParaPr>
                              <m:oMath xmlns:m="http://schemas.openxmlformats.org/officeDocument/2006/math">
                                <m:r>
                                  <m:rPr>
                                    <m:sty m:val="p"/>
                                  </m:rPr>
                                  <a:rPr lang="el-GR" sz="2000" b="1" i="1" smtClean="0">
                                    <a:latin typeface="Cambria Math" panose="02040503050406030204" pitchFamily="18" charset="0"/>
                                  </a:rPr>
                                  <m:t>ρ</m:t>
                                </m:r>
                                <m:r>
                                  <a:rPr lang="lt-LT" sz="2000" b="1" i="1" smtClean="0">
                                    <a:latin typeface="Cambria Math" panose="02040503050406030204" pitchFamily="18" charset="0"/>
                                  </a:rPr>
                                  <m:t>=</m:t>
                                </m:r>
                                <m:f>
                                  <m:fPr>
                                    <m:ctrlPr>
                                      <a:rPr lang="lt-LT" sz="2000" b="1" i="1" smtClean="0">
                                        <a:latin typeface="Cambria Math" panose="02040503050406030204" pitchFamily="18" charset="0"/>
                                      </a:rPr>
                                    </m:ctrlPr>
                                  </m:fPr>
                                  <m:num>
                                    <m:r>
                                      <a:rPr lang="lt-LT" sz="2000" b="1" i="1" smtClean="0">
                                        <a:latin typeface="Cambria Math" panose="02040503050406030204" pitchFamily="18" charset="0"/>
                                      </a:rPr>
                                      <m:t>𝑹</m:t>
                                    </m:r>
                                    <m:r>
                                      <a:rPr lang="lt-LT" sz="2000" b="1" i="1" smtClean="0">
                                        <a:latin typeface="Cambria Math" panose="02040503050406030204" pitchFamily="18" charset="0"/>
                                      </a:rPr>
                                      <m:t>∗</m:t>
                                    </m:r>
                                    <m:r>
                                      <a:rPr lang="lt-LT" sz="2000" b="1" i="1" smtClean="0">
                                        <a:latin typeface="Cambria Math" panose="02040503050406030204" pitchFamily="18" charset="0"/>
                                      </a:rPr>
                                      <m:t>𝑺</m:t>
                                    </m:r>
                                  </m:num>
                                  <m:den>
                                    <m:r>
                                      <a:rPr lang="lt-LT" sz="2000" b="1" i="1" smtClean="0">
                                        <a:latin typeface="Cambria Math" panose="02040503050406030204" pitchFamily="18" charset="0"/>
                                      </a:rPr>
                                      <m:t>𝒍</m:t>
                                    </m:r>
                                  </m:den>
                                </m:f>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endParaRPr lang="lt-LT" b="1" dirty="0">
                            <a:latin typeface="Franklin Gothic Book" panose="020B0503020102020204" pitchFamily="34" charset="0"/>
                          </a:endParaRPr>
                        </a:p>
                        <a:p>
                          <a:pPr algn="l"/>
                          <a:endParaRPr lang="lt-LT" b="1" dirty="0">
                            <a:latin typeface="Franklin Gothic Book" panose="020B0503020102020204" pitchFamily="34" charset="0"/>
                          </a:endParaRPr>
                        </a:p>
                        <a:p>
                          <a:pPr algn="l"/>
                          <a:r>
                            <a:rPr lang="el-GR" sz="2000" b="1" dirty="0">
                              <a:latin typeface="Franklin Gothic Book" panose="020B0503020102020204" pitchFamily="34" charset="0"/>
                            </a:rPr>
                            <a:t>ρ</a:t>
                          </a:r>
                          <a14:m>
                            <m:oMath xmlns:m="http://schemas.openxmlformats.org/officeDocument/2006/math">
                              <m:r>
                                <a:rPr lang="lt-LT" sz="2000" b="1" i="0" smtClean="0">
                                  <a:latin typeface="Cambria Math" panose="02040503050406030204" pitchFamily="18" charset="0"/>
                                </a:rPr>
                                <m:t>=</m:t>
                              </m:r>
                              <m:f>
                                <m:fPr>
                                  <m:ctrlPr>
                                    <a:rPr lang="lt-LT" sz="2000" b="1" i="1" smtClean="0">
                                      <a:latin typeface="Cambria Math" panose="02040503050406030204" pitchFamily="18" charset="0"/>
                                    </a:rPr>
                                  </m:ctrlPr>
                                </m:fPr>
                                <m:num>
                                  <m:r>
                                    <a:rPr lang="lt-LT" sz="2000" b="1" i="1" smtClean="0">
                                      <a:latin typeface="Cambria Math" panose="02040503050406030204" pitchFamily="18" charset="0"/>
                                    </a:rPr>
                                    <m:t>𝟎</m:t>
                                  </m:r>
                                  <m:r>
                                    <a:rPr lang="lt-LT" sz="2000" b="1" i="1" smtClean="0">
                                      <a:latin typeface="Cambria Math" panose="02040503050406030204" pitchFamily="18" charset="0"/>
                                    </a:rPr>
                                    <m:t>,</m:t>
                                  </m:r>
                                  <m:r>
                                    <a:rPr lang="lt-LT" sz="2000" b="1" i="1" smtClean="0">
                                      <a:latin typeface="Cambria Math" panose="02040503050406030204" pitchFamily="18" charset="0"/>
                                    </a:rPr>
                                    <m:t>𝟎𝟑𝟒</m:t>
                                  </m:r>
                                  <m:r>
                                    <m:rPr>
                                      <m:sty m:val="p"/>
                                    </m:rPr>
                                    <a:rPr lang="el-GR" sz="2000" b="1" i="1" smtClean="0">
                                      <a:latin typeface="Cambria Math" panose="02040503050406030204" pitchFamily="18" charset="0"/>
                                    </a:rPr>
                                    <m:t>Ω</m:t>
                                  </m:r>
                                  <m:r>
                                    <a:rPr lang="lt-LT" sz="2000" b="1" i="1" smtClean="0">
                                      <a:latin typeface="Cambria Math" panose="02040503050406030204" pitchFamily="18" charset="0"/>
                                    </a:rPr>
                                    <m:t>∗</m:t>
                                  </m:r>
                                  <m:r>
                                    <a:rPr lang="lt-LT" sz="2000" b="1" i="1" smtClean="0">
                                      <a:latin typeface="Cambria Math" panose="02040503050406030204" pitchFamily="18" charset="0"/>
                                    </a:rPr>
                                    <m:t>𝟓𝟎</m:t>
                                  </m:r>
                                  <m:r>
                                    <a:rPr lang="lt-LT" sz="2000" b="1" i="1" smtClean="0">
                                      <a:latin typeface="Cambria Math" panose="02040503050406030204" pitchFamily="18" charset="0"/>
                                    </a:rPr>
                                    <m:t>𝒎𝒎</m:t>
                                  </m:r>
                                  <m:r>
                                    <a:rPr lang="lt-LT" sz="2000" b="1" i="1" baseline="30000" smtClean="0">
                                      <a:latin typeface="Cambria Math" panose="02040503050406030204" pitchFamily="18" charset="0"/>
                                    </a:rPr>
                                    <m:t>𝟐</m:t>
                                  </m:r>
                                </m:num>
                                <m:den>
                                  <m:r>
                                    <a:rPr lang="lt-LT" sz="2000" b="1" i="1" smtClean="0">
                                      <a:latin typeface="Cambria Math" panose="02040503050406030204" pitchFamily="18" charset="0"/>
                                    </a:rPr>
                                    <m:t>𝟏𝟎𝟎</m:t>
                                  </m:r>
                                  <m:r>
                                    <a:rPr lang="lt-LT" sz="2000" b="1" i="1" smtClean="0">
                                      <a:latin typeface="Cambria Math" panose="02040503050406030204" pitchFamily="18" charset="0"/>
                                    </a:rPr>
                                    <m:t>𝒎</m:t>
                                  </m:r>
                                </m:den>
                              </m:f>
                              <m:r>
                                <a:rPr lang="lt-LT" sz="2000" b="1" i="1" smtClean="0">
                                  <a:latin typeface="Cambria Math" panose="02040503050406030204" pitchFamily="18" charset="0"/>
                                </a:rPr>
                                <m:t>=</m:t>
                              </m:r>
                              <m:r>
                                <a:rPr lang="lt-LT" sz="2000" b="1" i="1" smtClean="0">
                                  <a:latin typeface="Cambria Math" panose="02040503050406030204" pitchFamily="18" charset="0"/>
                                </a:rPr>
                                <m:t>𝟎</m:t>
                              </m:r>
                              <m:r>
                                <a:rPr lang="lt-LT" sz="2000" b="1" i="1" smtClean="0">
                                  <a:latin typeface="Cambria Math" panose="02040503050406030204" pitchFamily="18" charset="0"/>
                                </a:rPr>
                                <m:t>,</m:t>
                              </m:r>
                              <m:r>
                                <a:rPr lang="lt-LT" sz="2000" b="1" i="1" smtClean="0">
                                  <a:latin typeface="Cambria Math" panose="02040503050406030204" pitchFamily="18" charset="0"/>
                                </a:rPr>
                                <m:t>𝟎𝟏𝟕</m:t>
                              </m:r>
                              <m:f>
                                <m:fPr>
                                  <m:ctrlPr>
                                    <a:rPr lang="lt-LT" sz="2000" b="1" i="1" smtClean="0">
                                      <a:latin typeface="Cambria Math" panose="02040503050406030204" pitchFamily="18" charset="0"/>
                                    </a:rPr>
                                  </m:ctrlPr>
                                </m:fPr>
                                <m:num>
                                  <m:r>
                                    <m:rPr>
                                      <m:sty m:val="p"/>
                                    </m:rPr>
                                    <a:rPr lang="el-GR" sz="2000" b="1" i="1" smtClean="0">
                                      <a:latin typeface="Cambria Math" panose="02040503050406030204" pitchFamily="18" charset="0"/>
                                    </a:rPr>
                                    <m:t>Ω</m:t>
                                  </m:r>
                                  <m:r>
                                    <a:rPr lang="lt-LT" sz="2000" b="1" i="1" smtClean="0">
                                      <a:latin typeface="Cambria Math" panose="02040503050406030204" pitchFamily="18" charset="0"/>
                                    </a:rPr>
                                    <m:t>∗</m:t>
                                  </m:r>
                                  <m:r>
                                    <a:rPr lang="lt-LT" sz="2000" b="1" i="1" smtClean="0">
                                      <a:latin typeface="Cambria Math" panose="02040503050406030204" pitchFamily="18" charset="0"/>
                                    </a:rPr>
                                    <m:t>𝒎𝒎</m:t>
                                  </m:r>
                                  <m:r>
                                    <a:rPr lang="lt-LT" sz="2000" b="1" i="1" baseline="30000" smtClean="0">
                                      <a:latin typeface="Cambria Math" panose="02040503050406030204" pitchFamily="18" charset="0"/>
                                    </a:rPr>
                                    <m:t>𝟐</m:t>
                                  </m:r>
                                </m:num>
                                <m:den>
                                  <m:r>
                                    <a:rPr lang="lt-LT" sz="2000" b="1" i="1" smtClean="0">
                                      <a:latin typeface="Cambria Math" panose="02040503050406030204" pitchFamily="18" charset="0"/>
                                    </a:rPr>
                                    <m:t>𝒎</m:t>
                                  </m:r>
                                </m:den>
                              </m:f>
                            </m:oMath>
                          </a14:m>
                          <a:endParaRPr lang="en-US" sz="20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84539575"/>
                      </a:ext>
                    </a:extLst>
                  </a:tr>
                  <a:tr h="109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latin typeface="Franklin Gothic Book" panose="020B0503020102020204" pitchFamily="34" charset="0"/>
                            </a:rPr>
                            <a:t>l=100m</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latin typeface="Franklin Gothic Book" panose="020B0503020102020204" pitchFamily="34" charset="0"/>
                            </a:rPr>
                            <a:t>S=50mm</a:t>
                          </a:r>
                          <a:r>
                            <a:rPr lang="lt-LT" baseline="30000" dirty="0">
                              <a:latin typeface="Franklin Gothic Book" panose="020B050302010202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latin typeface="Franklin Gothic Book" panose="020B0503020102020204" pitchFamily="34" charset="0"/>
                            </a:rPr>
                            <a:t>R=0,034</a:t>
                          </a:r>
                          <a14:m>
                            <m:oMath xmlns:m="http://schemas.openxmlformats.org/officeDocument/2006/math">
                              <m:r>
                                <m:rPr>
                                  <m:sty m:val="p"/>
                                </m:rPr>
                                <a:rPr lang="el-GR" b="1" i="1" smtClean="0">
                                  <a:latin typeface="Cambria Math" panose="02040503050406030204" pitchFamily="18" charset="0"/>
                                </a:rPr>
                                <m:t>Ω</m:t>
                              </m:r>
                            </m:oMath>
                          </a14:m>
                          <a:endParaRPr lang="en-US" dirty="0">
                            <a:latin typeface="Franklin Gothic Book" panose="020B05030201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57045201"/>
                      </a:ext>
                    </a:extLst>
                  </a:tr>
                  <a:tr h="652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a:t>
                          </a:r>
                          <a:r>
                            <a:rPr lang="lt-LT" sz="2000" dirty="0">
                              <a:latin typeface="Franklin Gothic Book" panose="020B0503020102020204" pitchFamily="34" charset="0"/>
                            </a:rPr>
                            <a:t>ρ</a:t>
                          </a:r>
                          <a:r>
                            <a:rPr lang="lt-LT" sz="2000" dirty="0"/>
                            <a:t>-?</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429105223"/>
                      </a:ext>
                    </a:extLst>
                  </a:tr>
                </a:tbl>
              </a:graphicData>
            </a:graphic>
          </p:graphicFrame>
        </mc:Choice>
        <mc:Fallback xmlns="">
          <p:graphicFrame>
            <p:nvGraphicFramePr>
              <p:cNvPr id="4" name="Table 3">
                <a:extLst>
                  <a:ext uri="{FF2B5EF4-FFF2-40B4-BE49-F238E27FC236}">
                    <a16:creationId xmlns:a16="http://schemas.microsoft.com/office/drawing/2014/main" id="{1CEB416C-477B-016F-B273-85BEC4D440E7}"/>
                  </a:ext>
                </a:extLst>
              </p:cNvPr>
              <p:cNvGraphicFramePr>
                <a:graphicFrameLocks noGrp="1"/>
              </p:cNvGraphicFramePr>
              <p:nvPr>
                <p:extLst>
                  <p:ext uri="{D42A27DB-BD31-4B8C-83A1-F6EECF244321}">
                    <p14:modId xmlns:p14="http://schemas.microsoft.com/office/powerpoint/2010/main" val="614187341"/>
                  </p:ext>
                </p:extLst>
              </p:nvPr>
            </p:nvGraphicFramePr>
            <p:xfrm>
              <a:off x="1903656" y="4318387"/>
              <a:ext cx="8888454" cy="2438427"/>
            </p:xfrm>
            <a:graphic>
              <a:graphicData uri="http://schemas.openxmlformats.org/drawingml/2006/table">
                <a:tbl>
                  <a:tblPr firstRow="1" bandRow="1">
                    <a:tableStyleId>{0E3FDE45-AF77-4B5C-9715-49D594BDF05E}</a:tableStyleId>
                  </a:tblPr>
                  <a:tblGrid>
                    <a:gridCol w="1996428">
                      <a:extLst>
                        <a:ext uri="{9D8B030D-6E8A-4147-A177-3AD203B41FA5}">
                          <a16:colId xmlns:a16="http://schemas.microsoft.com/office/drawing/2014/main" val="140544820"/>
                        </a:ext>
                      </a:extLst>
                    </a:gridCol>
                    <a:gridCol w="2056216">
                      <a:extLst>
                        <a:ext uri="{9D8B030D-6E8A-4147-A177-3AD203B41FA5}">
                          <a16:colId xmlns:a16="http://schemas.microsoft.com/office/drawing/2014/main" val="3787814513"/>
                        </a:ext>
                      </a:extLst>
                    </a:gridCol>
                    <a:gridCol w="4835810">
                      <a:extLst>
                        <a:ext uri="{9D8B030D-6E8A-4147-A177-3AD203B41FA5}">
                          <a16:colId xmlns:a16="http://schemas.microsoft.com/office/drawing/2014/main" val="3101867011"/>
                        </a:ext>
                      </a:extLst>
                    </a:gridCol>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Duota:</a:t>
                          </a:r>
                        </a:p>
                        <a:p>
                          <a:endParaRPr lang="en-US" dirty="0"/>
                        </a:p>
                      </a:txBody>
                      <a:tcPr>
                        <a:lnR w="12700" cap="flat" cmpd="sng" algn="ctr">
                          <a:solidFill>
                            <a:schemeClr val="tx1"/>
                          </a:solidFill>
                          <a:prstDash val="solid"/>
                          <a:round/>
                          <a:headEnd type="none" w="med" len="med"/>
                          <a:tailEnd type="none" w="med" len="med"/>
                        </a:lnR>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97329" t="-1247" r="-235905" b="-499"/>
                          </a:stretch>
                        </a:blipFill>
                      </a:tcPr>
                    </a:tc>
                    <a:tc rowSpan="3">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83753" t="-1247" r="-126" b="-499"/>
                          </a:stretch>
                        </a:blipFill>
                      </a:tcPr>
                    </a:tc>
                    <a:extLst>
                      <a:ext uri="{0D108BD9-81ED-4DB2-BD59-A6C34878D82A}">
                        <a16:rowId xmlns:a16="http://schemas.microsoft.com/office/drawing/2014/main" val="1184539575"/>
                      </a:ext>
                    </a:extLst>
                  </a:tr>
                  <a:tr h="1097307">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t="-63536" r="-345122" b="-61878"/>
                          </a:stretch>
                        </a:blip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57045201"/>
                      </a:ext>
                    </a:extLst>
                  </a:tr>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t>Rasti: </a:t>
                          </a:r>
                          <a:r>
                            <a:rPr lang="lt-LT" sz="2000" dirty="0">
                              <a:latin typeface="Franklin Gothic Book" panose="020B0503020102020204" pitchFamily="34" charset="0"/>
                            </a:rPr>
                            <a:t>ρ</a:t>
                          </a:r>
                          <a:r>
                            <a:rPr lang="lt-LT" sz="2000" dirty="0"/>
                            <a:t>-?</a:t>
                          </a:r>
                          <a:endParaRPr lang="en-US" sz="2000" dirty="0"/>
                        </a:p>
                        <a:p>
                          <a:endParaRPr lang="en-US" dirty="0"/>
                        </a:p>
                      </a:txBody>
                      <a:tcP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429105223"/>
                      </a:ext>
                    </a:extLst>
                  </a:tr>
                </a:tbl>
              </a:graphicData>
            </a:graphic>
          </p:graphicFrame>
        </mc:Fallback>
      </mc:AlternateContent>
      <p:sp>
        <p:nvSpPr>
          <p:cNvPr id="6" name="TextBox 5">
            <a:extLst>
              <a:ext uri="{FF2B5EF4-FFF2-40B4-BE49-F238E27FC236}">
                <a16:creationId xmlns:a16="http://schemas.microsoft.com/office/drawing/2014/main" id="{9DB08AFD-DC83-37A2-E035-39E663AF5F1C}"/>
              </a:ext>
            </a:extLst>
          </p:cNvPr>
          <p:cNvSpPr txBox="1"/>
          <p:nvPr/>
        </p:nvSpPr>
        <p:spPr>
          <a:xfrm>
            <a:off x="1903656" y="3771900"/>
            <a:ext cx="1981200" cy="461665"/>
          </a:xfrm>
          <a:prstGeom prst="rect">
            <a:avLst/>
          </a:prstGeom>
          <a:noFill/>
        </p:spPr>
        <p:txBody>
          <a:bodyPr wrap="square" rtlCol="0">
            <a:spAutoFit/>
          </a:bodyPr>
          <a:lstStyle/>
          <a:p>
            <a:r>
              <a:rPr lang="lt-LT" sz="2400" dirty="0"/>
              <a:t>Sprendimas:</a:t>
            </a:r>
            <a:endParaRPr lang="en-US" sz="2400" dirty="0"/>
          </a:p>
        </p:txBody>
      </p:sp>
    </p:spTree>
    <p:extLst>
      <p:ext uri="{BB962C8B-B14F-4D97-AF65-F5344CB8AC3E}">
        <p14:creationId xmlns:p14="http://schemas.microsoft.com/office/powerpoint/2010/main" val="164197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92BFED-07DD-9C6D-D961-2C0E105B5F8D}"/>
              </a:ext>
            </a:extLst>
          </p:cNvPr>
          <p:cNvSpPr txBox="1"/>
          <p:nvPr/>
        </p:nvSpPr>
        <p:spPr>
          <a:xfrm>
            <a:off x="749833" y="1501375"/>
            <a:ext cx="4068910" cy="1815882"/>
          </a:xfrm>
          <a:prstGeom prst="rect">
            <a:avLst/>
          </a:prstGeom>
          <a:noFill/>
        </p:spPr>
        <p:txBody>
          <a:bodyPr wrap="square" rtlCol="0">
            <a:spAutoFit/>
          </a:bodyPr>
          <a:lstStyle/>
          <a:p>
            <a:r>
              <a:rPr lang="lt-LT" sz="2800" dirty="0"/>
              <a:t>Elektrinę grandinę sudaro:</a:t>
            </a:r>
          </a:p>
          <a:p>
            <a:pPr marL="285750" indent="-285750">
              <a:buFont typeface="Arial" panose="020B0604020202020204" pitchFamily="34" charset="0"/>
              <a:buChar char="•"/>
            </a:pPr>
            <a:r>
              <a:rPr lang="lt-LT" sz="2800" dirty="0"/>
              <a:t>Srovės šaltiniai;</a:t>
            </a:r>
          </a:p>
          <a:p>
            <a:pPr marL="285750" indent="-285750">
              <a:buFont typeface="Arial" panose="020B0604020202020204" pitchFamily="34" charset="0"/>
              <a:buChar char="•"/>
            </a:pPr>
            <a:r>
              <a:rPr lang="lt-LT" sz="2800" dirty="0"/>
              <a:t>Jungiamieji laidai;</a:t>
            </a:r>
          </a:p>
          <a:p>
            <a:pPr marL="285750" indent="-285750">
              <a:buFont typeface="Arial" panose="020B0604020202020204" pitchFamily="34" charset="0"/>
              <a:buChar char="•"/>
            </a:pPr>
            <a:r>
              <a:rPr lang="lt-LT" sz="2800" dirty="0"/>
              <a:t>Srovės imtuvai…</a:t>
            </a:r>
            <a:endParaRPr lang="en-US" sz="2800" dirty="0"/>
          </a:p>
        </p:txBody>
      </p:sp>
      <p:sp>
        <p:nvSpPr>
          <p:cNvPr id="3" name="Ovalas 2">
            <a:extLst>
              <a:ext uri="{FF2B5EF4-FFF2-40B4-BE49-F238E27FC236}">
                <a16:creationId xmlns:a16="http://schemas.microsoft.com/office/drawing/2014/main" id="{9F7AF28C-5957-39F1-FE4C-44953D3D9781}"/>
              </a:ext>
            </a:extLst>
          </p:cNvPr>
          <p:cNvSpPr/>
          <p:nvPr/>
        </p:nvSpPr>
        <p:spPr>
          <a:xfrm>
            <a:off x="9395534" y="833718"/>
            <a:ext cx="2796466" cy="288524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as 3">
            <a:extLst>
              <a:ext uri="{FF2B5EF4-FFF2-40B4-BE49-F238E27FC236}">
                <a16:creationId xmlns:a16="http://schemas.microsoft.com/office/drawing/2014/main" id="{92D76970-8E34-EB80-4EC5-0E3072AA903E}"/>
              </a:ext>
            </a:extLst>
          </p:cNvPr>
          <p:cNvSpPr/>
          <p:nvPr/>
        </p:nvSpPr>
        <p:spPr>
          <a:xfrm>
            <a:off x="8016537" y="0"/>
            <a:ext cx="1811045" cy="181104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as 5">
            <a:extLst>
              <a:ext uri="{FF2B5EF4-FFF2-40B4-BE49-F238E27FC236}">
                <a16:creationId xmlns:a16="http://schemas.microsoft.com/office/drawing/2014/main" id="{98C55A60-7D29-77C5-9923-82A4F1F6F1B8}"/>
              </a:ext>
            </a:extLst>
          </p:cNvPr>
          <p:cNvSpPr/>
          <p:nvPr/>
        </p:nvSpPr>
        <p:spPr>
          <a:xfrm>
            <a:off x="10727490" y="-426128"/>
            <a:ext cx="1464510" cy="1402672"/>
          </a:xfrm>
          <a:prstGeom prst="ellipse">
            <a:avLst/>
          </a:prstGeom>
          <a:solidFill>
            <a:srgbClr val="CC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845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kalauro darbas_ NR8_Evaldo Lukosiaus_13_05_05_siuntimui.…">
            <a:extLst>
              <a:ext uri="{FF2B5EF4-FFF2-40B4-BE49-F238E27FC236}">
                <a16:creationId xmlns:a16="http://schemas.microsoft.com/office/drawing/2014/main" id="{EB4C6354-14AB-0A7E-FBFF-96A677DFE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10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7AB861-1424-C3D7-096E-DF18D7D85817}"/>
              </a:ext>
            </a:extLst>
          </p:cNvPr>
          <p:cNvSpPr txBox="1"/>
          <p:nvPr/>
        </p:nvSpPr>
        <p:spPr>
          <a:xfrm>
            <a:off x="7938857" y="2744071"/>
            <a:ext cx="391283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Gill Sans MT"/>
                <a:ea typeface="+mn-ea"/>
                <a:cs typeface="+mn-cs"/>
              </a:rPr>
              <a:t>Brėžiniai, kuriuose sutartiniais ženklais vaizduojami sujungti prietaisai vadinami elektros schemomis.</a:t>
            </a:r>
            <a:endParaRPr kumimoji="0" lang="en-US" sz="24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565768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Lentelė 8">
            <a:extLst>
              <a:ext uri="{FF2B5EF4-FFF2-40B4-BE49-F238E27FC236}">
                <a16:creationId xmlns:a16="http://schemas.microsoft.com/office/drawing/2014/main" id="{F61E1512-8CC6-D114-68E4-4FB2C2333FC0}"/>
              </a:ext>
            </a:extLst>
          </p:cNvPr>
          <p:cNvGraphicFramePr>
            <a:graphicFrameLocks noGrp="1"/>
          </p:cNvGraphicFramePr>
          <p:nvPr>
            <p:extLst>
              <p:ext uri="{D42A27DB-BD31-4B8C-83A1-F6EECF244321}">
                <p14:modId xmlns:p14="http://schemas.microsoft.com/office/powerpoint/2010/main" val="2881463357"/>
              </p:ext>
            </p:extLst>
          </p:nvPr>
        </p:nvGraphicFramePr>
        <p:xfrm>
          <a:off x="1137121" y="404651"/>
          <a:ext cx="7878763" cy="5904356"/>
        </p:xfrm>
        <a:graphic>
          <a:graphicData uri="http://schemas.openxmlformats.org/drawingml/2006/table">
            <a:tbl>
              <a:tblPr firstRow="1" bandRow="1">
                <a:tableStyleId>{5C22544A-7EE6-4342-B048-85BDC9FD1C3A}</a:tableStyleId>
              </a:tblPr>
              <a:tblGrid>
                <a:gridCol w="3814763">
                  <a:extLst>
                    <a:ext uri="{9D8B030D-6E8A-4147-A177-3AD203B41FA5}">
                      <a16:colId xmlns:a16="http://schemas.microsoft.com/office/drawing/2014/main" val="2140584183"/>
                    </a:ext>
                  </a:extLst>
                </a:gridCol>
                <a:gridCol w="4064000">
                  <a:extLst>
                    <a:ext uri="{9D8B030D-6E8A-4147-A177-3AD203B41FA5}">
                      <a16:colId xmlns:a16="http://schemas.microsoft.com/office/drawing/2014/main" val="959822016"/>
                    </a:ext>
                  </a:extLst>
                </a:gridCol>
              </a:tblGrid>
              <a:tr h="370840">
                <a:tc>
                  <a:txBody>
                    <a:bodyPr/>
                    <a:lstStyle/>
                    <a:p>
                      <a:r>
                        <a:rPr lang="lt-LT" dirty="0"/>
                        <a:t>Prietaiso pavadinimas</a:t>
                      </a:r>
                      <a:endParaRPr lang="en-US" dirty="0"/>
                    </a:p>
                  </a:txBody>
                  <a:tcPr>
                    <a:noFill/>
                  </a:tcPr>
                </a:tc>
                <a:tc>
                  <a:txBody>
                    <a:bodyPr/>
                    <a:lstStyle/>
                    <a:p>
                      <a:r>
                        <a:rPr lang="lt-LT" dirty="0"/>
                        <a:t>Simbolis</a:t>
                      </a:r>
                      <a:endParaRPr lang="en-US" dirty="0"/>
                    </a:p>
                  </a:txBody>
                  <a:tcPr>
                    <a:noFill/>
                  </a:tcPr>
                </a:tc>
                <a:extLst>
                  <a:ext uri="{0D108BD9-81ED-4DB2-BD59-A6C34878D82A}">
                    <a16:rowId xmlns:a16="http://schemas.microsoft.com/office/drawing/2014/main" val="3479448981"/>
                  </a:ext>
                </a:extLst>
              </a:tr>
              <a:tr h="370840">
                <a:tc>
                  <a:txBody>
                    <a:bodyPr/>
                    <a:lstStyle/>
                    <a:p>
                      <a:r>
                        <a:rPr lang="lt-LT" dirty="0">
                          <a:solidFill>
                            <a:schemeClr val="accent2">
                              <a:lumMod val="60000"/>
                              <a:lumOff val="40000"/>
                            </a:schemeClr>
                          </a:solidFill>
                        </a:rPr>
                        <a:t>Laidas</a:t>
                      </a:r>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1888360274"/>
                  </a:ext>
                </a:extLst>
              </a:tr>
              <a:tr h="582608">
                <a:tc>
                  <a:txBody>
                    <a:bodyPr/>
                    <a:lstStyle/>
                    <a:p>
                      <a:r>
                        <a:rPr lang="lt-LT" dirty="0">
                          <a:solidFill>
                            <a:schemeClr val="accent2">
                              <a:lumMod val="60000"/>
                              <a:lumOff val="40000"/>
                            </a:schemeClr>
                          </a:solidFill>
                        </a:rPr>
                        <a:t>Srovės šaltinis</a:t>
                      </a:r>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1840014265"/>
                  </a:ext>
                </a:extLst>
              </a:tr>
              <a:tr h="578223">
                <a:tc>
                  <a:txBody>
                    <a:bodyPr/>
                    <a:lstStyle/>
                    <a:p>
                      <a:r>
                        <a:rPr lang="lt-LT" dirty="0">
                          <a:solidFill>
                            <a:schemeClr val="accent2">
                              <a:lumMod val="60000"/>
                              <a:lumOff val="40000"/>
                            </a:schemeClr>
                          </a:solidFill>
                        </a:rPr>
                        <a:t>Srovės šaltinio baterija</a:t>
                      </a:r>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3336796220"/>
                  </a:ext>
                </a:extLst>
              </a:tr>
              <a:tr h="618565">
                <a:tc>
                  <a:txBody>
                    <a:bodyPr/>
                    <a:lstStyle/>
                    <a:p>
                      <a:r>
                        <a:rPr lang="lt-LT" dirty="0">
                          <a:solidFill>
                            <a:schemeClr val="accent2">
                              <a:lumMod val="60000"/>
                              <a:lumOff val="40000"/>
                            </a:schemeClr>
                          </a:solidFill>
                        </a:rPr>
                        <a:t>Laidų susikirtimas</a:t>
                      </a:r>
                      <a:endParaRPr lang="en-US" dirty="0">
                        <a:solidFill>
                          <a:schemeClr val="accent2">
                            <a:lumMod val="60000"/>
                            <a:lumOff val="40000"/>
                          </a:schemeClr>
                        </a:solidFill>
                      </a:endParaRPr>
                    </a:p>
                  </a:txBody>
                  <a:tcPr>
                    <a:noFill/>
                  </a:tcPr>
                </a:tc>
                <a:tc>
                  <a:txBody>
                    <a:bodyPr/>
                    <a:lstStyle/>
                    <a:p>
                      <a:endParaRPr lang="en-US">
                        <a:solidFill>
                          <a:schemeClr val="accent2">
                            <a:lumMod val="60000"/>
                            <a:lumOff val="40000"/>
                          </a:schemeClr>
                        </a:solidFill>
                      </a:endParaRPr>
                    </a:p>
                  </a:txBody>
                  <a:tcPr>
                    <a:noFill/>
                  </a:tcPr>
                </a:tc>
                <a:extLst>
                  <a:ext uri="{0D108BD9-81ED-4DB2-BD59-A6C34878D82A}">
                    <a16:rowId xmlns:a16="http://schemas.microsoft.com/office/drawing/2014/main" val="451821408"/>
                  </a:ext>
                </a:extLst>
              </a:tr>
              <a:tr h="457200">
                <a:tc>
                  <a:txBody>
                    <a:bodyPr/>
                    <a:lstStyle/>
                    <a:p>
                      <a:r>
                        <a:rPr lang="lt-LT" dirty="0">
                          <a:solidFill>
                            <a:schemeClr val="accent2">
                              <a:lumMod val="60000"/>
                              <a:lumOff val="40000"/>
                            </a:schemeClr>
                          </a:solidFill>
                        </a:rPr>
                        <a:t>Vienpusis jungtukas</a:t>
                      </a:r>
                      <a:endParaRPr lang="en-US" dirty="0">
                        <a:solidFill>
                          <a:schemeClr val="accent2">
                            <a:lumMod val="60000"/>
                            <a:lumOff val="40000"/>
                          </a:schemeClr>
                        </a:solidFill>
                      </a:endParaRPr>
                    </a:p>
                  </a:txBody>
                  <a:tcPr>
                    <a:noFill/>
                  </a:tcPr>
                </a:tc>
                <a:tc>
                  <a:txBody>
                    <a:bodyPr/>
                    <a:lstStyle/>
                    <a:p>
                      <a:endParaRPr lang="en-US">
                        <a:solidFill>
                          <a:schemeClr val="accent2">
                            <a:lumMod val="60000"/>
                            <a:lumOff val="40000"/>
                          </a:schemeClr>
                        </a:solidFill>
                      </a:endParaRPr>
                    </a:p>
                  </a:txBody>
                  <a:tcPr>
                    <a:noFill/>
                  </a:tcPr>
                </a:tc>
                <a:extLst>
                  <a:ext uri="{0D108BD9-81ED-4DB2-BD59-A6C34878D82A}">
                    <a16:rowId xmlns:a16="http://schemas.microsoft.com/office/drawing/2014/main" val="3460880318"/>
                  </a:ext>
                </a:extLst>
              </a:tr>
              <a:tr h="276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12B1BF">
                              <a:lumMod val="60000"/>
                              <a:lumOff val="40000"/>
                            </a:srgbClr>
                          </a:solidFill>
                          <a:effectLst/>
                          <a:uLnTx/>
                          <a:uFillTx/>
                          <a:latin typeface="+mn-lt"/>
                          <a:ea typeface="+mn-ea"/>
                          <a:cs typeface="+mn-cs"/>
                        </a:rPr>
                        <a:t>Lempa</a:t>
                      </a:r>
                      <a:endParaRPr kumimoji="0" lang="en-US" sz="1800" b="0" i="0" u="none" strike="noStrike" kern="1200" cap="none" spc="0" normalizeH="0" baseline="0" noProof="0" dirty="0">
                        <a:ln>
                          <a:noFill/>
                        </a:ln>
                        <a:solidFill>
                          <a:srgbClr val="12B1BF">
                            <a:lumMod val="60000"/>
                            <a:lumOff val="40000"/>
                          </a:srgbClr>
                        </a:solidFill>
                        <a:effectLst/>
                        <a:uLnTx/>
                        <a:uFillTx/>
                        <a:latin typeface="+mn-lt"/>
                        <a:ea typeface="+mn-ea"/>
                        <a:cs typeface="+mn-cs"/>
                      </a:endParaRPr>
                    </a:p>
                    <a:p>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18186674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12B1BF">
                              <a:lumMod val="60000"/>
                              <a:lumOff val="40000"/>
                            </a:srgbClr>
                          </a:solidFill>
                          <a:effectLst/>
                          <a:uLnTx/>
                          <a:uFillTx/>
                          <a:latin typeface="+mn-lt"/>
                          <a:ea typeface="+mn-ea"/>
                          <a:cs typeface="+mn-cs"/>
                        </a:rPr>
                        <a:t>Skambutis</a:t>
                      </a:r>
                      <a:endParaRPr kumimoji="0" lang="en-US" sz="1800" b="0" i="0" u="none" strike="noStrike" kern="1200" cap="none" spc="0" normalizeH="0" baseline="0" noProof="0" dirty="0">
                        <a:ln>
                          <a:noFill/>
                        </a:ln>
                        <a:solidFill>
                          <a:srgbClr val="12B1BF">
                            <a:lumMod val="60000"/>
                            <a:lumOff val="40000"/>
                          </a:srgbClr>
                        </a:solidFill>
                        <a:effectLst/>
                        <a:uLnTx/>
                        <a:uFillTx/>
                        <a:latin typeface="+mn-lt"/>
                        <a:ea typeface="+mn-ea"/>
                        <a:cs typeface="+mn-cs"/>
                      </a:endParaRPr>
                    </a:p>
                    <a:p>
                      <a:endParaRPr lang="en-US" dirty="0">
                        <a:solidFill>
                          <a:schemeClr val="accent2">
                            <a:lumMod val="60000"/>
                            <a:lumOff val="40000"/>
                          </a:schemeClr>
                        </a:solidFill>
                      </a:endParaRPr>
                    </a:p>
                  </a:txBody>
                  <a:tcPr>
                    <a:noFill/>
                  </a:tcPr>
                </a:tc>
                <a:tc>
                  <a:txBody>
                    <a:bodyPr/>
                    <a:lstStyle/>
                    <a:p>
                      <a:endParaRPr lang="en-US">
                        <a:solidFill>
                          <a:schemeClr val="accent2">
                            <a:lumMod val="60000"/>
                            <a:lumOff val="40000"/>
                          </a:schemeClr>
                        </a:solidFill>
                      </a:endParaRPr>
                    </a:p>
                  </a:txBody>
                  <a:tcPr>
                    <a:noFill/>
                  </a:tcPr>
                </a:tc>
                <a:extLst>
                  <a:ext uri="{0D108BD9-81ED-4DB2-BD59-A6C34878D82A}">
                    <a16:rowId xmlns:a16="http://schemas.microsoft.com/office/drawing/2014/main" val="316602743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12B1BF">
                              <a:lumMod val="60000"/>
                              <a:lumOff val="40000"/>
                            </a:srgbClr>
                          </a:solidFill>
                          <a:effectLst/>
                          <a:uLnTx/>
                          <a:uFillTx/>
                          <a:latin typeface="+mn-lt"/>
                          <a:ea typeface="+mn-ea"/>
                          <a:cs typeface="+mn-cs"/>
                        </a:rPr>
                        <a:t>Varža, rezistorius, apkrova</a:t>
                      </a:r>
                      <a:endParaRPr kumimoji="0" lang="en-US" sz="1800" b="0" i="0" u="none" strike="noStrike" kern="1200" cap="none" spc="0" normalizeH="0" baseline="0" noProof="0" dirty="0">
                        <a:ln>
                          <a:noFill/>
                        </a:ln>
                        <a:solidFill>
                          <a:srgbClr val="12B1BF">
                            <a:lumMod val="60000"/>
                            <a:lumOff val="40000"/>
                          </a:srgbClr>
                        </a:solidFill>
                        <a:effectLst/>
                        <a:uLnTx/>
                        <a:uFillTx/>
                        <a:latin typeface="+mn-lt"/>
                        <a:ea typeface="+mn-ea"/>
                        <a:cs typeface="+mn-cs"/>
                      </a:endParaRPr>
                    </a:p>
                  </a:txBody>
                  <a:tcPr>
                    <a:noFill/>
                  </a:tcPr>
                </a:tc>
                <a:tc>
                  <a:txBody>
                    <a:bodyPr/>
                    <a:lstStyle/>
                    <a:p>
                      <a:endParaRPr lang="en-US">
                        <a:solidFill>
                          <a:schemeClr val="accent2">
                            <a:lumMod val="60000"/>
                            <a:lumOff val="40000"/>
                          </a:schemeClr>
                        </a:solidFill>
                      </a:endParaRPr>
                    </a:p>
                  </a:txBody>
                  <a:tcPr>
                    <a:noFill/>
                  </a:tcPr>
                </a:tc>
                <a:extLst>
                  <a:ext uri="{0D108BD9-81ED-4DB2-BD59-A6C34878D82A}">
                    <a16:rowId xmlns:a16="http://schemas.microsoft.com/office/drawing/2014/main" val="8292934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schemeClr val="accent2">
                              <a:lumMod val="60000"/>
                              <a:lumOff val="40000"/>
                            </a:schemeClr>
                          </a:solidFill>
                        </a:rPr>
                        <a:t>Ampermetras</a:t>
                      </a:r>
                      <a:endParaRPr lang="en-US" dirty="0">
                        <a:solidFill>
                          <a:schemeClr val="accent2">
                            <a:lumMod val="60000"/>
                            <a:lumOff val="40000"/>
                          </a:schemeClr>
                        </a:solidFill>
                      </a:endParaRPr>
                    </a:p>
                    <a:p>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32819366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12B1BF">
                              <a:lumMod val="60000"/>
                              <a:lumOff val="40000"/>
                            </a:srgbClr>
                          </a:solidFill>
                          <a:effectLst/>
                          <a:uLnTx/>
                          <a:uFillTx/>
                          <a:latin typeface="+mn-lt"/>
                          <a:ea typeface="+mn-ea"/>
                          <a:cs typeface="+mn-cs"/>
                        </a:rPr>
                        <a:t>Voltmetras</a:t>
                      </a:r>
                      <a:endParaRPr kumimoji="0" lang="en-US" sz="1800" b="0" i="0" u="none" strike="noStrike" kern="1200" cap="none" spc="0" normalizeH="0" baseline="0" noProof="0" dirty="0">
                        <a:ln>
                          <a:noFill/>
                        </a:ln>
                        <a:solidFill>
                          <a:srgbClr val="12B1BF">
                            <a:lumMod val="60000"/>
                            <a:lumOff val="40000"/>
                          </a:srgbClr>
                        </a:solidFill>
                        <a:effectLst/>
                        <a:uLnTx/>
                        <a:uFillTx/>
                        <a:latin typeface="+mn-lt"/>
                        <a:ea typeface="+mn-ea"/>
                        <a:cs typeface="+mn-cs"/>
                      </a:endParaRPr>
                    </a:p>
                    <a:p>
                      <a:endParaRPr lang="en-US" dirty="0">
                        <a:solidFill>
                          <a:schemeClr val="accent2">
                            <a:lumMod val="60000"/>
                            <a:lumOff val="40000"/>
                          </a:schemeClr>
                        </a:solidFill>
                      </a:endParaRPr>
                    </a:p>
                  </a:txBody>
                  <a:tcPr>
                    <a:noFill/>
                  </a:tcPr>
                </a:tc>
                <a:tc>
                  <a:txBody>
                    <a:bodyPr/>
                    <a:lstStyle/>
                    <a:p>
                      <a:endParaRPr lang="en-US" dirty="0">
                        <a:solidFill>
                          <a:schemeClr val="accent2">
                            <a:lumMod val="60000"/>
                            <a:lumOff val="40000"/>
                          </a:schemeClr>
                        </a:solidFill>
                      </a:endParaRPr>
                    </a:p>
                  </a:txBody>
                  <a:tcPr>
                    <a:noFill/>
                  </a:tcPr>
                </a:tc>
                <a:extLst>
                  <a:ext uri="{0D108BD9-81ED-4DB2-BD59-A6C34878D82A}">
                    <a16:rowId xmlns:a16="http://schemas.microsoft.com/office/drawing/2014/main" val="3559807919"/>
                  </a:ext>
                </a:extLst>
              </a:tr>
            </a:tbl>
          </a:graphicData>
        </a:graphic>
      </p:graphicFrame>
      <p:grpSp>
        <p:nvGrpSpPr>
          <p:cNvPr id="25" name="Grupė 24">
            <a:extLst>
              <a:ext uri="{FF2B5EF4-FFF2-40B4-BE49-F238E27FC236}">
                <a16:creationId xmlns:a16="http://schemas.microsoft.com/office/drawing/2014/main" id="{CFD33F33-FAF8-DD81-BE87-3CB4F1FB7A7C}"/>
              </a:ext>
            </a:extLst>
          </p:cNvPr>
          <p:cNvGrpSpPr/>
          <p:nvPr/>
        </p:nvGrpSpPr>
        <p:grpSpPr>
          <a:xfrm>
            <a:off x="5501767" y="876973"/>
            <a:ext cx="1981199" cy="5432034"/>
            <a:chOff x="5258698" y="497540"/>
            <a:chExt cx="1981199" cy="5432034"/>
          </a:xfrm>
        </p:grpSpPr>
        <p:pic>
          <p:nvPicPr>
            <p:cNvPr id="12" name="Paveikslėlis 11">
              <a:extLst>
                <a:ext uri="{FF2B5EF4-FFF2-40B4-BE49-F238E27FC236}">
                  <a16:creationId xmlns:a16="http://schemas.microsoft.com/office/drawing/2014/main" id="{73A6B195-82C3-7BED-1C8F-3BACA340F2BB}"/>
                </a:ext>
              </a:extLst>
            </p:cNvPr>
            <p:cNvPicPr>
              <a:picLocks noChangeAspect="1"/>
            </p:cNvPicPr>
            <p:nvPr/>
          </p:nvPicPr>
          <p:blipFill rotWithShape="1">
            <a:blip r:embed="rId2"/>
            <a:srcRect l="18392" t="7742" r="60903" b="88502"/>
            <a:stretch/>
          </p:blipFill>
          <p:spPr>
            <a:xfrm>
              <a:off x="5504329" y="497540"/>
              <a:ext cx="1183341" cy="161365"/>
            </a:xfrm>
            <a:prstGeom prst="rect">
              <a:avLst/>
            </a:prstGeom>
          </p:spPr>
        </p:pic>
        <p:pic>
          <p:nvPicPr>
            <p:cNvPr id="14" name="Paveikslėlis 13">
              <a:extLst>
                <a:ext uri="{FF2B5EF4-FFF2-40B4-BE49-F238E27FC236}">
                  <a16:creationId xmlns:a16="http://schemas.microsoft.com/office/drawing/2014/main" id="{DCECDAEE-12EF-8116-3001-6C161BF3D9D9}"/>
                </a:ext>
              </a:extLst>
            </p:cNvPr>
            <p:cNvPicPr>
              <a:picLocks noChangeAspect="1"/>
            </p:cNvPicPr>
            <p:nvPr/>
          </p:nvPicPr>
          <p:blipFill rotWithShape="1">
            <a:blip r:embed="rId3"/>
            <a:srcRect b="50000"/>
            <a:stretch/>
          </p:blipFill>
          <p:spPr>
            <a:xfrm>
              <a:off x="5876366" y="802489"/>
              <a:ext cx="1062317" cy="629423"/>
            </a:xfrm>
            <a:prstGeom prst="rect">
              <a:avLst/>
            </a:prstGeom>
          </p:spPr>
        </p:pic>
        <p:pic>
          <p:nvPicPr>
            <p:cNvPr id="15" name="Paveikslėlis 14">
              <a:extLst>
                <a:ext uri="{FF2B5EF4-FFF2-40B4-BE49-F238E27FC236}">
                  <a16:creationId xmlns:a16="http://schemas.microsoft.com/office/drawing/2014/main" id="{6D09BF2F-CA6D-5A72-415A-8876FB261E1A}"/>
                </a:ext>
              </a:extLst>
            </p:cNvPr>
            <p:cNvPicPr>
              <a:picLocks noChangeAspect="1"/>
            </p:cNvPicPr>
            <p:nvPr/>
          </p:nvPicPr>
          <p:blipFill rotWithShape="1">
            <a:blip r:embed="rId3"/>
            <a:srcRect t="50000"/>
            <a:stretch/>
          </p:blipFill>
          <p:spPr>
            <a:xfrm>
              <a:off x="5258698" y="1389857"/>
              <a:ext cx="1062317" cy="629423"/>
            </a:xfrm>
            <a:prstGeom prst="rect">
              <a:avLst/>
            </a:prstGeom>
          </p:spPr>
        </p:pic>
        <p:pic>
          <p:nvPicPr>
            <p:cNvPr id="16" name="Paveikslėlis 15">
              <a:extLst>
                <a:ext uri="{FF2B5EF4-FFF2-40B4-BE49-F238E27FC236}">
                  <a16:creationId xmlns:a16="http://schemas.microsoft.com/office/drawing/2014/main" id="{FC2BA228-155F-CBBC-D98C-6B571585D56E}"/>
                </a:ext>
              </a:extLst>
            </p:cNvPr>
            <p:cNvPicPr>
              <a:picLocks noChangeAspect="1"/>
            </p:cNvPicPr>
            <p:nvPr/>
          </p:nvPicPr>
          <p:blipFill rotWithShape="1">
            <a:blip r:embed="rId4"/>
            <a:srcRect l="2941" t="3089" r="82285" b="88125"/>
            <a:stretch/>
          </p:blipFill>
          <p:spPr>
            <a:xfrm>
              <a:off x="6203575" y="2009518"/>
              <a:ext cx="968189" cy="531406"/>
            </a:xfrm>
            <a:prstGeom prst="rect">
              <a:avLst/>
            </a:prstGeom>
          </p:spPr>
        </p:pic>
        <p:pic>
          <p:nvPicPr>
            <p:cNvPr id="17" name="Paveikslėlis 16">
              <a:extLst>
                <a:ext uri="{FF2B5EF4-FFF2-40B4-BE49-F238E27FC236}">
                  <a16:creationId xmlns:a16="http://schemas.microsoft.com/office/drawing/2014/main" id="{E3693D56-870C-B5DA-E174-BF10E17324F7}"/>
                </a:ext>
              </a:extLst>
            </p:cNvPr>
            <p:cNvPicPr>
              <a:picLocks noChangeAspect="1"/>
            </p:cNvPicPr>
            <p:nvPr/>
          </p:nvPicPr>
          <p:blipFill>
            <a:blip r:embed="rId5"/>
            <a:stretch>
              <a:fillRect/>
            </a:stretch>
          </p:blipFill>
          <p:spPr>
            <a:xfrm>
              <a:off x="5402132" y="2358001"/>
              <a:ext cx="1837765" cy="918883"/>
            </a:xfrm>
            <a:prstGeom prst="rect">
              <a:avLst/>
            </a:prstGeom>
          </p:spPr>
        </p:pic>
        <p:pic>
          <p:nvPicPr>
            <p:cNvPr id="18" name="Paveikslėlis 17">
              <a:extLst>
                <a:ext uri="{FF2B5EF4-FFF2-40B4-BE49-F238E27FC236}">
                  <a16:creationId xmlns:a16="http://schemas.microsoft.com/office/drawing/2014/main" id="{5389E860-B1D4-70AE-39C5-F7286B9B804E}"/>
                </a:ext>
              </a:extLst>
            </p:cNvPr>
            <p:cNvPicPr>
              <a:picLocks noChangeAspect="1"/>
            </p:cNvPicPr>
            <p:nvPr/>
          </p:nvPicPr>
          <p:blipFill rotWithShape="1">
            <a:blip r:embed="rId6"/>
            <a:srcRect t="14646" r="1057" b="15443"/>
            <a:stretch/>
          </p:blipFill>
          <p:spPr>
            <a:xfrm>
              <a:off x="5633112" y="3132541"/>
              <a:ext cx="1269711" cy="448576"/>
            </a:xfrm>
            <a:prstGeom prst="rect">
              <a:avLst/>
            </a:prstGeom>
          </p:spPr>
        </p:pic>
        <p:pic>
          <p:nvPicPr>
            <p:cNvPr id="19" name="Paveikslėlis 18">
              <a:extLst>
                <a:ext uri="{FF2B5EF4-FFF2-40B4-BE49-F238E27FC236}">
                  <a16:creationId xmlns:a16="http://schemas.microsoft.com/office/drawing/2014/main" id="{D3FA18EE-5071-212D-F2ED-16B5867E616C}"/>
                </a:ext>
              </a:extLst>
            </p:cNvPr>
            <p:cNvPicPr>
              <a:picLocks noChangeAspect="1"/>
            </p:cNvPicPr>
            <p:nvPr/>
          </p:nvPicPr>
          <p:blipFill rotWithShape="1">
            <a:blip r:embed="rId7"/>
            <a:srcRect l="29682" t="59076" r="52309" b="36488"/>
            <a:stretch/>
          </p:blipFill>
          <p:spPr>
            <a:xfrm>
              <a:off x="5446955" y="3751753"/>
              <a:ext cx="1269711" cy="441947"/>
            </a:xfrm>
            <a:prstGeom prst="rect">
              <a:avLst/>
            </a:prstGeom>
          </p:spPr>
        </p:pic>
        <p:pic>
          <p:nvPicPr>
            <p:cNvPr id="20" name="Paveikslėlis 19">
              <a:extLst>
                <a:ext uri="{FF2B5EF4-FFF2-40B4-BE49-F238E27FC236}">
                  <a16:creationId xmlns:a16="http://schemas.microsoft.com/office/drawing/2014/main" id="{7878763E-9C97-CE94-D87B-EA5934C38B0A}"/>
                </a:ext>
              </a:extLst>
            </p:cNvPr>
            <p:cNvPicPr>
              <a:picLocks noChangeAspect="1"/>
            </p:cNvPicPr>
            <p:nvPr/>
          </p:nvPicPr>
          <p:blipFill rotWithShape="1">
            <a:blip r:embed="rId8"/>
            <a:srcRect l="1181" t="20916" r="83909" b="73339"/>
            <a:stretch/>
          </p:blipFill>
          <p:spPr>
            <a:xfrm>
              <a:off x="5473850" y="4316724"/>
              <a:ext cx="1062318" cy="351845"/>
            </a:xfrm>
            <a:prstGeom prst="rect">
              <a:avLst/>
            </a:prstGeom>
          </p:spPr>
        </p:pic>
        <p:pic>
          <p:nvPicPr>
            <p:cNvPr id="22" name="Paveikslėlis 21">
              <a:extLst>
                <a:ext uri="{FF2B5EF4-FFF2-40B4-BE49-F238E27FC236}">
                  <a16:creationId xmlns:a16="http://schemas.microsoft.com/office/drawing/2014/main" id="{93E0141E-B300-9D87-CE77-E263DA7B9F87}"/>
                </a:ext>
              </a:extLst>
            </p:cNvPr>
            <p:cNvPicPr>
              <a:picLocks noChangeAspect="1"/>
            </p:cNvPicPr>
            <p:nvPr/>
          </p:nvPicPr>
          <p:blipFill>
            <a:blip r:embed="rId9"/>
            <a:stretch>
              <a:fillRect/>
            </a:stretch>
          </p:blipFill>
          <p:spPr>
            <a:xfrm>
              <a:off x="5571566" y="4757399"/>
              <a:ext cx="1062317" cy="526330"/>
            </a:xfrm>
            <a:prstGeom prst="rect">
              <a:avLst/>
            </a:prstGeom>
          </p:spPr>
        </p:pic>
        <p:pic>
          <p:nvPicPr>
            <p:cNvPr id="23" name="Paveikslėlis 22">
              <a:extLst>
                <a:ext uri="{FF2B5EF4-FFF2-40B4-BE49-F238E27FC236}">
                  <a16:creationId xmlns:a16="http://schemas.microsoft.com/office/drawing/2014/main" id="{47E5C09C-F5B7-A782-3ADE-CC0CEE23488C}"/>
                </a:ext>
              </a:extLst>
            </p:cNvPr>
            <p:cNvPicPr>
              <a:picLocks noChangeAspect="1"/>
            </p:cNvPicPr>
            <p:nvPr/>
          </p:nvPicPr>
          <p:blipFill rotWithShape="1">
            <a:blip r:embed="rId10"/>
            <a:srcRect l="30638" t="37414" r="31589" b="40255"/>
            <a:stretch/>
          </p:blipFill>
          <p:spPr>
            <a:xfrm>
              <a:off x="5258698" y="5361258"/>
              <a:ext cx="1200376" cy="568316"/>
            </a:xfrm>
            <a:prstGeom prst="rect">
              <a:avLst/>
            </a:prstGeom>
          </p:spPr>
        </p:pic>
      </p:grpSp>
    </p:spTree>
    <p:extLst>
      <p:ext uri="{BB962C8B-B14F-4D97-AF65-F5344CB8AC3E}">
        <p14:creationId xmlns:p14="http://schemas.microsoft.com/office/powerpoint/2010/main" val="3555694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43C5A-6449-C350-74CB-D0DD4283BFC1}"/>
              </a:ext>
            </a:extLst>
          </p:cNvPr>
          <p:cNvSpPr txBox="1"/>
          <p:nvPr/>
        </p:nvSpPr>
        <p:spPr>
          <a:xfrm>
            <a:off x="433230" y="566559"/>
            <a:ext cx="2118360" cy="707886"/>
          </a:xfrm>
          <a:prstGeom prst="rect">
            <a:avLst/>
          </a:prstGeom>
          <a:noFill/>
        </p:spPr>
        <p:txBody>
          <a:bodyPr wrap="square" rtlCol="0">
            <a:spAutoFit/>
          </a:bodyPr>
          <a:lstStyle/>
          <a:p>
            <a:r>
              <a:rPr lang="lt-LT" sz="2000" dirty="0"/>
              <a:t>Srovę apibūdina elektros stipris – I </a:t>
            </a:r>
            <a:endParaRPr lang="en-US" sz="2000" dirty="0"/>
          </a:p>
        </p:txBody>
      </p:sp>
      <p:sp>
        <p:nvSpPr>
          <p:cNvPr id="6" name="TextBox 5">
            <a:extLst>
              <a:ext uri="{FF2B5EF4-FFF2-40B4-BE49-F238E27FC236}">
                <a16:creationId xmlns:a16="http://schemas.microsoft.com/office/drawing/2014/main" id="{7B6BE28B-92F1-76B8-88BD-EFED909883F9}"/>
              </a:ext>
            </a:extLst>
          </p:cNvPr>
          <p:cNvSpPr txBox="1"/>
          <p:nvPr/>
        </p:nvSpPr>
        <p:spPr>
          <a:xfrm>
            <a:off x="4397701" y="705058"/>
            <a:ext cx="2098681" cy="400110"/>
          </a:xfrm>
          <a:prstGeom prst="rect">
            <a:avLst/>
          </a:prstGeom>
          <a:noFill/>
        </p:spPr>
        <p:txBody>
          <a:bodyPr wrap="square" rtlCol="0">
            <a:spAutoFit/>
          </a:bodyPr>
          <a:lstStyle/>
          <a:p>
            <a:r>
              <a:rPr lang="lt-LT" sz="2000" dirty="0"/>
              <a:t>[I] = A (amperas)</a:t>
            </a:r>
            <a:endParaRPr lang="en-US" sz="2000" dirty="0"/>
          </a:p>
        </p:txBody>
      </p:sp>
      <p:sp>
        <p:nvSpPr>
          <p:cNvPr id="7" name="TextBox 6">
            <a:extLst>
              <a:ext uri="{FF2B5EF4-FFF2-40B4-BE49-F238E27FC236}">
                <a16:creationId xmlns:a16="http://schemas.microsoft.com/office/drawing/2014/main" id="{F4B90997-852C-5FBD-5D90-EC872C47CDD4}"/>
              </a:ext>
            </a:extLst>
          </p:cNvPr>
          <p:cNvSpPr txBox="1"/>
          <p:nvPr/>
        </p:nvSpPr>
        <p:spPr>
          <a:xfrm>
            <a:off x="1741714" y="2152962"/>
            <a:ext cx="2769326" cy="1015663"/>
          </a:xfrm>
          <a:prstGeom prst="rect">
            <a:avLst/>
          </a:prstGeom>
          <a:noFill/>
        </p:spPr>
        <p:txBody>
          <a:bodyPr wrap="square" rtlCol="0">
            <a:spAutoFit/>
          </a:bodyPr>
          <a:lstStyle/>
          <a:p>
            <a:r>
              <a:rPr lang="lt-LT" sz="2000" dirty="0"/>
              <a:t>Kiekvieną elektringą dalelę apibūdina elektros krūvis - q</a:t>
            </a:r>
            <a:endParaRPr lang="en-US" sz="2000" dirty="0"/>
          </a:p>
        </p:txBody>
      </p:sp>
      <p:sp>
        <p:nvSpPr>
          <p:cNvPr id="8" name="TextBox 7">
            <a:extLst>
              <a:ext uri="{FF2B5EF4-FFF2-40B4-BE49-F238E27FC236}">
                <a16:creationId xmlns:a16="http://schemas.microsoft.com/office/drawing/2014/main" id="{26276B73-FF89-5F26-F23E-B9A7E0629257}"/>
              </a:ext>
            </a:extLst>
          </p:cNvPr>
          <p:cNvSpPr txBox="1"/>
          <p:nvPr/>
        </p:nvSpPr>
        <p:spPr>
          <a:xfrm>
            <a:off x="6496382" y="2429961"/>
            <a:ext cx="2098681" cy="400110"/>
          </a:xfrm>
          <a:prstGeom prst="rect">
            <a:avLst/>
          </a:prstGeom>
          <a:noFill/>
        </p:spPr>
        <p:txBody>
          <a:bodyPr wrap="square" rtlCol="0">
            <a:spAutoFit/>
          </a:bodyPr>
          <a:lstStyle/>
          <a:p>
            <a:r>
              <a:rPr lang="lt-LT" sz="2000" dirty="0"/>
              <a:t>[q] = C (kulonas)</a:t>
            </a:r>
            <a:endParaRPr lang="en-US" sz="2000" dirty="0"/>
          </a:p>
        </p:txBody>
      </p:sp>
      <p:sp>
        <p:nvSpPr>
          <p:cNvPr id="9" name="TextBox 8">
            <a:extLst>
              <a:ext uri="{FF2B5EF4-FFF2-40B4-BE49-F238E27FC236}">
                <a16:creationId xmlns:a16="http://schemas.microsoft.com/office/drawing/2014/main" id="{0422D56D-CFE8-087B-AA47-85A2C0B7C823}"/>
              </a:ext>
            </a:extLst>
          </p:cNvPr>
          <p:cNvSpPr txBox="1"/>
          <p:nvPr/>
        </p:nvSpPr>
        <p:spPr>
          <a:xfrm>
            <a:off x="2685143" y="4710301"/>
            <a:ext cx="2626959" cy="400110"/>
          </a:xfrm>
          <a:prstGeom prst="rect">
            <a:avLst/>
          </a:prstGeom>
          <a:noFill/>
        </p:spPr>
        <p:txBody>
          <a:bodyPr wrap="square" rtlCol="0">
            <a:spAutoFit/>
          </a:bodyPr>
          <a:lstStyle/>
          <a:p>
            <a:r>
              <a:rPr lang="lt-LT" sz="2000" dirty="0"/>
              <a:t>Srovės stiprio formulė </a:t>
            </a:r>
            <a:endParaRPr lang="en-US"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71AD2E-17CC-FC05-3E9A-436276AD4756}"/>
                  </a:ext>
                </a:extLst>
              </p:cNvPr>
              <p:cNvSpPr txBox="1"/>
              <p:nvPr/>
            </p:nvSpPr>
            <p:spPr>
              <a:xfrm>
                <a:off x="7263857" y="4545180"/>
                <a:ext cx="1800244"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lt-LT" sz="2400" b="0" i="1" smtClean="0">
                          <a:latin typeface="Cambria Math" panose="02040503050406030204" pitchFamily="18" charset="0"/>
                        </a:rPr>
                        <m:t>𝐼</m:t>
                      </m:r>
                      <m:r>
                        <a:rPr lang="lt-LT" sz="2400" b="0" i="1" smtClean="0">
                          <a:latin typeface="Cambria Math" panose="02040503050406030204" pitchFamily="18" charset="0"/>
                        </a:rPr>
                        <m:t>=</m:t>
                      </m:r>
                      <m:f>
                        <m:fPr>
                          <m:ctrlPr>
                            <a:rPr lang="lt-LT" sz="2400" b="0" i="1" smtClean="0">
                              <a:latin typeface="Cambria Math" panose="02040503050406030204" pitchFamily="18" charset="0"/>
                            </a:rPr>
                          </m:ctrlPr>
                        </m:fPr>
                        <m:num>
                          <m:r>
                            <a:rPr lang="lt-LT" sz="2400" b="0" i="1" smtClean="0">
                              <a:latin typeface="Cambria Math" panose="02040503050406030204" pitchFamily="18" charset="0"/>
                            </a:rPr>
                            <m:t>𝑞</m:t>
                          </m:r>
                        </m:num>
                        <m:den>
                          <m:r>
                            <a:rPr lang="lt-LT" sz="2400" b="0" i="1" smtClean="0">
                              <a:latin typeface="Cambria Math" panose="02040503050406030204" pitchFamily="18" charset="0"/>
                            </a:rPr>
                            <m:t>𝑡</m:t>
                          </m:r>
                        </m:den>
                      </m:f>
                    </m:oMath>
                  </m:oMathPara>
                </a14:m>
                <a:endParaRPr lang="en-US" sz="2400" dirty="0"/>
              </a:p>
            </p:txBody>
          </p:sp>
        </mc:Choice>
        <mc:Fallback xmlns="">
          <p:sp>
            <p:nvSpPr>
              <p:cNvPr id="11" name="TextBox 10">
                <a:extLst>
                  <a:ext uri="{FF2B5EF4-FFF2-40B4-BE49-F238E27FC236}">
                    <a16:creationId xmlns:a16="http://schemas.microsoft.com/office/drawing/2014/main" id="{B071AD2E-17CC-FC05-3E9A-436276AD4756}"/>
                  </a:ext>
                </a:extLst>
              </p:cNvPr>
              <p:cNvSpPr txBox="1">
                <a:spLocks noRot="1" noChangeAspect="1" noMove="1" noResize="1" noEditPoints="1" noAdjustHandles="1" noChangeArrowheads="1" noChangeShapeType="1" noTextEdit="1"/>
              </p:cNvSpPr>
              <p:nvPr/>
            </p:nvSpPr>
            <p:spPr>
              <a:xfrm>
                <a:off x="7263857" y="4545180"/>
                <a:ext cx="1800244" cy="724814"/>
              </a:xfrm>
              <a:prstGeom prst="rect">
                <a:avLst/>
              </a:prstGeom>
              <a:blipFill>
                <a:blip r:embed="rId2"/>
                <a:stretch>
                  <a:fillRect/>
                </a:stretch>
              </a:blipFill>
            </p:spPr>
            <p:txBody>
              <a:bodyPr/>
              <a:lstStyle/>
              <a:p>
                <a:r>
                  <a:rPr lang="en-US">
                    <a:noFill/>
                  </a:rPr>
                  <a:t> </a:t>
                </a:r>
              </a:p>
            </p:txBody>
          </p:sp>
        </mc:Fallback>
      </mc:AlternateContent>
      <p:cxnSp>
        <p:nvCxnSpPr>
          <p:cNvPr id="4" name="Tiesioji rodyklės jungtis 3">
            <a:extLst>
              <a:ext uri="{FF2B5EF4-FFF2-40B4-BE49-F238E27FC236}">
                <a16:creationId xmlns:a16="http://schemas.microsoft.com/office/drawing/2014/main" id="{0C79D7C0-C5B3-3CD0-3CF3-91534615AAF5}"/>
              </a:ext>
            </a:extLst>
          </p:cNvPr>
          <p:cNvCxnSpPr>
            <a:cxnSpLocks/>
          </p:cNvCxnSpPr>
          <p:nvPr/>
        </p:nvCxnSpPr>
        <p:spPr>
          <a:xfrm flipV="1">
            <a:off x="2450236" y="889724"/>
            <a:ext cx="1837679" cy="372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Tiesioji rodyklės jungtis 11">
            <a:extLst>
              <a:ext uri="{FF2B5EF4-FFF2-40B4-BE49-F238E27FC236}">
                <a16:creationId xmlns:a16="http://schemas.microsoft.com/office/drawing/2014/main" id="{4792AC6E-D268-9139-38B9-9CB94166F828}"/>
              </a:ext>
            </a:extLst>
          </p:cNvPr>
          <p:cNvCxnSpPr>
            <a:cxnSpLocks/>
          </p:cNvCxnSpPr>
          <p:nvPr/>
        </p:nvCxnSpPr>
        <p:spPr>
          <a:xfrm flipV="1">
            <a:off x="5426178" y="4907587"/>
            <a:ext cx="1837679" cy="372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Tiesioji rodyklės jungtis 12">
            <a:extLst>
              <a:ext uri="{FF2B5EF4-FFF2-40B4-BE49-F238E27FC236}">
                <a16:creationId xmlns:a16="http://schemas.microsoft.com/office/drawing/2014/main" id="{570A6770-7980-9EE7-F49E-BE6B7FC7A84B}"/>
              </a:ext>
            </a:extLst>
          </p:cNvPr>
          <p:cNvCxnSpPr>
            <a:cxnSpLocks/>
          </p:cNvCxnSpPr>
          <p:nvPr/>
        </p:nvCxnSpPr>
        <p:spPr>
          <a:xfrm flipV="1">
            <a:off x="4483815" y="2610905"/>
            <a:ext cx="1837679" cy="372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158088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ACD466-C079-B61D-5425-A8C7A76B1FA2}"/>
              </a:ext>
            </a:extLst>
          </p:cNvPr>
          <p:cNvSpPr txBox="1"/>
          <p:nvPr/>
        </p:nvSpPr>
        <p:spPr>
          <a:xfrm>
            <a:off x="211606" y="1010622"/>
            <a:ext cx="9280736" cy="461665"/>
          </a:xfrm>
          <a:prstGeom prst="rect">
            <a:avLst/>
          </a:prstGeom>
          <a:noFill/>
        </p:spPr>
        <p:txBody>
          <a:bodyPr wrap="square" rtlCol="0">
            <a:spAutoFit/>
          </a:bodyPr>
          <a:lstStyle/>
          <a:p>
            <a:r>
              <a:rPr lang="lt-LT" sz="2400" dirty="0"/>
              <a:t>Srovės stipris parodo koks elektros krūvis prateka laidu per laiko vienetą</a:t>
            </a:r>
            <a:endParaRPr lang="en-US" sz="2400" dirty="0"/>
          </a:p>
        </p:txBody>
      </p:sp>
      <p:graphicFrame>
        <p:nvGraphicFramePr>
          <p:cNvPr id="2" name="Table 2">
            <a:extLst>
              <a:ext uri="{FF2B5EF4-FFF2-40B4-BE49-F238E27FC236}">
                <a16:creationId xmlns:a16="http://schemas.microsoft.com/office/drawing/2014/main" id="{E07AD9EF-0E8E-BC9C-6A36-716A744A45D6}"/>
              </a:ext>
            </a:extLst>
          </p:cNvPr>
          <p:cNvGraphicFramePr>
            <a:graphicFrameLocks noGrp="1"/>
          </p:cNvGraphicFramePr>
          <p:nvPr>
            <p:extLst>
              <p:ext uri="{D42A27DB-BD31-4B8C-83A1-F6EECF244321}">
                <p14:modId xmlns:p14="http://schemas.microsoft.com/office/powerpoint/2010/main" val="917459707"/>
              </p:ext>
            </p:extLst>
          </p:nvPr>
        </p:nvGraphicFramePr>
        <p:xfrm>
          <a:off x="1485900" y="1993055"/>
          <a:ext cx="6426865" cy="3623490"/>
        </p:xfrm>
        <a:graphic>
          <a:graphicData uri="http://schemas.openxmlformats.org/drawingml/2006/table">
            <a:tbl>
              <a:tblPr firstRow="1" bandRow="1">
                <a:tableStyleId>{21E4AEA4-8DFA-4A89-87EB-49C32662AFE0}</a:tableStyleId>
              </a:tblPr>
              <a:tblGrid>
                <a:gridCol w="2125355">
                  <a:extLst>
                    <a:ext uri="{9D8B030D-6E8A-4147-A177-3AD203B41FA5}">
                      <a16:colId xmlns:a16="http://schemas.microsoft.com/office/drawing/2014/main" val="1692861038"/>
                    </a:ext>
                  </a:extLst>
                </a:gridCol>
                <a:gridCol w="2150755">
                  <a:extLst>
                    <a:ext uri="{9D8B030D-6E8A-4147-A177-3AD203B41FA5}">
                      <a16:colId xmlns:a16="http://schemas.microsoft.com/office/drawing/2014/main" val="646621280"/>
                    </a:ext>
                  </a:extLst>
                </a:gridCol>
                <a:gridCol w="2150755">
                  <a:extLst>
                    <a:ext uri="{9D8B030D-6E8A-4147-A177-3AD203B41FA5}">
                      <a16:colId xmlns:a16="http://schemas.microsoft.com/office/drawing/2014/main" val="4196030929"/>
                    </a:ext>
                  </a:extLst>
                </a:gridCol>
              </a:tblGrid>
              <a:tr h="497235">
                <a:tc gridSpan="3">
                  <a:txBody>
                    <a:bodyPr/>
                    <a:lstStyle/>
                    <a:p>
                      <a:pPr algn="ctr"/>
                      <a:r>
                        <a:rPr lang="lt-LT" dirty="0"/>
                        <a:t>[I] = </a:t>
                      </a:r>
                      <a:r>
                        <a:rPr lang="lt-LT" dirty="0">
                          <a:latin typeface="Times New Roman" panose="02020603050405020304" pitchFamily="18" charset="0"/>
                          <a:cs typeface="Times New Roman" panose="02020603050405020304" pitchFamily="18" charset="0"/>
                        </a:rPr>
                        <a:t>1</a:t>
                      </a:r>
                      <a:r>
                        <a:rPr lang="lt-LT" dirty="0"/>
                        <a:t>A</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9386387"/>
                  </a:ext>
                </a:extLst>
              </a:tr>
              <a:tr h="497235">
                <a:tc>
                  <a:txBody>
                    <a:bodyPr/>
                    <a:lstStyle/>
                    <a:p>
                      <a:pPr algn="ctr"/>
                      <a:r>
                        <a:rPr lang="lt-LT" dirty="0"/>
                        <a:t>Pagrindinis matavimo vienetas</a:t>
                      </a:r>
                      <a:endParaRPr lang="en-US" dirty="0"/>
                    </a:p>
                  </a:txBody>
                  <a:tcPr/>
                </a:tc>
                <a:tc>
                  <a:txBody>
                    <a:bodyPr/>
                    <a:lstStyle/>
                    <a:p>
                      <a:pPr algn="ctr"/>
                      <a:r>
                        <a:rPr lang="lt-LT" dirty="0"/>
                        <a:t>Išvestiniai matavimo vienetai</a:t>
                      </a:r>
                      <a:endParaRPr lang="en-US" dirty="0"/>
                    </a:p>
                  </a:txBody>
                  <a:tcPr/>
                </a:tc>
                <a:tc>
                  <a:txBody>
                    <a:bodyPr/>
                    <a:lstStyle/>
                    <a:p>
                      <a:pPr algn="ctr"/>
                      <a:r>
                        <a:rPr lang="lt-LT" dirty="0"/>
                        <a:t>Pavadinimas</a:t>
                      </a:r>
                      <a:endParaRPr lang="en-US" dirty="0"/>
                    </a:p>
                  </a:txBody>
                  <a:tcPr/>
                </a:tc>
                <a:extLst>
                  <a:ext uri="{0D108BD9-81ED-4DB2-BD59-A6C34878D82A}">
                    <a16:rowId xmlns:a16="http://schemas.microsoft.com/office/drawing/2014/main" val="1237793157"/>
                  </a:ext>
                </a:extLst>
              </a:tr>
              <a:tr h="497235">
                <a:tc>
                  <a:txBody>
                    <a:bodyPr/>
                    <a:lstStyle/>
                    <a:p>
                      <a:pPr algn="ctr"/>
                      <a:r>
                        <a:rPr lang="lt-LT" dirty="0">
                          <a:latin typeface="Times New Roman" panose="02020603050405020304" pitchFamily="18" charset="0"/>
                          <a:cs typeface="Times New Roman" panose="02020603050405020304" pitchFamily="18" charset="0"/>
                        </a:rPr>
                        <a:t>1000000 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MA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Megaamperas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9855575"/>
                  </a:ext>
                </a:extLst>
              </a:tr>
              <a:tr h="497235">
                <a:tc>
                  <a:txBody>
                    <a:bodyPr/>
                    <a:lstStyle/>
                    <a:p>
                      <a:pPr algn="ctr"/>
                      <a:r>
                        <a:rPr lang="lt-LT" dirty="0">
                          <a:latin typeface="Times New Roman" panose="02020603050405020304" pitchFamily="18" charset="0"/>
                          <a:cs typeface="Times New Roman" panose="02020603050405020304" pitchFamily="18" charset="0"/>
                        </a:rPr>
                        <a:t>1000 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kA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Kiloamperas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2780850"/>
                  </a:ext>
                </a:extLst>
              </a:tr>
              <a:tr h="497235">
                <a:tc>
                  <a:txBody>
                    <a:bodyPr/>
                    <a:lstStyle/>
                    <a:p>
                      <a:pPr algn="ctr"/>
                      <a:r>
                        <a:rPr lang="lt-LT" dirty="0">
                          <a:latin typeface="Times New Roman" panose="02020603050405020304" pitchFamily="18" charset="0"/>
                          <a:cs typeface="Times New Roman" panose="02020603050405020304" pitchFamily="18" charset="0"/>
                        </a:rPr>
                        <a:t>0,001 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mA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Miliamperas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64486220"/>
                  </a:ext>
                </a:extLst>
              </a:tr>
              <a:tr h="497235">
                <a:tc>
                  <a:txBody>
                    <a:bodyPr/>
                    <a:lstStyle/>
                    <a:p>
                      <a:pPr algn="ctr"/>
                      <a:r>
                        <a:rPr lang="lt-LT" dirty="0">
                          <a:latin typeface="Times New Roman" panose="02020603050405020304" pitchFamily="18" charset="0"/>
                          <a:cs typeface="Times New Roman" panose="02020603050405020304" pitchFamily="18" charset="0"/>
                        </a:rPr>
                        <a:t>0,000001 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a:t>
                      </a:r>
                      <a:r>
                        <a:rPr lang="lt-LT" dirty="0">
                          <a:latin typeface="Grandview" panose="020B0502040204020203" pitchFamily="34" charset="0"/>
                          <a:cs typeface="Times New Roman" panose="02020603050405020304" pitchFamily="18" charset="0"/>
                        </a:rPr>
                        <a:t> </a:t>
                      </a:r>
                      <a:r>
                        <a:rPr lang="el-GR" dirty="0">
                          <a:latin typeface="Grandview" panose="020B0502040204020203" pitchFamily="34" charset="0"/>
                          <a:cs typeface="Times New Roman" panose="02020603050405020304" pitchFamily="18" charset="0"/>
                        </a:rPr>
                        <a:t>μ</a:t>
                      </a:r>
                      <a:r>
                        <a:rPr lang="lt-LT" dirty="0">
                          <a:latin typeface="Grandview" panose="020B0502040204020203" pitchFamily="34" charset="0"/>
                          <a:cs typeface="Times New Roman" panose="02020603050405020304" pitchFamily="18" charset="0"/>
                        </a:rPr>
                        <a:t>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Mikroamperas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5547615"/>
                  </a:ext>
                </a:extLst>
              </a:tr>
              <a:tr h="497235">
                <a:tc>
                  <a:txBody>
                    <a:bodyPr/>
                    <a:lstStyle/>
                    <a:p>
                      <a:pPr algn="ctr"/>
                      <a:r>
                        <a:rPr lang="lt-LT" dirty="0">
                          <a:latin typeface="Times New Roman" panose="02020603050405020304" pitchFamily="18" charset="0"/>
                          <a:cs typeface="Times New Roman" panose="02020603050405020304" pitchFamily="18" charset="0"/>
                        </a:rPr>
                        <a:t>0,000000001 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1 nA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lt-LT" dirty="0">
                          <a:latin typeface="Times New Roman" panose="02020603050405020304" pitchFamily="18" charset="0"/>
                          <a:cs typeface="Times New Roman" panose="02020603050405020304" pitchFamily="18" charset="0"/>
                        </a:rPr>
                        <a:t>Nanoamperas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3588186"/>
                  </a:ext>
                </a:extLst>
              </a:tr>
            </a:tbl>
          </a:graphicData>
        </a:graphic>
      </p:graphicFrame>
    </p:spTree>
    <p:extLst>
      <p:ext uri="{BB962C8B-B14F-4D97-AF65-F5344CB8AC3E}">
        <p14:creationId xmlns:p14="http://schemas.microsoft.com/office/powerpoint/2010/main" val="3403774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621091-D82E-44F2-8BFE-D3F78361AC7E}"/>
              </a:ext>
            </a:extLst>
          </p:cNvPr>
          <p:cNvSpPr txBox="1"/>
          <p:nvPr/>
        </p:nvSpPr>
        <p:spPr>
          <a:xfrm>
            <a:off x="275206" y="585928"/>
            <a:ext cx="7989903" cy="830997"/>
          </a:xfrm>
          <a:prstGeom prst="rect">
            <a:avLst/>
          </a:prstGeom>
          <a:noFill/>
        </p:spPr>
        <p:txBody>
          <a:bodyPr wrap="square" rtlCol="0">
            <a:spAutoFit/>
          </a:bodyPr>
          <a:lstStyle/>
          <a:p>
            <a:r>
              <a:rPr lang="lt-LT" sz="2400" dirty="0"/>
              <a:t>Elektros srovės stipris grandinėje matuojamas specialiais prietaisais – ampermetrais.</a:t>
            </a:r>
            <a:endParaRPr lang="en-US" sz="2400" dirty="0"/>
          </a:p>
        </p:txBody>
      </p:sp>
      <p:sp>
        <p:nvSpPr>
          <p:cNvPr id="3" name="TextBox 2">
            <a:extLst>
              <a:ext uri="{FF2B5EF4-FFF2-40B4-BE49-F238E27FC236}">
                <a16:creationId xmlns:a16="http://schemas.microsoft.com/office/drawing/2014/main" id="{36CDBBB5-0AA0-9380-C6CA-AD69B7762445}"/>
              </a:ext>
            </a:extLst>
          </p:cNvPr>
          <p:cNvSpPr txBox="1"/>
          <p:nvPr/>
        </p:nvSpPr>
        <p:spPr>
          <a:xfrm>
            <a:off x="4722921" y="4971494"/>
            <a:ext cx="7297444" cy="830997"/>
          </a:xfrm>
          <a:prstGeom prst="rect">
            <a:avLst/>
          </a:prstGeom>
          <a:noFill/>
        </p:spPr>
        <p:txBody>
          <a:bodyPr wrap="square" rtlCol="0">
            <a:spAutoFit/>
          </a:bodyPr>
          <a:lstStyle/>
          <a:p>
            <a:r>
              <a:rPr lang="lt-LT" sz="2400" dirty="0"/>
              <a:t>Ampermetras į elektrinę grandinę jungiamas nuosekliai su kitais prietaisais.</a:t>
            </a:r>
            <a:endParaRPr lang="en-US" sz="2400" dirty="0"/>
          </a:p>
        </p:txBody>
      </p:sp>
      <p:sp>
        <p:nvSpPr>
          <p:cNvPr id="4" name="Struktūrinė schema: dokumentas 3">
            <a:extLst>
              <a:ext uri="{FF2B5EF4-FFF2-40B4-BE49-F238E27FC236}">
                <a16:creationId xmlns:a16="http://schemas.microsoft.com/office/drawing/2014/main" id="{336B62C2-AF69-A892-2188-95B4409CF1C0}"/>
              </a:ext>
            </a:extLst>
          </p:cNvPr>
          <p:cNvSpPr/>
          <p:nvPr/>
        </p:nvSpPr>
        <p:spPr>
          <a:xfrm>
            <a:off x="8371643" y="0"/>
            <a:ext cx="3820357" cy="2681056"/>
          </a:xfrm>
          <a:prstGeom prst="flowChartDocumen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dyklė: penkiakampė 8">
            <a:extLst>
              <a:ext uri="{FF2B5EF4-FFF2-40B4-BE49-F238E27FC236}">
                <a16:creationId xmlns:a16="http://schemas.microsoft.com/office/drawing/2014/main" id="{9CBA385E-DC9E-47B5-46CC-F6D72F168FFB}"/>
              </a:ext>
            </a:extLst>
          </p:cNvPr>
          <p:cNvSpPr/>
          <p:nvPr/>
        </p:nvSpPr>
        <p:spPr>
          <a:xfrm>
            <a:off x="275206" y="3975430"/>
            <a:ext cx="4367813" cy="2361460"/>
          </a:xfrm>
          <a:prstGeom prst="homePlat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79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128D9D-8887-4AE7-BD39-EBCD268E91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F76BC85-9361-4044-951E-1D698143E543}">
  <ds:schemaRefs>
    <ds:schemaRef ds:uri="http://schemas.microsoft.com/sharepoint/v3/contenttype/forms"/>
  </ds:schemaRefs>
</ds:datastoreItem>
</file>

<file path=customXml/itemProps3.xml><?xml version="1.0" encoding="utf-8"?>
<ds:datastoreItem xmlns:ds="http://schemas.openxmlformats.org/officeDocument/2006/customXml" ds:itemID="{5A163FB7-958F-4794-B3EE-EC8933868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TM33713516</Template>
  <TotalTime>0</TotalTime>
  <Words>1900</Words>
  <Application>Microsoft Office PowerPoint</Application>
  <PresentationFormat>Widescreen</PresentationFormat>
  <Paragraphs>302</Paragraphs>
  <Slides>39</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Arial</vt:lpstr>
      <vt:lpstr>Bahnschrift SemiBold SemiConden</vt:lpstr>
      <vt:lpstr>Berlin Sans FB</vt:lpstr>
      <vt:lpstr>Calibri</vt:lpstr>
      <vt:lpstr>Cambria Math</vt:lpstr>
      <vt:lpstr>Footlight MT Light</vt:lpstr>
      <vt:lpstr>Franklin Gothic Book</vt:lpstr>
      <vt:lpstr>Franklin Gothic Medium Cond</vt:lpstr>
      <vt:lpstr>Gill Sans MT</vt:lpstr>
      <vt:lpstr>Gill Sans Nova Cond Lt</vt:lpstr>
      <vt:lpstr>Grandview</vt:lpstr>
      <vt:lpstr>Palemonas</vt:lpstr>
      <vt:lpstr>Times New Roman</vt:lpstr>
      <vt:lpstr>Walbaum Display</vt:lpstr>
      <vt:lpstr>Wingdings</vt:lpstr>
      <vt:lpstr>3DFloatVTI</vt:lpstr>
      <vt:lpstr>Elektros srovės stipris įvairiuose metaluose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2021-01-28T12:59:42Z</dcterms:created>
  <dcterms:modified xsi:type="dcterms:W3CDTF">2023-04-27T15:01:47Z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